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5"/>
    <p:sldMasterId id="2147483660" r:id="rId6"/>
    <p:sldMasterId id="2147483648" r:id="rId7"/>
    <p:sldMasterId id="2147483674" r:id="rId8"/>
  </p:sldMasterIdLst>
  <p:notesMasterIdLst>
    <p:notesMasterId r:id="rId43"/>
  </p:notesMasterIdLst>
  <p:handoutMasterIdLst>
    <p:handoutMasterId r:id="rId44"/>
  </p:handoutMasterIdLst>
  <p:sldIdLst>
    <p:sldId id="301" r:id="rId9"/>
    <p:sldId id="303" r:id="rId10"/>
    <p:sldId id="496" r:id="rId11"/>
    <p:sldId id="306" r:id="rId12"/>
    <p:sldId id="337" r:id="rId13"/>
    <p:sldId id="342" r:id="rId14"/>
    <p:sldId id="490" r:id="rId15"/>
    <p:sldId id="499" r:id="rId16"/>
    <p:sldId id="339" r:id="rId17"/>
    <p:sldId id="341" r:id="rId18"/>
    <p:sldId id="500" r:id="rId19"/>
    <p:sldId id="338" r:id="rId20"/>
    <p:sldId id="334" r:id="rId21"/>
    <p:sldId id="319" r:id="rId22"/>
    <p:sldId id="314" r:id="rId23"/>
    <p:sldId id="483" r:id="rId24"/>
    <p:sldId id="521" r:id="rId25"/>
    <p:sldId id="522" r:id="rId26"/>
    <p:sldId id="523" r:id="rId27"/>
    <p:sldId id="524"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rani, Sylvia J (HEALTH)" initials="PSJ(" lastIdx="1" clrIdx="0">
    <p:extLst>
      <p:ext uri="{19B8F6BF-5375-455C-9EA6-DF929625EA0E}">
        <p15:presenceInfo xmlns:p15="http://schemas.microsoft.com/office/powerpoint/2012/main" userId="S-1-5-21-1141342763-1778295836-3201674781-633175" providerId="AD"/>
      </p:ext>
    </p:extLst>
  </p:cmAuthor>
  <p:cmAuthor id="2" name="Michaels, Isaac H (HEALTH)" initials="MIH(" lastIdx="2" clrIdx="1">
    <p:extLst>
      <p:ext uri="{19B8F6BF-5375-455C-9EA6-DF929625EA0E}">
        <p15:presenceInfo xmlns:p15="http://schemas.microsoft.com/office/powerpoint/2012/main" userId="S-1-5-21-1141342763-1778295836-3201674781-630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72482" autoAdjust="0"/>
  </p:normalViewPr>
  <p:slideViewPr>
    <p:cSldViewPr snapToGrid="0">
      <p:cViewPr varScale="1">
        <p:scale>
          <a:sx n="109" d="100"/>
          <a:sy n="109" d="100"/>
        </p:scale>
        <p:origin x="1410"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287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ihm01\Documents\Prevention%20Agenda\Prevention%20Agenda%202019%20-%202024\PA_Interventions_Classifications_9_14_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i="0" baseline="0" dirty="0">
                <a:solidFill>
                  <a:schemeClr val="tx1"/>
                </a:solidFill>
                <a:effectLst/>
              </a:rPr>
              <a:t>Overall progress on 96 Prevention Agenda Indicators</a:t>
            </a:r>
            <a:endParaRPr lang="en-US" sz="2400" b="1" i="0" dirty="0">
              <a:solidFill>
                <a:schemeClr val="tx1"/>
              </a:solidFill>
              <a:effectLs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5277779448576055E-2"/>
          <c:y val="0.33384549590561324"/>
          <c:w val="0.96944444110284789"/>
          <c:h val="0.38281316892130268"/>
        </c:manualLayout>
      </c:layout>
      <c:barChart>
        <c:barDir val="col"/>
        <c:grouping val="percentStacked"/>
        <c:varyColors val="0"/>
        <c:ser>
          <c:idx val="0"/>
          <c:order val="0"/>
          <c:tx>
            <c:strRef>
              <c:f>Sheet1!$B$1</c:f>
              <c:strCache>
                <c:ptCount val="1"/>
                <c:pt idx="0">
                  <c:v>Improved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Sheet1!$B$2:$B$8</c:f>
              <c:numCache>
                <c:formatCode>General</c:formatCode>
                <c:ptCount val="7"/>
                <c:pt idx="0">
                  <c:v>2</c:v>
                </c:pt>
                <c:pt idx="1">
                  <c:v>3</c:v>
                </c:pt>
                <c:pt idx="2">
                  <c:v>6</c:v>
                </c:pt>
                <c:pt idx="4">
                  <c:v>7</c:v>
                </c:pt>
              </c:numCache>
            </c:numRef>
          </c:val>
          <c:extLst>
            <c:ext xmlns:c16="http://schemas.microsoft.com/office/drawing/2014/chart" uri="{C3380CC4-5D6E-409C-BE32-E72D297353CC}">
              <c16:uniqueId val="{00000001-7856-4B0D-95CA-197936CF2127}"/>
            </c:ext>
          </c:extLst>
        </c:ser>
        <c:ser>
          <c:idx val="1"/>
          <c:order val="1"/>
          <c:tx>
            <c:strRef>
              <c:f>Sheet1!$C$1</c:f>
              <c:strCache>
                <c:ptCount val="1"/>
                <c:pt idx="0">
                  <c:v>Unchanged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Sheet1!$C$2:$C$8</c:f>
              <c:numCache>
                <c:formatCode>General</c:formatCode>
                <c:ptCount val="7"/>
                <c:pt idx="0">
                  <c:v>4</c:v>
                </c:pt>
                <c:pt idx="1">
                  <c:v>4</c:v>
                </c:pt>
                <c:pt idx="2">
                  <c:v>10</c:v>
                </c:pt>
                <c:pt idx="3">
                  <c:v>3</c:v>
                </c:pt>
                <c:pt idx="4">
                  <c:v>9</c:v>
                </c:pt>
                <c:pt idx="5">
                  <c:v>4</c:v>
                </c:pt>
              </c:numCache>
            </c:numRef>
          </c:val>
          <c:extLst>
            <c:ext xmlns:c16="http://schemas.microsoft.com/office/drawing/2014/chart" uri="{C3380CC4-5D6E-409C-BE32-E72D297353CC}">
              <c16:uniqueId val="{00000002-7856-4B0D-95CA-197936CF2127}"/>
            </c:ext>
          </c:extLst>
        </c:ser>
        <c:ser>
          <c:idx val="2"/>
          <c:order val="2"/>
          <c:tx>
            <c:strRef>
              <c:f>Sheet1!$D$1</c:f>
              <c:strCache>
                <c:ptCount val="1"/>
                <c:pt idx="0">
                  <c:v>Worsened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Sheet1!$D$2:$D$8</c:f>
              <c:numCache>
                <c:formatCode>General</c:formatCode>
                <c:ptCount val="7"/>
                <c:pt idx="0">
                  <c:v>1</c:v>
                </c:pt>
                <c:pt idx="1">
                  <c:v>3</c:v>
                </c:pt>
                <c:pt idx="2">
                  <c:v>4</c:v>
                </c:pt>
                <c:pt idx="3">
                  <c:v>5</c:v>
                </c:pt>
                <c:pt idx="4">
                  <c:v>1</c:v>
                </c:pt>
              </c:numCache>
            </c:numRef>
          </c:val>
          <c:extLst>
            <c:ext xmlns:c16="http://schemas.microsoft.com/office/drawing/2014/chart" uri="{C3380CC4-5D6E-409C-BE32-E72D297353CC}">
              <c16:uniqueId val="{00000004-7856-4B0D-95CA-197936CF2127}"/>
            </c:ext>
          </c:extLst>
        </c:ser>
        <c:ser>
          <c:idx val="3"/>
          <c:order val="3"/>
          <c:tx>
            <c:strRef>
              <c:f>Sheet1!$E$1</c:f>
              <c:strCache>
                <c:ptCount val="1"/>
                <c:pt idx="0">
                  <c:v>No Data</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856-4B0D-95CA-197936CF2127}"/>
                </c:ext>
              </c:extLst>
            </c:dLbl>
            <c:dLbl>
              <c:idx val="1"/>
              <c:delete val="1"/>
              <c:extLst>
                <c:ext xmlns:c15="http://schemas.microsoft.com/office/drawing/2012/chart" uri="{CE6537A1-D6FC-4f65-9D91-7224C49458BB}"/>
                <c:ext xmlns:c16="http://schemas.microsoft.com/office/drawing/2014/chart" uri="{C3380CC4-5D6E-409C-BE32-E72D297353CC}">
                  <c16:uniqueId val="{00000003-D7AE-4258-90B8-9AF6060F16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Sheet1!$E$2:$E$8</c:f>
              <c:numCache>
                <c:formatCode>General</c:formatCode>
                <c:ptCount val="7"/>
                <c:pt idx="4">
                  <c:v>2</c:v>
                </c:pt>
              </c:numCache>
            </c:numRef>
          </c:val>
          <c:extLst>
            <c:ext xmlns:c16="http://schemas.microsoft.com/office/drawing/2014/chart" uri="{C3380CC4-5D6E-409C-BE32-E72D297353CC}">
              <c16:uniqueId val="{00000009-7856-4B0D-95CA-197936CF2127}"/>
            </c:ext>
          </c:extLst>
        </c:ser>
        <c:ser>
          <c:idx val="4"/>
          <c:order val="4"/>
          <c:tx>
            <c:strRef>
              <c:f>Sheet1!$F$1</c:f>
              <c:strCache>
                <c:ptCount val="1"/>
                <c:pt idx="0">
                  <c:v>Met</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Improve Health Status and Reduce Health Disparities</c:v>
                </c:pt>
                <c:pt idx="1">
                  <c:v>Promote a Healthy and Safe Environment</c:v>
                </c:pt>
                <c:pt idx="2">
                  <c:v>Prevent Chronic Diseases</c:v>
                </c:pt>
                <c:pt idx="3">
                  <c:v>Prevent HIV/STD, VPD and Health-Care Associated Infections</c:v>
                </c:pt>
                <c:pt idx="4">
                  <c:v>Promote Health Women, Infants, and Children</c:v>
                </c:pt>
                <c:pt idx="5">
                  <c:v>Promote Mental Health and Prevent Substance Abuse</c:v>
                </c:pt>
                <c:pt idx="6">
                  <c:v>All Priority Areas</c:v>
                </c:pt>
              </c:strCache>
            </c:strRef>
          </c:cat>
          <c:val>
            <c:numRef>
              <c:f>Sheet1!$F$2:$F$8</c:f>
              <c:numCache>
                <c:formatCode>General</c:formatCode>
                <c:ptCount val="7"/>
                <c:pt idx="6">
                  <c:v>28</c:v>
                </c:pt>
              </c:numCache>
            </c:numRef>
          </c:val>
          <c:extLst>
            <c:ext xmlns:c16="http://schemas.microsoft.com/office/drawing/2014/chart" uri="{C3380CC4-5D6E-409C-BE32-E72D297353CC}">
              <c16:uniqueId val="{00000000-D7AE-4258-90B8-9AF6060F166B}"/>
            </c:ext>
          </c:extLst>
        </c:ser>
        <c:dLbls>
          <c:dLblPos val="ctr"/>
          <c:showLegendKey val="0"/>
          <c:showVal val="1"/>
          <c:showCatName val="0"/>
          <c:showSerName val="0"/>
          <c:showPercent val="0"/>
          <c:showBubbleSize val="0"/>
        </c:dLbls>
        <c:gapWidth val="150"/>
        <c:overlap val="100"/>
        <c:axId val="589281160"/>
        <c:axId val="589289688"/>
      </c:barChart>
      <c:catAx>
        <c:axId val="58928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89289688"/>
        <c:crosses val="autoZero"/>
        <c:auto val="1"/>
        <c:lblAlgn val="ctr"/>
        <c:lblOffset val="100"/>
        <c:noMultiLvlLbl val="0"/>
      </c:catAx>
      <c:valAx>
        <c:axId val="589289688"/>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281160"/>
        <c:crosses val="autoZero"/>
        <c:crossBetween val="between"/>
      </c:valAx>
      <c:spPr>
        <a:noFill/>
        <a:ln>
          <a:noFill/>
        </a:ln>
        <a:effectLst/>
      </c:spPr>
    </c:plotArea>
    <c:legend>
      <c:legendPos val="t"/>
      <c:layout>
        <c:manualLayout>
          <c:xMode val="edge"/>
          <c:yMode val="edge"/>
          <c:x val="0.16250001777121803"/>
          <c:y val="0.91557700437120104"/>
          <c:w val="0.59639998714852871"/>
          <c:h val="7.250360125472871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'[DeathLawCoopDataOutputs_IM_8_13_2018.xlsx]Deaths by Year'!$AA$1:$AB$1</c:f>
              <c:strCache>
                <c:ptCount val="1"/>
                <c:pt idx="0">
                  <c:v>New York State</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7.4113463450709433E-2"/>
                  <c:y val="6.1239718538394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8-400A-B14C-F53451F62858}"/>
                </c:ext>
              </c:extLst>
            </c:dLbl>
            <c:dLbl>
              <c:idx val="1"/>
              <c:delete val="1"/>
              <c:extLst>
                <c:ext xmlns:c15="http://schemas.microsoft.com/office/drawing/2012/chart" uri="{CE6537A1-D6FC-4f65-9D91-7224C49458BB}"/>
                <c:ext xmlns:c16="http://schemas.microsoft.com/office/drawing/2014/chart" uri="{C3380CC4-5D6E-409C-BE32-E72D297353CC}">
                  <c16:uniqueId val="{00000001-AA48-400A-B14C-F53451F62858}"/>
                </c:ext>
              </c:extLst>
            </c:dLbl>
            <c:dLbl>
              <c:idx val="2"/>
              <c:delete val="1"/>
              <c:extLst>
                <c:ext xmlns:c15="http://schemas.microsoft.com/office/drawing/2012/chart" uri="{CE6537A1-D6FC-4f65-9D91-7224C49458BB}"/>
                <c:ext xmlns:c16="http://schemas.microsoft.com/office/drawing/2014/chart" uri="{C3380CC4-5D6E-409C-BE32-E72D297353CC}">
                  <c16:uniqueId val="{00000002-AA48-400A-B14C-F53451F62858}"/>
                </c:ext>
              </c:extLst>
            </c:dLbl>
            <c:dLbl>
              <c:idx val="3"/>
              <c:delete val="1"/>
              <c:extLst>
                <c:ext xmlns:c15="http://schemas.microsoft.com/office/drawing/2012/chart" uri="{CE6537A1-D6FC-4f65-9D91-7224C49458BB}"/>
                <c:ext xmlns:c16="http://schemas.microsoft.com/office/drawing/2014/chart" uri="{C3380CC4-5D6E-409C-BE32-E72D297353CC}">
                  <c16:uniqueId val="{00000003-AA48-400A-B14C-F53451F62858}"/>
                </c:ext>
              </c:extLst>
            </c:dLbl>
            <c:dLbl>
              <c:idx val="4"/>
              <c:delete val="1"/>
              <c:extLst>
                <c:ext xmlns:c15="http://schemas.microsoft.com/office/drawing/2012/chart" uri="{CE6537A1-D6FC-4f65-9D91-7224C49458BB}"/>
                <c:ext xmlns:c16="http://schemas.microsoft.com/office/drawing/2014/chart" uri="{C3380CC4-5D6E-409C-BE32-E72D297353CC}">
                  <c16:uniqueId val="{00000004-AA48-400A-B14C-F53451F62858}"/>
                </c:ext>
              </c:extLst>
            </c:dLbl>
            <c:dLbl>
              <c:idx val="5"/>
              <c:delete val="1"/>
              <c:extLst>
                <c:ext xmlns:c15="http://schemas.microsoft.com/office/drawing/2012/chart" uri="{CE6537A1-D6FC-4f65-9D91-7224C49458BB}"/>
                <c:ext xmlns:c16="http://schemas.microsoft.com/office/drawing/2014/chart" uri="{C3380CC4-5D6E-409C-BE32-E72D297353CC}">
                  <c16:uniqueId val="{00000005-AA48-400A-B14C-F53451F6285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'[1]Deaths by Year'!$Z$3:$Z$9</c:f>
              <c:numCache>
                <c:formatCode>General</c:formatCode>
                <c:ptCount val="7"/>
                <c:pt idx="0">
                  <c:v>2010</c:v>
                </c:pt>
                <c:pt idx="1">
                  <c:v>2011</c:v>
                </c:pt>
                <c:pt idx="2">
                  <c:v>2012</c:v>
                </c:pt>
                <c:pt idx="3">
                  <c:v>2013</c:v>
                </c:pt>
                <c:pt idx="4">
                  <c:v>2014</c:v>
                </c:pt>
                <c:pt idx="5">
                  <c:v>2015</c:v>
                </c:pt>
                <c:pt idx="6">
                  <c:v>2016</c:v>
                </c:pt>
              </c:numCache>
            </c:numRef>
          </c:cat>
          <c:val>
            <c:numRef>
              <c:f>'[1]Deaths by Year'!$AB$3:$AB$9</c:f>
              <c:numCache>
                <c:formatCode>General</c:formatCode>
                <c:ptCount val="7"/>
                <c:pt idx="0">
                  <c:v>5.4</c:v>
                </c:pt>
                <c:pt idx="1">
                  <c:v>6.8</c:v>
                </c:pt>
                <c:pt idx="2">
                  <c:v>7.6</c:v>
                </c:pt>
                <c:pt idx="3">
                  <c:v>8.3000000000000007</c:v>
                </c:pt>
                <c:pt idx="4">
                  <c:v>8.6</c:v>
                </c:pt>
                <c:pt idx="5">
                  <c:v>10.8</c:v>
                </c:pt>
                <c:pt idx="6">
                  <c:v>15.1</c:v>
                </c:pt>
              </c:numCache>
            </c:numRef>
          </c:val>
          <c:smooth val="0"/>
          <c:extLst>
            <c:ext xmlns:c16="http://schemas.microsoft.com/office/drawing/2014/chart" uri="{C3380CC4-5D6E-409C-BE32-E72D297353CC}">
              <c16:uniqueId val="{00000007-AA48-400A-B14C-F53451F62858}"/>
            </c:ext>
          </c:extLst>
        </c:ser>
        <c:ser>
          <c:idx val="1"/>
          <c:order val="1"/>
          <c:tx>
            <c:strRef>
              <c:f>'[DeathLawCoopDataOutputs_IM_8_13_2018.xlsx]Deaths by Year'!$AC$1:$AD$1</c:f>
              <c:strCache>
                <c:ptCount val="1"/>
                <c:pt idx="0">
                  <c:v>New York City</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Lbls>
            <c:dLbl>
              <c:idx val="0"/>
              <c:layout>
                <c:manualLayout>
                  <c:x val="-7.1867600921900046E-2"/>
                  <c:y val="3.368184519611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48-400A-B14C-F53451F62858}"/>
                </c:ext>
              </c:extLst>
            </c:dLbl>
            <c:dLbl>
              <c:idx val="1"/>
              <c:delete val="1"/>
              <c:extLst>
                <c:ext xmlns:c15="http://schemas.microsoft.com/office/drawing/2012/chart" uri="{CE6537A1-D6FC-4f65-9D91-7224C49458BB}"/>
                <c:ext xmlns:c16="http://schemas.microsoft.com/office/drawing/2014/chart" uri="{C3380CC4-5D6E-409C-BE32-E72D297353CC}">
                  <c16:uniqueId val="{00000009-AA48-400A-B14C-F53451F62858}"/>
                </c:ext>
              </c:extLst>
            </c:dLbl>
            <c:dLbl>
              <c:idx val="2"/>
              <c:delete val="1"/>
              <c:extLst>
                <c:ext xmlns:c15="http://schemas.microsoft.com/office/drawing/2012/chart" uri="{CE6537A1-D6FC-4f65-9D91-7224C49458BB}"/>
                <c:ext xmlns:c16="http://schemas.microsoft.com/office/drawing/2014/chart" uri="{C3380CC4-5D6E-409C-BE32-E72D297353CC}">
                  <c16:uniqueId val="{0000000A-AA48-400A-B14C-F53451F62858}"/>
                </c:ext>
              </c:extLst>
            </c:dLbl>
            <c:dLbl>
              <c:idx val="3"/>
              <c:delete val="1"/>
              <c:extLst>
                <c:ext xmlns:c15="http://schemas.microsoft.com/office/drawing/2012/chart" uri="{CE6537A1-D6FC-4f65-9D91-7224C49458BB}"/>
                <c:ext xmlns:c16="http://schemas.microsoft.com/office/drawing/2014/chart" uri="{C3380CC4-5D6E-409C-BE32-E72D297353CC}">
                  <c16:uniqueId val="{0000000B-AA48-400A-B14C-F53451F62858}"/>
                </c:ext>
              </c:extLst>
            </c:dLbl>
            <c:dLbl>
              <c:idx val="4"/>
              <c:delete val="1"/>
              <c:extLst>
                <c:ext xmlns:c15="http://schemas.microsoft.com/office/drawing/2012/chart" uri="{CE6537A1-D6FC-4f65-9D91-7224C49458BB}"/>
                <c:ext xmlns:c16="http://schemas.microsoft.com/office/drawing/2014/chart" uri="{C3380CC4-5D6E-409C-BE32-E72D297353CC}">
                  <c16:uniqueId val="{0000000C-AA48-400A-B14C-F53451F62858}"/>
                </c:ext>
              </c:extLst>
            </c:dLbl>
            <c:dLbl>
              <c:idx val="5"/>
              <c:delete val="1"/>
              <c:extLst>
                <c:ext xmlns:c15="http://schemas.microsoft.com/office/drawing/2012/chart" uri="{CE6537A1-D6FC-4f65-9D91-7224C49458BB}"/>
                <c:ext xmlns:c16="http://schemas.microsoft.com/office/drawing/2014/chart" uri="{C3380CC4-5D6E-409C-BE32-E72D297353CC}">
                  <c16:uniqueId val="{0000000D-AA48-400A-B14C-F53451F6285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'[1]Deaths by Year'!$AD$3:$AD$9</c:f>
              <c:numCache>
                <c:formatCode>General</c:formatCode>
                <c:ptCount val="7"/>
                <c:pt idx="0">
                  <c:v>4.7</c:v>
                </c:pt>
                <c:pt idx="1">
                  <c:v>5.2</c:v>
                </c:pt>
                <c:pt idx="2">
                  <c:v>6.4</c:v>
                </c:pt>
                <c:pt idx="3">
                  <c:v>6.1</c:v>
                </c:pt>
                <c:pt idx="4">
                  <c:v>6.2</c:v>
                </c:pt>
                <c:pt idx="5">
                  <c:v>7.4</c:v>
                </c:pt>
                <c:pt idx="6">
                  <c:v>11.5</c:v>
                </c:pt>
              </c:numCache>
            </c:numRef>
          </c:val>
          <c:smooth val="0"/>
          <c:extLst>
            <c:ext xmlns:c16="http://schemas.microsoft.com/office/drawing/2014/chart" uri="{C3380CC4-5D6E-409C-BE32-E72D297353CC}">
              <c16:uniqueId val="{0000000F-AA48-400A-B14C-F53451F62858}"/>
            </c:ext>
          </c:extLst>
        </c:ser>
        <c:ser>
          <c:idx val="2"/>
          <c:order val="2"/>
          <c:tx>
            <c:strRef>
              <c:f>'[DeathLawCoopDataOutputs_IM_8_13_2018.xlsx]Deaths by Year'!$AE$1:$AF$1</c:f>
              <c:strCache>
                <c:ptCount val="1"/>
                <c:pt idx="0">
                  <c:v>NYS excl. NYC</c:v>
                </c:pt>
              </c:strCache>
            </c:strRef>
          </c:tx>
          <c:spPr>
            <a:ln w="28575" cap="rnd">
              <a:solidFill>
                <a:schemeClr val="accent3"/>
              </a:solidFill>
              <a:round/>
            </a:ln>
            <a:effectLst/>
          </c:spPr>
          <c:marker>
            <c:symbol val="diamond"/>
            <c:size val="7"/>
            <c:spPr>
              <a:solidFill>
                <a:schemeClr val="accent3"/>
              </a:solidFill>
              <a:ln w="9525">
                <a:solidFill>
                  <a:schemeClr val="accent3"/>
                </a:solidFill>
              </a:ln>
              <a:effectLst/>
            </c:spPr>
          </c:marker>
          <c:dLbls>
            <c:dLbl>
              <c:idx val="0"/>
              <c:layout>
                <c:manualLayout>
                  <c:x val="-7.4113463450709433E-2"/>
                  <c:y val="-2.1433901488438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48-400A-B14C-F53451F62858}"/>
                </c:ext>
              </c:extLst>
            </c:dLbl>
            <c:dLbl>
              <c:idx val="1"/>
              <c:delete val="1"/>
              <c:extLst>
                <c:ext xmlns:c15="http://schemas.microsoft.com/office/drawing/2012/chart" uri="{CE6537A1-D6FC-4f65-9D91-7224C49458BB}"/>
                <c:ext xmlns:c16="http://schemas.microsoft.com/office/drawing/2014/chart" uri="{C3380CC4-5D6E-409C-BE32-E72D297353CC}">
                  <c16:uniqueId val="{00000011-AA48-400A-B14C-F53451F62858}"/>
                </c:ext>
              </c:extLst>
            </c:dLbl>
            <c:dLbl>
              <c:idx val="2"/>
              <c:delete val="1"/>
              <c:extLst>
                <c:ext xmlns:c15="http://schemas.microsoft.com/office/drawing/2012/chart" uri="{CE6537A1-D6FC-4f65-9D91-7224C49458BB}"/>
                <c:ext xmlns:c16="http://schemas.microsoft.com/office/drawing/2014/chart" uri="{C3380CC4-5D6E-409C-BE32-E72D297353CC}">
                  <c16:uniqueId val="{00000012-AA48-400A-B14C-F53451F62858}"/>
                </c:ext>
              </c:extLst>
            </c:dLbl>
            <c:dLbl>
              <c:idx val="3"/>
              <c:delete val="1"/>
              <c:extLst>
                <c:ext xmlns:c15="http://schemas.microsoft.com/office/drawing/2012/chart" uri="{CE6537A1-D6FC-4f65-9D91-7224C49458BB}"/>
                <c:ext xmlns:c16="http://schemas.microsoft.com/office/drawing/2014/chart" uri="{C3380CC4-5D6E-409C-BE32-E72D297353CC}">
                  <c16:uniqueId val="{00000013-AA48-400A-B14C-F53451F62858}"/>
                </c:ext>
              </c:extLst>
            </c:dLbl>
            <c:dLbl>
              <c:idx val="4"/>
              <c:delete val="1"/>
              <c:extLst>
                <c:ext xmlns:c15="http://schemas.microsoft.com/office/drawing/2012/chart" uri="{CE6537A1-D6FC-4f65-9D91-7224C49458BB}"/>
                <c:ext xmlns:c16="http://schemas.microsoft.com/office/drawing/2014/chart" uri="{C3380CC4-5D6E-409C-BE32-E72D297353CC}">
                  <c16:uniqueId val="{00000014-AA48-400A-B14C-F53451F62858}"/>
                </c:ext>
              </c:extLst>
            </c:dLbl>
            <c:dLbl>
              <c:idx val="5"/>
              <c:delete val="1"/>
              <c:extLst>
                <c:ext xmlns:c15="http://schemas.microsoft.com/office/drawing/2012/chart" uri="{CE6537A1-D6FC-4f65-9D91-7224C49458BB}"/>
                <c:ext xmlns:c16="http://schemas.microsoft.com/office/drawing/2014/chart" uri="{C3380CC4-5D6E-409C-BE32-E72D297353CC}">
                  <c16:uniqueId val="{00000015-AA48-400A-B14C-F53451F6285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'[1]Deaths by Year'!$AF$3:$AF$9</c:f>
              <c:numCache>
                <c:formatCode>General</c:formatCode>
                <c:ptCount val="7"/>
                <c:pt idx="0">
                  <c:v>6.1</c:v>
                </c:pt>
                <c:pt idx="1">
                  <c:v>8.1999999999999993</c:v>
                </c:pt>
                <c:pt idx="2">
                  <c:v>8.8000000000000007</c:v>
                </c:pt>
                <c:pt idx="3">
                  <c:v>10.3</c:v>
                </c:pt>
                <c:pt idx="4">
                  <c:v>10.9</c:v>
                </c:pt>
                <c:pt idx="5">
                  <c:v>14</c:v>
                </c:pt>
                <c:pt idx="6">
                  <c:v>18.8</c:v>
                </c:pt>
              </c:numCache>
            </c:numRef>
          </c:val>
          <c:smooth val="0"/>
          <c:extLst>
            <c:ext xmlns:c16="http://schemas.microsoft.com/office/drawing/2014/chart" uri="{C3380CC4-5D6E-409C-BE32-E72D297353CC}">
              <c16:uniqueId val="{00000017-AA48-400A-B14C-F53451F62858}"/>
            </c:ext>
          </c:extLst>
        </c:ser>
        <c:dLbls>
          <c:showLegendKey val="0"/>
          <c:showVal val="0"/>
          <c:showCatName val="0"/>
          <c:showSerName val="0"/>
          <c:showPercent val="0"/>
          <c:showBubbleSize val="0"/>
        </c:dLbls>
        <c:marker val="1"/>
        <c:smooth val="0"/>
        <c:axId val="291567192"/>
        <c:axId val="291567520"/>
      </c:lineChart>
      <c:catAx>
        <c:axId val="291567192"/>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t>Year</a:t>
                </a:r>
              </a:p>
            </c:rich>
          </c:tx>
          <c:layout>
            <c:manualLayout>
              <c:xMode val="edge"/>
              <c:yMode val="edge"/>
              <c:x val="0.50086730966712956"/>
              <c:y val="0.9262367590205020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1567520"/>
        <c:crosses val="autoZero"/>
        <c:auto val="1"/>
        <c:lblAlgn val="ctr"/>
        <c:lblOffset val="100"/>
        <c:noMultiLvlLbl val="0"/>
      </c:catAx>
      <c:valAx>
        <c:axId val="29156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dirty="0"/>
                  <a:t>Age-adjusted rate</a:t>
                </a:r>
              </a:p>
            </c:rich>
          </c:tx>
          <c:layout>
            <c:manualLayout>
              <c:xMode val="edge"/>
              <c:yMode val="edge"/>
              <c:x val="1.0261823360966874E-2"/>
              <c:y val="0.3699310570963935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1567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r>
              <a:rPr lang="en-US" sz="2800" b="1" dirty="0">
                <a:solidFill>
                  <a:sysClr val="windowText" lastClr="000000"/>
                </a:solidFill>
              </a:rPr>
              <a:t>Assessments of 2016-2018 Local CHIPs</a:t>
            </a:r>
            <a:r>
              <a:rPr lang="en-US" sz="2800" b="1" baseline="0" dirty="0">
                <a:solidFill>
                  <a:sysClr val="windowText" lastClr="000000"/>
                </a:solidFill>
              </a:rPr>
              <a:t> and CSPs</a:t>
            </a:r>
            <a:endParaRPr lang="en-US" sz="28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Sheet2!$C$28</c:f>
              <c:strCache>
                <c:ptCount val="1"/>
                <c:pt idx="0">
                  <c:v>Best practice</c:v>
                </c:pt>
              </c:strCache>
            </c:strRef>
          </c:tx>
          <c:spPr>
            <a:solidFill>
              <a:srgbClr val="8DD3C7"/>
            </a:solidFill>
            <a:ln>
              <a:solidFill>
                <a:sysClr val="windowText" lastClr="000000"/>
              </a:solidFill>
            </a:ln>
            <a:effectLst/>
          </c:spPr>
          <c:invertIfNegative val="0"/>
          <c:cat>
            <c:multiLvlStrRef>
              <c:f>Sheet2!$A$29:$B$38</c:f>
              <c:multiLvlStrCache>
                <c:ptCount val="10"/>
                <c:lvl>
                  <c:pt idx="0">
                    <c:v>LHDs</c:v>
                  </c:pt>
                  <c:pt idx="1">
                    <c:v>Hospitals</c:v>
                  </c:pt>
                  <c:pt idx="2">
                    <c:v>LHDs</c:v>
                  </c:pt>
                  <c:pt idx="3">
                    <c:v>Hospitals</c:v>
                  </c:pt>
                  <c:pt idx="4">
                    <c:v>LHDs</c:v>
                  </c:pt>
                  <c:pt idx="5">
                    <c:v>Hospitals</c:v>
                  </c:pt>
                  <c:pt idx="6">
                    <c:v>LHDs</c:v>
                  </c:pt>
                  <c:pt idx="7">
                    <c:v>Hospitals</c:v>
                  </c:pt>
                  <c:pt idx="8">
                    <c:v>LHDs*</c:v>
                  </c:pt>
                  <c:pt idx="9">
                    <c:v>Hospitals</c:v>
                  </c:pt>
                </c:lvl>
                <c:lvl>
                  <c:pt idx="0">
                    <c:v>Prevent Chronic Diseases </c:v>
                  </c:pt>
                  <c:pt idx="2">
                    <c:v>Promote Mental Health/Prevent Substance Abuse</c:v>
                  </c:pt>
                  <c:pt idx="4">
                    <c:v>Promote Healthy Women, Infants and Children </c:v>
                  </c:pt>
                  <c:pt idx="6">
                    <c:v>Promote a Healthy and Safe Environment</c:v>
                  </c:pt>
                  <c:pt idx="8">
                    <c:v>Prevent HIV, STDs, VPDs, and HAIs</c:v>
                  </c:pt>
                </c:lvl>
              </c:multiLvlStrCache>
            </c:multiLvlStrRef>
          </c:cat>
          <c:val>
            <c:numRef>
              <c:f>Sheet2!$C$29:$C$38</c:f>
              <c:numCache>
                <c:formatCode>0%</c:formatCode>
                <c:ptCount val="10"/>
                <c:pt idx="0">
                  <c:v>0.54</c:v>
                </c:pt>
                <c:pt idx="1">
                  <c:v>0.5</c:v>
                </c:pt>
                <c:pt idx="2">
                  <c:v>0.39</c:v>
                </c:pt>
                <c:pt idx="3">
                  <c:v>0.27</c:v>
                </c:pt>
                <c:pt idx="4">
                  <c:v>0.86259541984732824</c:v>
                </c:pt>
                <c:pt idx="5">
                  <c:v>0.86942675159235661</c:v>
                </c:pt>
                <c:pt idx="6">
                  <c:v>0.8666666666666667</c:v>
                </c:pt>
                <c:pt idx="7">
                  <c:v>0.76</c:v>
                </c:pt>
                <c:pt idx="9">
                  <c:v>0.78</c:v>
                </c:pt>
              </c:numCache>
            </c:numRef>
          </c:val>
          <c:extLst>
            <c:ext xmlns:c16="http://schemas.microsoft.com/office/drawing/2014/chart" uri="{C3380CC4-5D6E-409C-BE32-E72D297353CC}">
              <c16:uniqueId val="{00000000-1C04-424C-B8B4-B0EC450A7DA3}"/>
            </c:ext>
          </c:extLst>
        </c:ser>
        <c:ser>
          <c:idx val="1"/>
          <c:order val="1"/>
          <c:tx>
            <c:strRef>
              <c:f>Sheet2!$D$28</c:f>
              <c:strCache>
                <c:ptCount val="1"/>
                <c:pt idx="0">
                  <c:v>Can be more upstream</c:v>
                </c:pt>
              </c:strCache>
            </c:strRef>
          </c:tx>
          <c:spPr>
            <a:solidFill>
              <a:srgbClr val="FFFFB3"/>
            </a:solidFill>
            <a:ln>
              <a:solidFill>
                <a:sysClr val="windowText" lastClr="000000"/>
              </a:solidFill>
            </a:ln>
            <a:effectLst/>
          </c:spPr>
          <c:invertIfNegative val="0"/>
          <c:cat>
            <c:multiLvlStrRef>
              <c:f>Sheet2!$A$29:$B$38</c:f>
              <c:multiLvlStrCache>
                <c:ptCount val="10"/>
                <c:lvl>
                  <c:pt idx="0">
                    <c:v>LHDs</c:v>
                  </c:pt>
                  <c:pt idx="1">
                    <c:v>Hospitals</c:v>
                  </c:pt>
                  <c:pt idx="2">
                    <c:v>LHDs</c:v>
                  </c:pt>
                  <c:pt idx="3">
                    <c:v>Hospitals</c:v>
                  </c:pt>
                  <c:pt idx="4">
                    <c:v>LHDs</c:v>
                  </c:pt>
                  <c:pt idx="5">
                    <c:v>Hospitals</c:v>
                  </c:pt>
                  <c:pt idx="6">
                    <c:v>LHDs</c:v>
                  </c:pt>
                  <c:pt idx="7">
                    <c:v>Hospitals</c:v>
                  </c:pt>
                  <c:pt idx="8">
                    <c:v>LHDs*</c:v>
                  </c:pt>
                  <c:pt idx="9">
                    <c:v>Hospitals</c:v>
                  </c:pt>
                </c:lvl>
                <c:lvl>
                  <c:pt idx="0">
                    <c:v>Prevent Chronic Diseases </c:v>
                  </c:pt>
                  <c:pt idx="2">
                    <c:v>Promote Mental Health/Prevent Substance Abuse</c:v>
                  </c:pt>
                  <c:pt idx="4">
                    <c:v>Promote Healthy Women, Infants and Children </c:v>
                  </c:pt>
                  <c:pt idx="6">
                    <c:v>Promote a Healthy and Safe Environment</c:v>
                  </c:pt>
                  <c:pt idx="8">
                    <c:v>Prevent HIV, STDs, VPDs, and HAIs</c:v>
                  </c:pt>
                </c:lvl>
              </c:multiLvlStrCache>
            </c:multiLvlStrRef>
          </c:cat>
          <c:val>
            <c:numRef>
              <c:f>Sheet2!$D$29:$D$38</c:f>
              <c:numCache>
                <c:formatCode>0%</c:formatCode>
                <c:ptCount val="10"/>
                <c:pt idx="0">
                  <c:v>0.18</c:v>
                </c:pt>
                <c:pt idx="1">
                  <c:v>0.26</c:v>
                </c:pt>
                <c:pt idx="2">
                  <c:v>0.2</c:v>
                </c:pt>
                <c:pt idx="3">
                  <c:v>0.38</c:v>
                </c:pt>
                <c:pt idx="4">
                  <c:v>0</c:v>
                </c:pt>
                <c:pt idx="5">
                  <c:v>1.2738853503184714E-2</c:v>
                </c:pt>
                <c:pt idx="6">
                  <c:v>0</c:v>
                </c:pt>
                <c:pt idx="7">
                  <c:v>0</c:v>
                </c:pt>
                <c:pt idx="9">
                  <c:v>0.05</c:v>
                </c:pt>
              </c:numCache>
            </c:numRef>
          </c:val>
          <c:extLst>
            <c:ext xmlns:c16="http://schemas.microsoft.com/office/drawing/2014/chart" uri="{C3380CC4-5D6E-409C-BE32-E72D297353CC}">
              <c16:uniqueId val="{00000001-1C04-424C-B8B4-B0EC450A7DA3}"/>
            </c:ext>
          </c:extLst>
        </c:ser>
        <c:ser>
          <c:idx val="2"/>
          <c:order val="2"/>
          <c:tx>
            <c:strRef>
              <c:f>Sheet2!$E$28</c:f>
              <c:strCache>
                <c:ptCount val="1"/>
                <c:pt idx="0">
                  <c:v>Insufficient evidence </c:v>
                </c:pt>
              </c:strCache>
            </c:strRef>
          </c:tx>
          <c:spPr>
            <a:solidFill>
              <a:srgbClr val="BEBADA"/>
            </a:solidFill>
            <a:ln>
              <a:solidFill>
                <a:sysClr val="windowText" lastClr="000000"/>
              </a:solidFill>
            </a:ln>
            <a:effectLst/>
          </c:spPr>
          <c:invertIfNegative val="0"/>
          <c:cat>
            <c:multiLvlStrRef>
              <c:f>Sheet2!$A$29:$B$38</c:f>
              <c:multiLvlStrCache>
                <c:ptCount val="10"/>
                <c:lvl>
                  <c:pt idx="0">
                    <c:v>LHDs</c:v>
                  </c:pt>
                  <c:pt idx="1">
                    <c:v>Hospitals</c:v>
                  </c:pt>
                  <c:pt idx="2">
                    <c:v>LHDs</c:v>
                  </c:pt>
                  <c:pt idx="3">
                    <c:v>Hospitals</c:v>
                  </c:pt>
                  <c:pt idx="4">
                    <c:v>LHDs</c:v>
                  </c:pt>
                  <c:pt idx="5">
                    <c:v>Hospitals</c:v>
                  </c:pt>
                  <c:pt idx="6">
                    <c:v>LHDs</c:v>
                  </c:pt>
                  <c:pt idx="7">
                    <c:v>Hospitals</c:v>
                  </c:pt>
                  <c:pt idx="8">
                    <c:v>LHDs*</c:v>
                  </c:pt>
                  <c:pt idx="9">
                    <c:v>Hospitals</c:v>
                  </c:pt>
                </c:lvl>
                <c:lvl>
                  <c:pt idx="0">
                    <c:v>Prevent Chronic Diseases </c:v>
                  </c:pt>
                  <c:pt idx="2">
                    <c:v>Promote Mental Health/Prevent Substance Abuse</c:v>
                  </c:pt>
                  <c:pt idx="4">
                    <c:v>Promote Healthy Women, Infants and Children </c:v>
                  </c:pt>
                  <c:pt idx="6">
                    <c:v>Promote a Healthy and Safe Environment</c:v>
                  </c:pt>
                  <c:pt idx="8">
                    <c:v>Prevent HIV, STDs, VPDs, and HAIs</c:v>
                  </c:pt>
                </c:lvl>
              </c:multiLvlStrCache>
            </c:multiLvlStrRef>
          </c:cat>
          <c:val>
            <c:numRef>
              <c:f>Sheet2!$E$29:$E$38</c:f>
              <c:numCache>
                <c:formatCode>0%</c:formatCode>
                <c:ptCount val="10"/>
                <c:pt idx="0">
                  <c:v>0.05</c:v>
                </c:pt>
                <c:pt idx="1">
                  <c:v>0.08</c:v>
                </c:pt>
                <c:pt idx="2">
                  <c:v>0.01</c:v>
                </c:pt>
                <c:pt idx="3">
                  <c:v>0.02</c:v>
                </c:pt>
                <c:pt idx="4">
                  <c:v>0</c:v>
                </c:pt>
                <c:pt idx="5">
                  <c:v>3.1847133757961783E-2</c:v>
                </c:pt>
                <c:pt idx="6">
                  <c:v>3.3333333333333333E-2</c:v>
                </c:pt>
                <c:pt idx="7">
                  <c:v>0.04</c:v>
                </c:pt>
                <c:pt idx="9">
                  <c:v>0</c:v>
                </c:pt>
              </c:numCache>
            </c:numRef>
          </c:val>
          <c:extLst>
            <c:ext xmlns:c16="http://schemas.microsoft.com/office/drawing/2014/chart" uri="{C3380CC4-5D6E-409C-BE32-E72D297353CC}">
              <c16:uniqueId val="{00000002-1C04-424C-B8B4-B0EC450A7DA3}"/>
            </c:ext>
          </c:extLst>
        </c:ser>
        <c:ser>
          <c:idx val="3"/>
          <c:order val="3"/>
          <c:tx>
            <c:strRef>
              <c:f>Sheet2!$F$28</c:f>
              <c:strCache>
                <c:ptCount val="1"/>
                <c:pt idx="0">
                  <c:v>Need more detail</c:v>
                </c:pt>
              </c:strCache>
            </c:strRef>
          </c:tx>
          <c:spPr>
            <a:solidFill>
              <a:srgbClr val="FB8072"/>
            </a:solidFill>
            <a:ln>
              <a:solidFill>
                <a:sysClr val="windowText" lastClr="000000"/>
              </a:solidFill>
            </a:ln>
            <a:effectLst/>
          </c:spPr>
          <c:invertIfNegative val="0"/>
          <c:cat>
            <c:multiLvlStrRef>
              <c:f>Sheet2!$A$29:$B$38</c:f>
              <c:multiLvlStrCache>
                <c:ptCount val="10"/>
                <c:lvl>
                  <c:pt idx="0">
                    <c:v>LHDs</c:v>
                  </c:pt>
                  <c:pt idx="1">
                    <c:v>Hospitals</c:v>
                  </c:pt>
                  <c:pt idx="2">
                    <c:v>LHDs</c:v>
                  </c:pt>
                  <c:pt idx="3">
                    <c:v>Hospitals</c:v>
                  </c:pt>
                  <c:pt idx="4">
                    <c:v>LHDs</c:v>
                  </c:pt>
                  <c:pt idx="5">
                    <c:v>Hospitals</c:v>
                  </c:pt>
                  <c:pt idx="6">
                    <c:v>LHDs</c:v>
                  </c:pt>
                  <c:pt idx="7">
                    <c:v>Hospitals</c:v>
                  </c:pt>
                  <c:pt idx="8">
                    <c:v>LHDs*</c:v>
                  </c:pt>
                  <c:pt idx="9">
                    <c:v>Hospitals</c:v>
                  </c:pt>
                </c:lvl>
                <c:lvl>
                  <c:pt idx="0">
                    <c:v>Prevent Chronic Diseases </c:v>
                  </c:pt>
                  <c:pt idx="2">
                    <c:v>Promote Mental Health/Prevent Substance Abuse</c:v>
                  </c:pt>
                  <c:pt idx="4">
                    <c:v>Promote Healthy Women, Infants and Children </c:v>
                  </c:pt>
                  <c:pt idx="6">
                    <c:v>Promote a Healthy and Safe Environment</c:v>
                  </c:pt>
                  <c:pt idx="8">
                    <c:v>Prevent HIV, STDs, VPDs, and HAIs</c:v>
                  </c:pt>
                </c:lvl>
              </c:multiLvlStrCache>
            </c:multiLvlStrRef>
          </c:cat>
          <c:val>
            <c:numRef>
              <c:f>Sheet2!$F$29:$F$38</c:f>
              <c:numCache>
                <c:formatCode>0%</c:formatCode>
                <c:ptCount val="10"/>
                <c:pt idx="0">
                  <c:v>0.21</c:v>
                </c:pt>
                <c:pt idx="1">
                  <c:v>0.15</c:v>
                </c:pt>
                <c:pt idx="2">
                  <c:v>0.4</c:v>
                </c:pt>
                <c:pt idx="3">
                  <c:v>0.33</c:v>
                </c:pt>
                <c:pt idx="4">
                  <c:v>0.13740458015267176</c:v>
                </c:pt>
                <c:pt idx="5">
                  <c:v>8.598726114649681E-2</c:v>
                </c:pt>
                <c:pt idx="6">
                  <c:v>0.1</c:v>
                </c:pt>
                <c:pt idx="7">
                  <c:v>0.2</c:v>
                </c:pt>
                <c:pt idx="9">
                  <c:v>0.17</c:v>
                </c:pt>
              </c:numCache>
            </c:numRef>
          </c:val>
          <c:extLst>
            <c:ext xmlns:c16="http://schemas.microsoft.com/office/drawing/2014/chart" uri="{C3380CC4-5D6E-409C-BE32-E72D297353CC}">
              <c16:uniqueId val="{00000003-1C04-424C-B8B4-B0EC450A7DA3}"/>
            </c:ext>
          </c:extLst>
        </c:ser>
        <c:dLbls>
          <c:showLegendKey val="0"/>
          <c:showVal val="0"/>
          <c:showCatName val="0"/>
          <c:showSerName val="0"/>
          <c:showPercent val="0"/>
          <c:showBubbleSize val="0"/>
        </c:dLbls>
        <c:gapWidth val="150"/>
        <c:overlap val="100"/>
        <c:axId val="412343432"/>
        <c:axId val="412344088"/>
      </c:barChart>
      <c:catAx>
        <c:axId val="412343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12344088"/>
        <c:crosses val="autoZero"/>
        <c:auto val="1"/>
        <c:lblAlgn val="ctr"/>
        <c:lblOffset val="100"/>
        <c:noMultiLvlLbl val="0"/>
      </c:catAx>
      <c:valAx>
        <c:axId val="412344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12343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A3010-C1BD-4350-A733-BAC366BDC0E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45AE915E-E0AA-4B9A-923F-ED78E4FB05B9}">
      <dgm:prSet phldrT="[Text]"/>
      <dgm:spPr/>
      <dgm:t>
        <a:bodyPr/>
        <a:lstStyle/>
        <a:p>
          <a:r>
            <a:rPr lang="en-US" b="1" dirty="0"/>
            <a:t>Pre-Prevention Agenda</a:t>
          </a:r>
        </a:p>
      </dgm:t>
    </dgm:pt>
    <dgm:pt modelId="{C850CEB2-62F2-4F13-95DC-DB0CE2BDFC83}" type="parTrans" cxnId="{2C5102FA-C3EF-48D8-B0A8-57A32420D1D5}">
      <dgm:prSet/>
      <dgm:spPr/>
      <dgm:t>
        <a:bodyPr/>
        <a:lstStyle/>
        <a:p>
          <a:endParaRPr lang="en-US"/>
        </a:p>
      </dgm:t>
    </dgm:pt>
    <dgm:pt modelId="{71D1FD4A-84EC-458C-BB79-96C52E38EBFD}" type="sibTrans" cxnId="{2C5102FA-C3EF-48D8-B0A8-57A32420D1D5}">
      <dgm:prSet/>
      <dgm:spPr/>
      <dgm:t>
        <a:bodyPr/>
        <a:lstStyle/>
        <a:p>
          <a:endParaRPr lang="en-US"/>
        </a:p>
      </dgm:t>
    </dgm:pt>
    <dgm:pt modelId="{E114EDC8-EE1A-4890-9D83-19C594FC9E25}">
      <dgm:prSet phldrT="[Text]"/>
      <dgm:spPr/>
      <dgm:t>
        <a:bodyPr/>
        <a:lstStyle/>
        <a:p>
          <a:r>
            <a:rPr lang="en-US" b="1" dirty="0"/>
            <a:t>Prevention Agenda 2008 - 2012	</a:t>
          </a:r>
        </a:p>
      </dgm:t>
    </dgm:pt>
    <dgm:pt modelId="{98A33160-2833-4418-BF00-715659DA1FAD}" type="parTrans" cxnId="{FDF1F810-B711-4DA4-86B0-69A0E1B4E8D5}">
      <dgm:prSet/>
      <dgm:spPr/>
      <dgm:t>
        <a:bodyPr/>
        <a:lstStyle/>
        <a:p>
          <a:endParaRPr lang="en-US"/>
        </a:p>
      </dgm:t>
    </dgm:pt>
    <dgm:pt modelId="{C0E67E7D-32FC-42E7-98F9-B0DD2FA0E10F}" type="sibTrans" cxnId="{FDF1F810-B711-4DA4-86B0-69A0E1B4E8D5}">
      <dgm:prSet/>
      <dgm:spPr/>
      <dgm:t>
        <a:bodyPr/>
        <a:lstStyle/>
        <a:p>
          <a:endParaRPr lang="en-US"/>
        </a:p>
      </dgm:t>
    </dgm:pt>
    <dgm:pt modelId="{80D591C9-99B0-4AF2-A772-A8867D30BEAB}">
      <dgm:prSet phldrT="[Text]"/>
      <dgm:spPr/>
      <dgm:t>
        <a:bodyPr/>
        <a:lstStyle/>
        <a:p>
          <a:r>
            <a:rPr lang="en-US" baseline="0" dirty="0"/>
            <a:t> 10  Priorities including access to care</a:t>
          </a:r>
          <a:endParaRPr lang="en-US" dirty="0"/>
        </a:p>
      </dgm:t>
    </dgm:pt>
    <dgm:pt modelId="{26DA50B6-9232-42F6-A3BA-B66608BD2DD3}" type="parTrans" cxnId="{2252E275-3142-4CE8-B1EC-5C01EC45A3ED}">
      <dgm:prSet/>
      <dgm:spPr/>
      <dgm:t>
        <a:bodyPr/>
        <a:lstStyle/>
        <a:p>
          <a:endParaRPr lang="en-US"/>
        </a:p>
      </dgm:t>
    </dgm:pt>
    <dgm:pt modelId="{4EE06952-F91D-44AB-B3C7-8C27CA81C647}" type="sibTrans" cxnId="{2252E275-3142-4CE8-B1EC-5C01EC45A3ED}">
      <dgm:prSet/>
      <dgm:spPr/>
      <dgm:t>
        <a:bodyPr/>
        <a:lstStyle/>
        <a:p>
          <a:endParaRPr lang="en-US"/>
        </a:p>
      </dgm:t>
    </dgm:pt>
    <dgm:pt modelId="{9E4E315E-0172-4656-87DB-2F0192B8B461}">
      <dgm:prSet phldrT="[Text]"/>
      <dgm:spPr/>
      <dgm:t>
        <a:bodyPr/>
        <a:lstStyle/>
        <a:p>
          <a:r>
            <a:rPr lang="en-US" b="1" dirty="0"/>
            <a:t>Prevention Agenda 2013-2018</a:t>
          </a:r>
        </a:p>
      </dgm:t>
    </dgm:pt>
    <dgm:pt modelId="{EE521F32-E8D7-4F43-A764-5F2B46F7CABA}" type="parTrans" cxnId="{BA2D439A-18BF-4F34-9687-C5EEAC8F3FCB}">
      <dgm:prSet/>
      <dgm:spPr/>
      <dgm:t>
        <a:bodyPr/>
        <a:lstStyle/>
        <a:p>
          <a:endParaRPr lang="en-US"/>
        </a:p>
      </dgm:t>
    </dgm:pt>
    <dgm:pt modelId="{FD1C8D9A-2FFD-47F2-AFD4-FE703947FA26}" type="sibTrans" cxnId="{BA2D439A-18BF-4F34-9687-C5EEAC8F3FCB}">
      <dgm:prSet/>
      <dgm:spPr/>
      <dgm:t>
        <a:bodyPr/>
        <a:lstStyle/>
        <a:p>
          <a:endParaRPr lang="en-US"/>
        </a:p>
      </dgm:t>
    </dgm:pt>
    <dgm:pt modelId="{1E3A64CA-6017-4EA5-BF06-8EDC01E4A575}">
      <dgm:prSet phldrT="[Text]"/>
      <dgm:spPr/>
      <dgm:t>
        <a:bodyPr/>
        <a:lstStyle/>
        <a:p>
          <a:r>
            <a:rPr lang="en-US" dirty="0"/>
            <a:t> 5 priorities focused on prevention</a:t>
          </a:r>
        </a:p>
      </dgm:t>
    </dgm:pt>
    <dgm:pt modelId="{D29A99ED-0978-4FA2-B433-446DC214CBB5}" type="parTrans" cxnId="{D2B567E1-787B-4A4C-960E-D9E87042C6B9}">
      <dgm:prSet/>
      <dgm:spPr/>
      <dgm:t>
        <a:bodyPr/>
        <a:lstStyle/>
        <a:p>
          <a:endParaRPr lang="en-US"/>
        </a:p>
      </dgm:t>
    </dgm:pt>
    <dgm:pt modelId="{B943CA23-E730-4EF4-ADD7-5A2A6A65C93F}" type="sibTrans" cxnId="{D2B567E1-787B-4A4C-960E-D9E87042C6B9}">
      <dgm:prSet/>
      <dgm:spPr/>
      <dgm:t>
        <a:bodyPr/>
        <a:lstStyle/>
        <a:p>
          <a:endParaRPr lang="en-US"/>
        </a:p>
      </dgm:t>
    </dgm:pt>
    <dgm:pt modelId="{3C87603C-DDD4-4F47-8CAB-F39941C9DF70}">
      <dgm:prSet phldrT="[Text]"/>
      <dgm:spPr/>
      <dgm:t>
        <a:bodyPr/>
        <a:lstStyle/>
        <a:p>
          <a:r>
            <a:rPr lang="en-US" baseline="0" dirty="0"/>
            <a:t> LHDs and hospitals strongly urged to collaborate and co-develop shared assessments and plans.</a:t>
          </a:r>
          <a:endParaRPr lang="en-US" dirty="0"/>
        </a:p>
      </dgm:t>
    </dgm:pt>
    <dgm:pt modelId="{4868CDB3-EF92-4006-AE62-F2F83B2513EB}" type="parTrans" cxnId="{3B7D66F5-3872-46BE-9DDE-795CAB3A2825}">
      <dgm:prSet/>
      <dgm:spPr/>
      <dgm:t>
        <a:bodyPr/>
        <a:lstStyle/>
        <a:p>
          <a:endParaRPr lang="en-US"/>
        </a:p>
      </dgm:t>
    </dgm:pt>
    <dgm:pt modelId="{3BF2D651-00DC-49CA-97AB-39964CB7B749}" type="sibTrans" cxnId="{3B7D66F5-3872-46BE-9DDE-795CAB3A2825}">
      <dgm:prSet/>
      <dgm:spPr/>
      <dgm:t>
        <a:bodyPr/>
        <a:lstStyle/>
        <a:p>
          <a:endParaRPr lang="en-US"/>
        </a:p>
      </dgm:t>
    </dgm:pt>
    <dgm:pt modelId="{206E45B9-F261-43DC-874B-BCA23AA51A4C}">
      <dgm:prSet/>
      <dgm:spPr/>
      <dgm:t>
        <a:bodyPr/>
        <a:lstStyle/>
        <a:p>
          <a:r>
            <a:rPr lang="en-US" baseline="0" dirty="0"/>
            <a:t> NYS was the 28</a:t>
          </a:r>
          <a:r>
            <a:rPr lang="en-US" baseline="30000" dirty="0"/>
            <a:t>th</a:t>
          </a:r>
          <a:r>
            <a:rPr lang="en-US" baseline="0" dirty="0"/>
            <a:t> healthiest state</a:t>
          </a:r>
        </a:p>
      </dgm:t>
    </dgm:pt>
    <dgm:pt modelId="{11A74A32-BDCD-4D82-BF35-99065393764E}" type="parTrans" cxnId="{8D1EEAB1-DBB9-4734-B3AF-6A5FEAC8D4AF}">
      <dgm:prSet/>
      <dgm:spPr/>
      <dgm:t>
        <a:bodyPr/>
        <a:lstStyle/>
        <a:p>
          <a:endParaRPr lang="en-US"/>
        </a:p>
      </dgm:t>
    </dgm:pt>
    <dgm:pt modelId="{5ED1320F-9B4C-49A8-8B69-EC44F680A016}" type="sibTrans" cxnId="{8D1EEAB1-DBB9-4734-B3AF-6A5FEAC8D4AF}">
      <dgm:prSet/>
      <dgm:spPr/>
      <dgm:t>
        <a:bodyPr/>
        <a:lstStyle/>
        <a:p>
          <a:endParaRPr lang="en-US"/>
        </a:p>
      </dgm:t>
    </dgm:pt>
    <dgm:pt modelId="{92659FE8-3B4E-4980-BE99-94D7A11AB3F2}">
      <dgm:prSet/>
      <dgm:spPr/>
      <dgm:t>
        <a:bodyPr/>
        <a:lstStyle/>
        <a:p>
          <a:r>
            <a:rPr lang="en-US" baseline="0" dirty="0"/>
            <a:t> LHDs and Hospitals were asked to complete collaborative assessments and plans aligned with Prevention Agenda.</a:t>
          </a:r>
        </a:p>
      </dgm:t>
    </dgm:pt>
    <dgm:pt modelId="{B5BB87FC-FE81-4F23-81FE-35C4A5252D21}" type="parTrans" cxnId="{1136F7B6-CCED-431E-B8F9-5CC3A4AD094F}">
      <dgm:prSet/>
      <dgm:spPr/>
      <dgm:t>
        <a:bodyPr/>
        <a:lstStyle/>
        <a:p>
          <a:endParaRPr lang="en-US"/>
        </a:p>
      </dgm:t>
    </dgm:pt>
    <dgm:pt modelId="{D506782E-E5CC-45EE-AA16-5774B05A223B}" type="sibTrans" cxnId="{1136F7B6-CCED-431E-B8F9-5CC3A4AD094F}">
      <dgm:prSet/>
      <dgm:spPr/>
      <dgm:t>
        <a:bodyPr/>
        <a:lstStyle/>
        <a:p>
          <a:endParaRPr lang="en-US"/>
        </a:p>
      </dgm:t>
    </dgm:pt>
    <dgm:pt modelId="{74F6F7E4-E9C1-45DB-8887-0907D2C79B3F}">
      <dgm:prSet/>
      <dgm:spPr/>
      <dgm:t>
        <a:bodyPr/>
        <a:lstStyle/>
        <a:p>
          <a:endParaRPr lang="en-US" i="1" baseline="0" dirty="0"/>
        </a:p>
      </dgm:t>
    </dgm:pt>
    <dgm:pt modelId="{2518F40B-7E57-4228-9008-C81DCB3F99AA}" type="parTrans" cxnId="{2165D2AF-F0C6-4383-BFDC-05DF892283E5}">
      <dgm:prSet/>
      <dgm:spPr/>
      <dgm:t>
        <a:bodyPr/>
        <a:lstStyle/>
        <a:p>
          <a:endParaRPr lang="en-US"/>
        </a:p>
      </dgm:t>
    </dgm:pt>
    <dgm:pt modelId="{7CDAFDE2-4870-4B5D-B685-DE36C4290447}" type="sibTrans" cxnId="{2165D2AF-F0C6-4383-BFDC-05DF892283E5}">
      <dgm:prSet/>
      <dgm:spPr/>
      <dgm:t>
        <a:bodyPr/>
        <a:lstStyle/>
        <a:p>
          <a:endParaRPr lang="en-US"/>
        </a:p>
      </dgm:t>
    </dgm:pt>
    <dgm:pt modelId="{9648CE74-62A3-4FE5-992F-ABFA1F1C751F}">
      <dgm:prSet/>
      <dgm:spPr/>
      <dgm:t>
        <a:bodyPr/>
        <a:lstStyle/>
        <a:p>
          <a:r>
            <a:rPr lang="en-US" baseline="0" dirty="0"/>
            <a:t> Development and implementation of community health improvement efforts proved challenging. </a:t>
          </a:r>
        </a:p>
      </dgm:t>
    </dgm:pt>
    <dgm:pt modelId="{0919053A-47DA-4B2B-BC72-BAAD59A9AED6}" type="parTrans" cxnId="{3EE09DBD-6E77-43C4-95D5-311447BD0C19}">
      <dgm:prSet/>
      <dgm:spPr/>
      <dgm:t>
        <a:bodyPr/>
        <a:lstStyle/>
        <a:p>
          <a:endParaRPr lang="en-US"/>
        </a:p>
      </dgm:t>
    </dgm:pt>
    <dgm:pt modelId="{00B6B065-DCC8-4AA6-8440-EABB3822AE2F}" type="sibTrans" cxnId="{3EE09DBD-6E77-43C4-95D5-311447BD0C19}">
      <dgm:prSet/>
      <dgm:spPr/>
      <dgm:t>
        <a:bodyPr/>
        <a:lstStyle/>
        <a:p>
          <a:endParaRPr lang="en-US"/>
        </a:p>
      </dgm:t>
    </dgm:pt>
    <dgm:pt modelId="{A679DCB2-13FA-4805-B7E3-BE9AD9F926CA}">
      <dgm:prSet phldrT="[Text]"/>
      <dgm:spPr/>
      <dgm:t>
        <a:bodyPr/>
        <a:lstStyle/>
        <a:p>
          <a:r>
            <a:rPr lang="en-US" dirty="0"/>
            <a:t> Non-profit hospitals completed community service plans (CSPs) as per Article 28 of PH Law.  Plans were retrospective descriptions of actions taken to support community health. </a:t>
          </a:r>
        </a:p>
      </dgm:t>
    </dgm:pt>
    <dgm:pt modelId="{7185B52B-12E8-4FE3-B0C3-D41EDA6E0D71}" type="parTrans" cxnId="{0A87EBB4-ED33-4952-AB61-62BBD850C155}">
      <dgm:prSet/>
      <dgm:spPr/>
      <dgm:t>
        <a:bodyPr/>
        <a:lstStyle/>
        <a:p>
          <a:endParaRPr lang="en-US"/>
        </a:p>
      </dgm:t>
    </dgm:pt>
    <dgm:pt modelId="{262318FE-1DCF-45F7-8B9D-ECC2A32774F6}" type="sibTrans" cxnId="{0A87EBB4-ED33-4952-AB61-62BBD850C155}">
      <dgm:prSet/>
      <dgm:spPr/>
      <dgm:t>
        <a:bodyPr/>
        <a:lstStyle/>
        <a:p>
          <a:endParaRPr lang="en-US"/>
        </a:p>
      </dgm:t>
    </dgm:pt>
    <dgm:pt modelId="{9B5301AD-8C7D-4523-AC8C-072710B315BF}">
      <dgm:prSet phldrT="[Text]"/>
      <dgm:spPr/>
      <dgm:t>
        <a:bodyPr/>
        <a:lstStyle/>
        <a:p>
          <a:endParaRPr lang="en-US" dirty="0"/>
        </a:p>
      </dgm:t>
    </dgm:pt>
    <dgm:pt modelId="{E4FABFB6-503B-4ED7-B1A8-FA73C9580E98}" type="parTrans" cxnId="{8F6DC137-6353-4EAD-B38F-EA6AC38EAD31}">
      <dgm:prSet/>
      <dgm:spPr/>
      <dgm:t>
        <a:bodyPr/>
        <a:lstStyle/>
        <a:p>
          <a:endParaRPr lang="en-US"/>
        </a:p>
      </dgm:t>
    </dgm:pt>
    <dgm:pt modelId="{DA7F2E01-90A0-4755-B018-06AB7B2A4D4F}" type="sibTrans" cxnId="{8F6DC137-6353-4EAD-B38F-EA6AC38EAD31}">
      <dgm:prSet/>
      <dgm:spPr/>
      <dgm:t>
        <a:bodyPr/>
        <a:lstStyle/>
        <a:p>
          <a:endParaRPr lang="en-US"/>
        </a:p>
      </dgm:t>
    </dgm:pt>
    <dgm:pt modelId="{0541F3D2-926C-4F3C-8AAF-1DC465E3DAA0}">
      <dgm:prSet phldrT="[Text]"/>
      <dgm:spPr/>
      <dgm:t>
        <a:bodyPr/>
        <a:lstStyle/>
        <a:p>
          <a:r>
            <a:rPr lang="en-US" dirty="0"/>
            <a:t> NY was the 15</a:t>
          </a:r>
          <a:r>
            <a:rPr lang="en-US" baseline="30000" dirty="0"/>
            <a:t>th</a:t>
          </a:r>
          <a:r>
            <a:rPr lang="en-US" dirty="0"/>
            <a:t> healthiest state</a:t>
          </a:r>
        </a:p>
      </dgm:t>
    </dgm:pt>
    <dgm:pt modelId="{99526A07-3F3F-4F44-910D-A4508249C48B}" type="parTrans" cxnId="{B6F56C16-17DF-4959-8870-393333528060}">
      <dgm:prSet/>
      <dgm:spPr/>
      <dgm:t>
        <a:bodyPr/>
        <a:lstStyle/>
        <a:p>
          <a:endParaRPr lang="en-US"/>
        </a:p>
      </dgm:t>
    </dgm:pt>
    <dgm:pt modelId="{62A0DB2B-4AC0-47A2-8FFA-1F9E62B23897}" type="sibTrans" cxnId="{B6F56C16-17DF-4959-8870-393333528060}">
      <dgm:prSet/>
      <dgm:spPr/>
      <dgm:t>
        <a:bodyPr/>
        <a:lstStyle/>
        <a:p>
          <a:endParaRPr lang="en-US"/>
        </a:p>
      </dgm:t>
    </dgm:pt>
    <dgm:pt modelId="{2D4AE401-CE0A-42BC-BD97-2772A5411579}">
      <dgm:prSet phldrT="[Text]"/>
      <dgm:spPr/>
      <dgm:t>
        <a:bodyPr/>
        <a:lstStyle/>
        <a:p>
          <a:endParaRPr lang="en-US" dirty="0"/>
        </a:p>
      </dgm:t>
    </dgm:pt>
    <dgm:pt modelId="{3B102BCB-BA76-4D4A-BBAA-E6FC07AE3568}" type="parTrans" cxnId="{9D68C30A-67EE-4DA5-B679-0D2434F6D22B}">
      <dgm:prSet/>
      <dgm:spPr/>
      <dgm:t>
        <a:bodyPr/>
        <a:lstStyle/>
        <a:p>
          <a:endParaRPr lang="en-US"/>
        </a:p>
      </dgm:t>
    </dgm:pt>
    <dgm:pt modelId="{9C05C33A-8757-4D0B-A393-2E6E5B712A16}" type="sibTrans" cxnId="{9D68C30A-67EE-4DA5-B679-0D2434F6D22B}">
      <dgm:prSet/>
      <dgm:spPr/>
      <dgm:t>
        <a:bodyPr/>
        <a:lstStyle/>
        <a:p>
          <a:endParaRPr lang="en-US"/>
        </a:p>
      </dgm:t>
    </dgm:pt>
    <dgm:pt modelId="{66BE2D67-4B6A-4EEF-B43C-33129F84067F}">
      <dgm:prSet phldrT="[Text]"/>
      <dgm:spPr/>
      <dgm:t>
        <a:bodyPr/>
        <a:lstStyle/>
        <a:p>
          <a:endParaRPr lang="en-US" dirty="0"/>
        </a:p>
      </dgm:t>
    </dgm:pt>
    <dgm:pt modelId="{3528F1F9-5B46-44B0-9513-655A327755A8}" type="parTrans" cxnId="{CC67C8E9-2F8C-46E5-B4B5-EDCFF0C8AE2D}">
      <dgm:prSet/>
      <dgm:spPr/>
      <dgm:t>
        <a:bodyPr/>
        <a:lstStyle/>
        <a:p>
          <a:endParaRPr lang="en-US"/>
        </a:p>
      </dgm:t>
    </dgm:pt>
    <dgm:pt modelId="{3F4A5C9D-4FAE-4C4D-8206-3F6EEBCD3482}" type="sibTrans" cxnId="{CC67C8E9-2F8C-46E5-B4B5-EDCFF0C8AE2D}">
      <dgm:prSet/>
      <dgm:spPr/>
      <dgm:t>
        <a:bodyPr/>
        <a:lstStyle/>
        <a:p>
          <a:endParaRPr lang="en-US"/>
        </a:p>
      </dgm:t>
    </dgm:pt>
    <dgm:pt modelId="{D754C587-47F4-492C-9EB1-2C1F4819D118}">
      <dgm:prSet phldrT="[Text]"/>
      <dgm:spPr/>
      <dgm:t>
        <a:bodyPr/>
        <a:lstStyle/>
        <a:p>
          <a:endParaRPr lang="en-US" dirty="0"/>
        </a:p>
      </dgm:t>
    </dgm:pt>
    <dgm:pt modelId="{502C79EB-C36C-4F00-96F1-C664509CCB5A}" type="parTrans" cxnId="{C24A7115-E103-49A2-A848-2C35C0FD1D24}">
      <dgm:prSet/>
      <dgm:spPr/>
      <dgm:t>
        <a:bodyPr/>
        <a:lstStyle/>
        <a:p>
          <a:endParaRPr lang="en-US"/>
        </a:p>
      </dgm:t>
    </dgm:pt>
    <dgm:pt modelId="{CAF3D2F6-F92A-42AE-9C69-D511A0BD86C0}" type="sibTrans" cxnId="{C24A7115-E103-49A2-A848-2C35C0FD1D24}">
      <dgm:prSet/>
      <dgm:spPr/>
      <dgm:t>
        <a:bodyPr/>
        <a:lstStyle/>
        <a:p>
          <a:endParaRPr lang="en-US"/>
        </a:p>
      </dgm:t>
    </dgm:pt>
    <dgm:pt modelId="{7DF9C603-34BE-4E67-BE43-C9C62DF29CA1}">
      <dgm:prSet phldrT="[Text]"/>
      <dgm:spPr/>
      <dgm:t>
        <a:bodyPr/>
        <a:lstStyle/>
        <a:p>
          <a:r>
            <a:rPr lang="en-US" dirty="0"/>
            <a:t> NYSDOH provided feedback and required annual updates to monitor progress.</a:t>
          </a:r>
        </a:p>
      </dgm:t>
    </dgm:pt>
    <dgm:pt modelId="{3D2D1DA7-EB68-4A9B-9EC8-DF2A6CEB427D}" type="parTrans" cxnId="{41A7E28E-E8D5-4987-A021-E5043AB2B91C}">
      <dgm:prSet/>
      <dgm:spPr/>
      <dgm:t>
        <a:bodyPr/>
        <a:lstStyle/>
        <a:p>
          <a:endParaRPr lang="en-US"/>
        </a:p>
      </dgm:t>
    </dgm:pt>
    <dgm:pt modelId="{CBAA4CDD-362F-4AFE-AE84-4AD7F0D0AC0C}" type="sibTrans" cxnId="{41A7E28E-E8D5-4987-A021-E5043AB2B91C}">
      <dgm:prSet/>
      <dgm:spPr/>
      <dgm:t>
        <a:bodyPr/>
        <a:lstStyle/>
        <a:p>
          <a:endParaRPr lang="en-US"/>
        </a:p>
      </dgm:t>
    </dgm:pt>
    <dgm:pt modelId="{6FB79FB0-1CA2-4CF1-BA29-F5641B046BB0}">
      <dgm:prSet phldrT="[Text]"/>
      <dgm:spPr/>
      <dgm:t>
        <a:bodyPr/>
        <a:lstStyle/>
        <a:p>
          <a:endParaRPr lang="en-US" dirty="0"/>
        </a:p>
      </dgm:t>
    </dgm:pt>
    <dgm:pt modelId="{AE0FB530-72E0-433A-AA44-BF6BF8876F89}" type="parTrans" cxnId="{CF6D5B44-ED64-437E-8625-1AB7F3EE74FB}">
      <dgm:prSet/>
      <dgm:spPr/>
      <dgm:t>
        <a:bodyPr/>
        <a:lstStyle/>
        <a:p>
          <a:endParaRPr lang="en-US"/>
        </a:p>
      </dgm:t>
    </dgm:pt>
    <dgm:pt modelId="{3D7FD8DF-600F-4C88-B00B-6FC7960AF425}" type="sibTrans" cxnId="{CF6D5B44-ED64-437E-8625-1AB7F3EE74FB}">
      <dgm:prSet/>
      <dgm:spPr/>
      <dgm:t>
        <a:bodyPr/>
        <a:lstStyle/>
        <a:p>
          <a:endParaRPr lang="en-US"/>
        </a:p>
      </dgm:t>
    </dgm:pt>
    <dgm:pt modelId="{F9C3E5B7-1AE8-47D3-850C-BD3476B3C361}">
      <dgm:prSet phldrT="[Text]"/>
      <dgm:spPr/>
      <dgm:t>
        <a:bodyPr/>
        <a:lstStyle/>
        <a:p>
          <a:r>
            <a:rPr lang="en-US" dirty="0"/>
            <a:t> Hospitals asked to report community benefit spending and to link community benefit spending with implementation of Prevention Agenda interventions and with DSRIP investments. </a:t>
          </a:r>
        </a:p>
      </dgm:t>
    </dgm:pt>
    <dgm:pt modelId="{3BEFE504-0224-402A-9A0B-D719C9CB886C}" type="parTrans" cxnId="{E760C957-2BED-455C-96C2-62AB58453237}">
      <dgm:prSet/>
      <dgm:spPr/>
      <dgm:t>
        <a:bodyPr/>
        <a:lstStyle/>
        <a:p>
          <a:endParaRPr lang="en-US"/>
        </a:p>
      </dgm:t>
    </dgm:pt>
    <dgm:pt modelId="{09337C3D-B20F-4B1E-8E81-BD36702DB7D0}" type="sibTrans" cxnId="{E760C957-2BED-455C-96C2-62AB58453237}">
      <dgm:prSet/>
      <dgm:spPr/>
      <dgm:t>
        <a:bodyPr/>
        <a:lstStyle/>
        <a:p>
          <a:endParaRPr lang="en-US"/>
        </a:p>
      </dgm:t>
    </dgm:pt>
    <dgm:pt modelId="{0ECACAFB-E531-49CF-A17C-8DB4DB494CF0}">
      <dgm:prSet phldrT="[Text]"/>
      <dgm:spPr/>
      <dgm:t>
        <a:bodyPr/>
        <a:lstStyle/>
        <a:p>
          <a:endParaRPr lang="en-US" dirty="0"/>
        </a:p>
      </dgm:t>
    </dgm:pt>
    <dgm:pt modelId="{0A24D962-ADAE-4022-8466-26C7B53ED089}" type="parTrans" cxnId="{304FF278-8552-4F0E-AC40-8C2F59D1F396}">
      <dgm:prSet/>
      <dgm:spPr/>
      <dgm:t>
        <a:bodyPr/>
        <a:lstStyle/>
        <a:p>
          <a:endParaRPr lang="en-US"/>
        </a:p>
      </dgm:t>
    </dgm:pt>
    <dgm:pt modelId="{6B72F806-9855-402C-9A83-1638D1CD7F49}" type="sibTrans" cxnId="{304FF278-8552-4F0E-AC40-8C2F59D1F396}">
      <dgm:prSet/>
      <dgm:spPr/>
      <dgm:t>
        <a:bodyPr/>
        <a:lstStyle/>
        <a:p>
          <a:endParaRPr lang="en-US"/>
        </a:p>
      </dgm:t>
    </dgm:pt>
    <dgm:pt modelId="{6E2A4188-3008-4C04-97F6-BEBF7D1DDEC2}">
      <dgm:prSet phldrT="[Text]"/>
      <dgm:spPr/>
      <dgm:t>
        <a:bodyPr/>
        <a:lstStyle/>
        <a:p>
          <a:r>
            <a:rPr lang="en-US" dirty="0"/>
            <a:t> NYS Public Health Priorities described in Communities Working Together for a Healthier New York (led by PHHPC).</a:t>
          </a:r>
        </a:p>
      </dgm:t>
    </dgm:pt>
    <dgm:pt modelId="{26AAEA80-286C-4FFA-B372-31B4C409EFE6}" type="parTrans" cxnId="{1740E416-B0E5-4679-AF05-FD6437576F4F}">
      <dgm:prSet/>
      <dgm:spPr/>
      <dgm:t>
        <a:bodyPr/>
        <a:lstStyle/>
        <a:p>
          <a:endParaRPr lang="en-US"/>
        </a:p>
      </dgm:t>
    </dgm:pt>
    <dgm:pt modelId="{0336D42D-754B-40C2-8FD9-95A54ED9BDB4}" type="sibTrans" cxnId="{1740E416-B0E5-4679-AF05-FD6437576F4F}">
      <dgm:prSet/>
      <dgm:spPr/>
      <dgm:t>
        <a:bodyPr/>
        <a:lstStyle/>
        <a:p>
          <a:endParaRPr lang="en-US"/>
        </a:p>
      </dgm:t>
    </dgm:pt>
    <dgm:pt modelId="{C129936A-CCDC-403E-9783-22C9D1CE03AC}">
      <dgm:prSet/>
      <dgm:spPr/>
      <dgm:t>
        <a:bodyPr/>
        <a:lstStyle/>
        <a:p>
          <a:endParaRPr lang="en-US" baseline="0" dirty="0"/>
        </a:p>
      </dgm:t>
    </dgm:pt>
    <dgm:pt modelId="{7886E40E-ABBF-427A-B64A-B05AB8707846}" type="parTrans" cxnId="{80E26D35-A17D-4380-A01D-5F8FF7021F85}">
      <dgm:prSet/>
      <dgm:spPr/>
      <dgm:t>
        <a:bodyPr/>
        <a:lstStyle/>
        <a:p>
          <a:endParaRPr lang="en-US"/>
        </a:p>
      </dgm:t>
    </dgm:pt>
    <dgm:pt modelId="{5FFB566A-0881-4415-A4D9-C11548EA8D3D}" type="sibTrans" cxnId="{80E26D35-A17D-4380-A01D-5F8FF7021F85}">
      <dgm:prSet/>
      <dgm:spPr/>
      <dgm:t>
        <a:bodyPr/>
        <a:lstStyle/>
        <a:p>
          <a:endParaRPr lang="en-US"/>
        </a:p>
      </dgm:t>
    </dgm:pt>
    <dgm:pt modelId="{DFD7C56F-1073-4679-BAF0-1794FBC5BF18}">
      <dgm:prSet phldrT="[Text]"/>
      <dgm:spPr/>
      <dgm:t>
        <a:bodyPr/>
        <a:lstStyle/>
        <a:p>
          <a:endParaRPr lang="en-US" dirty="0"/>
        </a:p>
      </dgm:t>
    </dgm:pt>
    <dgm:pt modelId="{15723BC2-B5B7-4F8E-AF67-676E97349B54}" type="parTrans" cxnId="{F41F7CAE-C549-4669-8B93-8CB9880AAC58}">
      <dgm:prSet/>
      <dgm:spPr/>
      <dgm:t>
        <a:bodyPr/>
        <a:lstStyle/>
        <a:p>
          <a:endParaRPr lang="en-US"/>
        </a:p>
      </dgm:t>
    </dgm:pt>
    <dgm:pt modelId="{4E5130D3-E4EF-4747-BDEC-D274F3882883}" type="sibTrans" cxnId="{F41F7CAE-C549-4669-8B93-8CB9880AAC58}">
      <dgm:prSet/>
      <dgm:spPr/>
      <dgm:t>
        <a:bodyPr/>
        <a:lstStyle/>
        <a:p>
          <a:endParaRPr lang="en-US"/>
        </a:p>
      </dgm:t>
    </dgm:pt>
    <dgm:pt modelId="{3482D370-867A-42E1-8AE7-861816E96D40}">
      <dgm:prSet phldrT="[Text]"/>
      <dgm:spPr/>
      <dgm:t>
        <a:bodyPr/>
        <a:lstStyle/>
        <a:p>
          <a:endParaRPr lang="en-US" dirty="0"/>
        </a:p>
      </dgm:t>
    </dgm:pt>
    <dgm:pt modelId="{C8E39707-7890-4BAD-A43E-C837FC23059D}" type="parTrans" cxnId="{EF9208BB-1829-4E54-9502-49AAB9D690FB}">
      <dgm:prSet/>
      <dgm:spPr/>
      <dgm:t>
        <a:bodyPr/>
        <a:lstStyle/>
        <a:p>
          <a:endParaRPr lang="en-US"/>
        </a:p>
      </dgm:t>
    </dgm:pt>
    <dgm:pt modelId="{EAACB87F-6B9F-445F-869A-7916930D62CA}" type="sibTrans" cxnId="{EF9208BB-1829-4E54-9502-49AAB9D690FB}">
      <dgm:prSet/>
      <dgm:spPr/>
      <dgm:t>
        <a:bodyPr/>
        <a:lstStyle/>
        <a:p>
          <a:endParaRPr lang="en-US"/>
        </a:p>
      </dgm:t>
    </dgm:pt>
    <dgm:pt modelId="{C445CFFB-617B-4462-BCB6-4AC3C93CFBF4}">
      <dgm:prSet phldrT="[Text]"/>
      <dgm:spPr/>
      <dgm:t>
        <a:bodyPr/>
        <a:lstStyle/>
        <a:p>
          <a:r>
            <a:rPr lang="en-US" dirty="0"/>
            <a:t> Local health departments completed community health assessments (CHAs) and municipal public health service plans as per Article 6 of PH Law.  Assessments and plans were completed by each LHD by itself. </a:t>
          </a:r>
        </a:p>
      </dgm:t>
    </dgm:pt>
    <dgm:pt modelId="{B72AB8FB-7896-430A-AAC4-9D1772406A76}" type="parTrans" cxnId="{DBDE529F-94B9-41FC-92F0-98FEBD7F9B00}">
      <dgm:prSet/>
      <dgm:spPr/>
      <dgm:t>
        <a:bodyPr/>
        <a:lstStyle/>
        <a:p>
          <a:endParaRPr lang="en-US"/>
        </a:p>
      </dgm:t>
    </dgm:pt>
    <dgm:pt modelId="{6AAA5F30-8408-483F-A44D-4B90DE9752C1}" type="sibTrans" cxnId="{DBDE529F-94B9-41FC-92F0-98FEBD7F9B00}">
      <dgm:prSet/>
      <dgm:spPr/>
      <dgm:t>
        <a:bodyPr/>
        <a:lstStyle/>
        <a:p>
          <a:endParaRPr lang="en-US"/>
        </a:p>
      </dgm:t>
    </dgm:pt>
    <dgm:pt modelId="{87DE3D48-528B-4101-8739-0EA2BBAB429E}">
      <dgm:prSet phldrT="[Text]"/>
      <dgm:spPr/>
      <dgm:t>
        <a:bodyPr/>
        <a:lstStyle/>
        <a:p>
          <a:endParaRPr lang="en-US" dirty="0"/>
        </a:p>
      </dgm:t>
    </dgm:pt>
    <dgm:pt modelId="{4E984D32-6932-44DC-BAF9-E4A2DD8555DB}" type="parTrans" cxnId="{90209D48-C4F0-494A-B6C1-9E3CA0C161C7}">
      <dgm:prSet/>
      <dgm:spPr/>
      <dgm:t>
        <a:bodyPr/>
        <a:lstStyle/>
        <a:p>
          <a:endParaRPr lang="en-US"/>
        </a:p>
      </dgm:t>
    </dgm:pt>
    <dgm:pt modelId="{F54154AA-E95C-40E6-9AD6-33C9E177AA01}" type="sibTrans" cxnId="{90209D48-C4F0-494A-B6C1-9E3CA0C161C7}">
      <dgm:prSet/>
      <dgm:spPr/>
      <dgm:t>
        <a:bodyPr/>
        <a:lstStyle/>
        <a:p>
          <a:endParaRPr lang="en-US"/>
        </a:p>
      </dgm:t>
    </dgm:pt>
    <dgm:pt modelId="{BF189029-3D23-4155-9D99-3B9BB418D437}">
      <dgm:prSet/>
      <dgm:spPr/>
      <dgm:t>
        <a:bodyPr/>
        <a:lstStyle/>
        <a:p>
          <a:endParaRPr lang="en-US" baseline="0" dirty="0"/>
        </a:p>
      </dgm:t>
    </dgm:pt>
    <dgm:pt modelId="{C9DCF3C4-588B-46EE-905F-C7E0505F80A1}" type="parTrans" cxnId="{FFF71605-D68B-45D2-911B-A2DCCB3EE542}">
      <dgm:prSet/>
      <dgm:spPr/>
      <dgm:t>
        <a:bodyPr/>
        <a:lstStyle/>
        <a:p>
          <a:endParaRPr lang="en-US"/>
        </a:p>
      </dgm:t>
    </dgm:pt>
    <dgm:pt modelId="{92FB6525-42DD-407D-AA54-7F03D7E4C328}" type="sibTrans" cxnId="{FFF71605-D68B-45D2-911B-A2DCCB3EE542}">
      <dgm:prSet/>
      <dgm:spPr/>
      <dgm:t>
        <a:bodyPr/>
        <a:lstStyle/>
        <a:p>
          <a:endParaRPr lang="en-US"/>
        </a:p>
      </dgm:t>
    </dgm:pt>
    <dgm:pt modelId="{6BC43BF2-5921-43C0-90B4-E5A81B931BC4}">
      <dgm:prSet phldrT="[Text]"/>
      <dgm:spPr/>
      <dgm:t>
        <a:bodyPr/>
        <a:lstStyle/>
        <a:p>
          <a:endParaRPr lang="en-US" dirty="0"/>
        </a:p>
      </dgm:t>
    </dgm:pt>
    <dgm:pt modelId="{9448A026-E155-43D8-A0A7-732FE7280408}" type="parTrans" cxnId="{CFFF52F1-ED76-4CA8-BC32-7532E0AD6FBF}">
      <dgm:prSet/>
      <dgm:spPr/>
      <dgm:t>
        <a:bodyPr/>
        <a:lstStyle/>
        <a:p>
          <a:endParaRPr lang="en-US"/>
        </a:p>
      </dgm:t>
    </dgm:pt>
    <dgm:pt modelId="{446DB0EB-DB98-41CC-B568-6DA004114725}" type="sibTrans" cxnId="{CFFF52F1-ED76-4CA8-BC32-7532E0AD6FBF}">
      <dgm:prSet/>
      <dgm:spPr/>
      <dgm:t>
        <a:bodyPr/>
        <a:lstStyle/>
        <a:p>
          <a:endParaRPr lang="en-US"/>
        </a:p>
      </dgm:t>
    </dgm:pt>
    <dgm:pt modelId="{2853E694-3FCE-4511-93A7-ADBBEA0DCB8F}">
      <dgm:prSet phldrT="[Text]"/>
      <dgm:spPr/>
      <dgm:t>
        <a:bodyPr/>
        <a:lstStyle/>
        <a:p>
          <a:endParaRPr lang="en-US" dirty="0"/>
        </a:p>
      </dgm:t>
    </dgm:pt>
    <dgm:pt modelId="{11719788-4F13-46E5-BBCE-F604B924E0F2}" type="parTrans" cxnId="{DB616757-67BA-4BB5-AB55-4FA0D45646DA}">
      <dgm:prSet/>
      <dgm:spPr/>
      <dgm:t>
        <a:bodyPr/>
        <a:lstStyle/>
        <a:p>
          <a:endParaRPr lang="en-US"/>
        </a:p>
      </dgm:t>
    </dgm:pt>
    <dgm:pt modelId="{31E64206-335A-45FF-8515-ECCEF3D87DB5}" type="sibTrans" cxnId="{DB616757-67BA-4BB5-AB55-4FA0D45646DA}">
      <dgm:prSet/>
      <dgm:spPr/>
      <dgm:t>
        <a:bodyPr/>
        <a:lstStyle/>
        <a:p>
          <a:endParaRPr lang="en-US"/>
        </a:p>
      </dgm:t>
    </dgm:pt>
    <dgm:pt modelId="{2C88AAFA-2918-4A72-8242-BE68B51D23DD}">
      <dgm:prSet phldrT="[Text]"/>
      <dgm:spPr/>
      <dgm:t>
        <a:bodyPr/>
        <a:lstStyle/>
        <a:p>
          <a:endParaRPr lang="en-US" dirty="0"/>
        </a:p>
      </dgm:t>
    </dgm:pt>
    <dgm:pt modelId="{6D3F5561-54B5-4FE3-85B3-CAEEAFB2E840}" type="parTrans" cxnId="{4C3575CD-2827-493A-BC7A-E04C28A2B82F}">
      <dgm:prSet/>
      <dgm:spPr/>
      <dgm:t>
        <a:bodyPr/>
        <a:lstStyle/>
        <a:p>
          <a:endParaRPr lang="en-US"/>
        </a:p>
      </dgm:t>
    </dgm:pt>
    <dgm:pt modelId="{12B43538-7A9E-44AA-AD46-49B2D64167C4}" type="sibTrans" cxnId="{4C3575CD-2827-493A-BC7A-E04C28A2B82F}">
      <dgm:prSet/>
      <dgm:spPr/>
      <dgm:t>
        <a:bodyPr/>
        <a:lstStyle/>
        <a:p>
          <a:endParaRPr lang="en-US"/>
        </a:p>
      </dgm:t>
    </dgm:pt>
    <dgm:pt modelId="{C5697C7D-9265-47BF-A884-994E70472E89}">
      <dgm:prSet phldrT="[Text]"/>
      <dgm:spPr/>
      <dgm:t>
        <a:bodyPr/>
        <a:lstStyle/>
        <a:p>
          <a:endParaRPr lang="en-US" dirty="0"/>
        </a:p>
      </dgm:t>
    </dgm:pt>
    <dgm:pt modelId="{114D0882-367D-4C8C-BA59-82263E7F64D6}" type="parTrans" cxnId="{D01C225C-7EB5-4B40-93E3-1D5107332D97}">
      <dgm:prSet/>
      <dgm:spPr/>
      <dgm:t>
        <a:bodyPr/>
        <a:lstStyle/>
        <a:p>
          <a:endParaRPr lang="en-US"/>
        </a:p>
      </dgm:t>
    </dgm:pt>
    <dgm:pt modelId="{FD3140BC-9530-4959-A5AB-6F9D8ABCB724}" type="sibTrans" cxnId="{D01C225C-7EB5-4B40-93E3-1D5107332D97}">
      <dgm:prSet/>
      <dgm:spPr/>
      <dgm:t>
        <a:bodyPr/>
        <a:lstStyle/>
        <a:p>
          <a:endParaRPr lang="en-US"/>
        </a:p>
      </dgm:t>
    </dgm:pt>
    <dgm:pt modelId="{ACDD3932-88A8-4252-B09A-62C340B1EC7F}" type="pres">
      <dgm:prSet presAssocID="{5CAA3010-C1BD-4350-A733-BAC366BDC0E9}" presName="Name0" presStyleCnt="0">
        <dgm:presLayoutVars>
          <dgm:dir/>
          <dgm:animLvl val="lvl"/>
          <dgm:resizeHandles val="exact"/>
        </dgm:presLayoutVars>
      </dgm:prSet>
      <dgm:spPr/>
    </dgm:pt>
    <dgm:pt modelId="{460A8CF2-2A75-49A6-8897-5292448CFE6E}" type="pres">
      <dgm:prSet presAssocID="{45AE915E-E0AA-4B9A-923F-ED78E4FB05B9}" presName="composite" presStyleCnt="0"/>
      <dgm:spPr/>
    </dgm:pt>
    <dgm:pt modelId="{17DE2167-83B2-4CEE-9EDE-2DD67BC0F0E2}" type="pres">
      <dgm:prSet presAssocID="{45AE915E-E0AA-4B9A-923F-ED78E4FB05B9}" presName="parTx" presStyleLbl="alignNode1" presStyleIdx="0" presStyleCnt="3" custScaleX="90417">
        <dgm:presLayoutVars>
          <dgm:chMax val="0"/>
          <dgm:chPref val="0"/>
          <dgm:bulletEnabled val="1"/>
        </dgm:presLayoutVars>
      </dgm:prSet>
      <dgm:spPr/>
    </dgm:pt>
    <dgm:pt modelId="{7457B1E6-60A0-466C-B22F-4A850EC48E9D}" type="pres">
      <dgm:prSet presAssocID="{45AE915E-E0AA-4B9A-923F-ED78E4FB05B9}" presName="desTx" presStyleLbl="alignAccFollowNode1" presStyleIdx="0" presStyleCnt="3" custScaleX="89854">
        <dgm:presLayoutVars>
          <dgm:bulletEnabled val="1"/>
        </dgm:presLayoutVars>
      </dgm:prSet>
      <dgm:spPr/>
    </dgm:pt>
    <dgm:pt modelId="{3C28720D-8974-4244-90DA-C72DF846B40C}" type="pres">
      <dgm:prSet presAssocID="{71D1FD4A-84EC-458C-BB79-96C52E38EBFD}" presName="space" presStyleCnt="0"/>
      <dgm:spPr/>
    </dgm:pt>
    <dgm:pt modelId="{1A77EC0E-57A3-43AD-A613-4ECDC33AF3D4}" type="pres">
      <dgm:prSet presAssocID="{E114EDC8-EE1A-4890-9D83-19C594FC9E25}" presName="composite" presStyleCnt="0"/>
      <dgm:spPr/>
    </dgm:pt>
    <dgm:pt modelId="{8E490963-99A6-4483-9209-A3CE554A2C86}" type="pres">
      <dgm:prSet presAssocID="{E114EDC8-EE1A-4890-9D83-19C594FC9E25}" presName="parTx" presStyleLbl="alignNode1" presStyleIdx="1" presStyleCnt="3">
        <dgm:presLayoutVars>
          <dgm:chMax val="0"/>
          <dgm:chPref val="0"/>
          <dgm:bulletEnabled val="1"/>
        </dgm:presLayoutVars>
      </dgm:prSet>
      <dgm:spPr/>
    </dgm:pt>
    <dgm:pt modelId="{CEFBCD71-6AC9-4078-AAE6-8B62F9B9DBAE}" type="pres">
      <dgm:prSet presAssocID="{E114EDC8-EE1A-4890-9D83-19C594FC9E25}" presName="desTx" presStyleLbl="alignAccFollowNode1" presStyleIdx="1" presStyleCnt="3">
        <dgm:presLayoutVars>
          <dgm:bulletEnabled val="1"/>
        </dgm:presLayoutVars>
      </dgm:prSet>
      <dgm:spPr/>
    </dgm:pt>
    <dgm:pt modelId="{0FC6CE87-9B69-4E94-9BDD-DE9B1AB365F8}" type="pres">
      <dgm:prSet presAssocID="{C0E67E7D-32FC-42E7-98F9-B0DD2FA0E10F}" presName="space" presStyleCnt="0"/>
      <dgm:spPr/>
    </dgm:pt>
    <dgm:pt modelId="{F2D53424-D9D3-40A8-8E30-195D4935B276}" type="pres">
      <dgm:prSet presAssocID="{9E4E315E-0172-4656-87DB-2F0192B8B461}" presName="composite" presStyleCnt="0"/>
      <dgm:spPr/>
    </dgm:pt>
    <dgm:pt modelId="{9FD0F838-079F-406B-9558-E810A236383B}" type="pres">
      <dgm:prSet presAssocID="{9E4E315E-0172-4656-87DB-2F0192B8B461}" presName="parTx" presStyleLbl="alignNode1" presStyleIdx="2" presStyleCnt="3">
        <dgm:presLayoutVars>
          <dgm:chMax val="0"/>
          <dgm:chPref val="0"/>
          <dgm:bulletEnabled val="1"/>
        </dgm:presLayoutVars>
      </dgm:prSet>
      <dgm:spPr/>
    </dgm:pt>
    <dgm:pt modelId="{EEE5AB8F-6FD6-4D8F-AE97-347FC62CDBE5}" type="pres">
      <dgm:prSet presAssocID="{9E4E315E-0172-4656-87DB-2F0192B8B461}" presName="desTx" presStyleLbl="alignAccFollowNode1" presStyleIdx="2" presStyleCnt="3">
        <dgm:presLayoutVars>
          <dgm:bulletEnabled val="1"/>
        </dgm:presLayoutVars>
      </dgm:prSet>
      <dgm:spPr/>
    </dgm:pt>
  </dgm:ptLst>
  <dgm:cxnLst>
    <dgm:cxn modelId="{FFF71605-D68B-45D2-911B-A2DCCB3EE542}" srcId="{E114EDC8-EE1A-4890-9D83-19C594FC9E25}" destId="{BF189029-3D23-4155-9D99-3B9BB418D437}" srcOrd="4" destOrd="0" parTransId="{C9DCF3C4-588B-46EE-905F-C7E0505F80A1}" sibTransId="{92FB6525-42DD-407D-AA54-7F03D7E4C328}"/>
    <dgm:cxn modelId="{9D68C30A-67EE-4DA5-B679-0D2434F6D22B}" srcId="{9E4E315E-0172-4656-87DB-2F0192B8B461}" destId="{2D4AE401-CE0A-42BC-BD97-2772A5411579}" srcOrd="12" destOrd="0" parTransId="{3B102BCB-BA76-4D4A-BBAA-E6FC07AE3568}" sibTransId="{9C05C33A-8757-4D0B-A393-2E6E5B712A16}"/>
    <dgm:cxn modelId="{A059DF10-D2F9-4320-81BC-7617FE397FE1}" type="presOf" srcId="{1E3A64CA-6017-4EA5-BF06-8EDC01E4A575}" destId="{EEE5AB8F-6FD6-4D8F-AE97-347FC62CDBE5}" srcOrd="0" destOrd="1" presId="urn:microsoft.com/office/officeart/2005/8/layout/hList1"/>
    <dgm:cxn modelId="{FDF1F810-B711-4DA4-86B0-69A0E1B4E8D5}" srcId="{5CAA3010-C1BD-4350-A733-BAC366BDC0E9}" destId="{E114EDC8-EE1A-4890-9D83-19C594FC9E25}" srcOrd="1" destOrd="0" parTransId="{98A33160-2833-4418-BF00-715659DA1FAD}" sibTransId="{C0E67E7D-32FC-42E7-98F9-B0DD2FA0E10F}"/>
    <dgm:cxn modelId="{D2133C12-BA03-4E80-A7D0-B2FC52501027}" type="presOf" srcId="{66BE2D67-4B6A-4EEF-B43C-33129F84067F}" destId="{EEE5AB8F-6FD6-4D8F-AE97-347FC62CDBE5}" srcOrd="0" destOrd="11" presId="urn:microsoft.com/office/officeart/2005/8/layout/hList1"/>
    <dgm:cxn modelId="{C24A7115-E103-49A2-A848-2C35C0FD1D24}" srcId="{9E4E315E-0172-4656-87DB-2F0192B8B461}" destId="{D754C587-47F4-492C-9EB1-2C1F4819D118}" srcOrd="6" destOrd="0" parTransId="{502C79EB-C36C-4F00-96F1-C664509CCB5A}" sibTransId="{CAF3D2F6-F92A-42AE-9C69-D511A0BD86C0}"/>
    <dgm:cxn modelId="{B6F56C16-17DF-4959-8870-393333528060}" srcId="{9E4E315E-0172-4656-87DB-2F0192B8B461}" destId="{0541F3D2-926C-4F3C-8AAF-1DC465E3DAA0}" srcOrd="3" destOrd="0" parTransId="{99526A07-3F3F-4F44-910D-A4508249C48B}" sibTransId="{62A0DB2B-4AC0-47A2-8FFA-1F9E62B23897}"/>
    <dgm:cxn modelId="{1740E416-B0E5-4679-AF05-FD6437576F4F}" srcId="{45AE915E-E0AA-4B9A-923F-ED78E4FB05B9}" destId="{6E2A4188-3008-4C04-97F6-BEBF7D1DDEC2}" srcOrd="1" destOrd="0" parTransId="{26AAEA80-286C-4FFA-B372-31B4C409EFE6}" sibTransId="{0336D42D-754B-40C2-8FD9-95A54ED9BDB4}"/>
    <dgm:cxn modelId="{08EFC927-3991-4038-9EAD-2B94C32100DD}" type="presOf" srcId="{9E4E315E-0172-4656-87DB-2F0192B8B461}" destId="{9FD0F838-079F-406B-9558-E810A236383B}" srcOrd="0" destOrd="0" presId="urn:microsoft.com/office/officeart/2005/8/layout/hList1"/>
    <dgm:cxn modelId="{10782728-49AE-4FDF-B9CD-994A55EEFC6D}" type="presOf" srcId="{C5697C7D-9265-47BF-A884-994E70472E89}" destId="{EEE5AB8F-6FD6-4D8F-AE97-347FC62CDBE5}" srcOrd="0" destOrd="0" presId="urn:microsoft.com/office/officeart/2005/8/layout/hList1"/>
    <dgm:cxn modelId="{95D8002A-FF4E-4771-B28C-83ECAC26163E}" type="presOf" srcId="{7DF9C603-34BE-4E67-BE43-C9C62DF29CA1}" destId="{EEE5AB8F-6FD6-4D8F-AE97-347FC62CDBE5}" srcOrd="0" destOrd="7" presId="urn:microsoft.com/office/officeart/2005/8/layout/hList1"/>
    <dgm:cxn modelId="{2D48802A-8E00-476A-AF5F-4207775A1748}" type="presOf" srcId="{206E45B9-F261-43DC-874B-BCA23AA51A4C}" destId="{CEFBCD71-6AC9-4078-AAE6-8B62F9B9DBAE}" srcOrd="0" destOrd="3" presId="urn:microsoft.com/office/officeart/2005/8/layout/hList1"/>
    <dgm:cxn modelId="{80E26D35-A17D-4380-A01D-5F8FF7021F85}" srcId="{E114EDC8-EE1A-4890-9D83-19C594FC9E25}" destId="{C129936A-CCDC-403E-9783-22C9D1CE03AC}" srcOrd="8" destOrd="0" parTransId="{7886E40E-ABBF-427A-B64A-B05AB8707846}" sibTransId="{5FFB566A-0881-4415-A4D9-C11548EA8D3D}"/>
    <dgm:cxn modelId="{DEA71037-812B-4B02-A356-68988B7E07BB}" type="presOf" srcId="{2853E694-3FCE-4511-93A7-ADBBEA0DCB8F}" destId="{EEE5AB8F-6FD6-4D8F-AE97-347FC62CDBE5}" srcOrd="0" destOrd="4" presId="urn:microsoft.com/office/officeart/2005/8/layout/hList1"/>
    <dgm:cxn modelId="{8F6DC137-6353-4EAD-B38F-EA6AC38EAD31}" srcId="{45AE915E-E0AA-4B9A-923F-ED78E4FB05B9}" destId="{9B5301AD-8C7D-4523-AC8C-072710B315BF}" srcOrd="4" destOrd="0" parTransId="{E4FABFB6-503B-4ED7-B1A8-FA73C9580E98}" sibTransId="{DA7F2E01-90A0-4755-B018-06AB7B2A4D4F}"/>
    <dgm:cxn modelId="{823FF238-2409-488B-B7D5-4BA419735409}" type="presOf" srcId="{87DE3D48-528B-4101-8739-0EA2BBAB429E}" destId="{CEFBCD71-6AC9-4078-AAE6-8B62F9B9DBAE}" srcOrd="0" destOrd="2" presId="urn:microsoft.com/office/officeart/2005/8/layout/hList1"/>
    <dgm:cxn modelId="{5A9D055C-A4C3-496F-9C6C-1A9305BA791F}" type="presOf" srcId="{6E2A4188-3008-4C04-97F6-BEBF7D1DDEC2}" destId="{7457B1E6-60A0-466C-B22F-4A850EC48E9D}" srcOrd="0" destOrd="1" presId="urn:microsoft.com/office/officeart/2005/8/layout/hList1"/>
    <dgm:cxn modelId="{D01C225C-7EB5-4B40-93E3-1D5107332D97}" srcId="{9E4E315E-0172-4656-87DB-2F0192B8B461}" destId="{C5697C7D-9265-47BF-A884-994E70472E89}" srcOrd="0" destOrd="0" parTransId="{114D0882-367D-4C8C-BA59-82263E7F64D6}" sibTransId="{FD3140BC-9530-4959-A5AB-6F9D8ABCB724}"/>
    <dgm:cxn modelId="{2F1BC943-AAAD-4FEF-9679-536CC912CC58}" type="presOf" srcId="{E114EDC8-EE1A-4890-9D83-19C594FC9E25}" destId="{8E490963-99A6-4483-9209-A3CE554A2C86}" srcOrd="0" destOrd="0" presId="urn:microsoft.com/office/officeart/2005/8/layout/hList1"/>
    <dgm:cxn modelId="{CF6D5B44-ED64-437E-8625-1AB7F3EE74FB}" srcId="{9E4E315E-0172-4656-87DB-2F0192B8B461}" destId="{6FB79FB0-1CA2-4CF1-BA29-F5641B046BB0}" srcOrd="8" destOrd="0" parTransId="{AE0FB530-72E0-433A-AA44-BF6BF8876F89}" sibTransId="{3D7FD8DF-600F-4C88-B00B-6FC7960AF425}"/>
    <dgm:cxn modelId="{00D5CA46-DF7D-443A-A1D1-9A3497223D72}" type="presOf" srcId="{F9C3E5B7-1AE8-47D3-850C-BD3476B3C361}" destId="{EEE5AB8F-6FD6-4D8F-AE97-347FC62CDBE5}" srcOrd="0" destOrd="9" presId="urn:microsoft.com/office/officeart/2005/8/layout/hList1"/>
    <dgm:cxn modelId="{90209D48-C4F0-494A-B6C1-9E3CA0C161C7}" srcId="{E114EDC8-EE1A-4890-9D83-19C594FC9E25}" destId="{87DE3D48-528B-4101-8739-0EA2BBAB429E}" srcOrd="2" destOrd="0" parTransId="{4E984D32-6932-44DC-BAF9-E4A2DD8555DB}" sibTransId="{F54154AA-E95C-40E6-9AD6-33C9E177AA01}"/>
    <dgm:cxn modelId="{2FE7E968-B741-4F6E-9D62-301403658D9E}" type="presOf" srcId="{C129936A-CCDC-403E-9783-22C9D1CE03AC}" destId="{CEFBCD71-6AC9-4078-AAE6-8B62F9B9DBAE}" srcOrd="0" destOrd="8" presId="urn:microsoft.com/office/officeart/2005/8/layout/hList1"/>
    <dgm:cxn modelId="{0BCF3169-A66E-4ACE-A8DF-FAA2D9B46015}" type="presOf" srcId="{6FB79FB0-1CA2-4CF1-BA29-F5641B046BB0}" destId="{EEE5AB8F-6FD6-4D8F-AE97-347FC62CDBE5}" srcOrd="0" destOrd="8" presId="urn:microsoft.com/office/officeart/2005/8/layout/hList1"/>
    <dgm:cxn modelId="{60EB5750-2A66-4645-B7D5-44FAC8D07717}" type="presOf" srcId="{BF189029-3D23-4155-9D99-3B9BB418D437}" destId="{CEFBCD71-6AC9-4078-AAE6-8B62F9B9DBAE}" srcOrd="0" destOrd="4" presId="urn:microsoft.com/office/officeart/2005/8/layout/hList1"/>
    <dgm:cxn modelId="{2252E275-3142-4CE8-B1EC-5C01EC45A3ED}" srcId="{E114EDC8-EE1A-4890-9D83-19C594FC9E25}" destId="{80D591C9-99B0-4AF2-A772-A8867D30BEAB}" srcOrd="1" destOrd="0" parTransId="{26DA50B6-9232-42F6-A3BA-B66608BD2DD3}" sibTransId="{4EE06952-F91D-44AB-B3C7-8C27CA81C647}"/>
    <dgm:cxn modelId="{DB616757-67BA-4BB5-AB55-4FA0D45646DA}" srcId="{9E4E315E-0172-4656-87DB-2F0192B8B461}" destId="{2853E694-3FCE-4511-93A7-ADBBEA0DCB8F}" srcOrd="4" destOrd="0" parTransId="{11719788-4F13-46E5-BBCE-F604B924E0F2}" sibTransId="{31E64206-335A-45FF-8515-ECCEF3D87DB5}"/>
    <dgm:cxn modelId="{E6D8BC77-CEAA-4187-B51B-B3646ADCD6C5}" type="presOf" srcId="{74F6F7E4-E9C1-45DB-8887-0907D2C79B3F}" destId="{CEFBCD71-6AC9-4078-AAE6-8B62F9B9DBAE}" srcOrd="0" destOrd="6" presId="urn:microsoft.com/office/officeart/2005/8/layout/hList1"/>
    <dgm:cxn modelId="{E760C957-2BED-455C-96C2-62AB58453237}" srcId="{9E4E315E-0172-4656-87DB-2F0192B8B461}" destId="{F9C3E5B7-1AE8-47D3-850C-BD3476B3C361}" srcOrd="9" destOrd="0" parTransId="{3BEFE504-0224-402A-9A0B-D719C9CB886C}" sibTransId="{09337C3D-B20F-4B1E-8E81-BD36702DB7D0}"/>
    <dgm:cxn modelId="{304FF278-8552-4F0E-AC40-8C2F59D1F396}" srcId="{45AE915E-E0AA-4B9A-923F-ED78E4FB05B9}" destId="{0ECACAFB-E531-49CF-A17C-8DB4DB494CF0}" srcOrd="0" destOrd="0" parTransId="{0A24D962-ADAE-4022-8466-26C7B53ED089}" sibTransId="{6B72F806-9855-402C-9A83-1638D1CD7F49}"/>
    <dgm:cxn modelId="{452DF359-5B91-4038-B2B8-C6F77CE2AE00}" type="presOf" srcId="{DFD7C56F-1073-4679-BAF0-1794FBC5BF18}" destId="{EEE5AB8F-6FD6-4D8F-AE97-347FC62CDBE5}" srcOrd="0" destOrd="10" presId="urn:microsoft.com/office/officeart/2005/8/layout/hList1"/>
    <dgm:cxn modelId="{E826385A-32B1-4ACE-8FC0-CD2A6740B3A8}" type="presOf" srcId="{92659FE8-3B4E-4980-BE99-94D7A11AB3F2}" destId="{CEFBCD71-6AC9-4078-AAE6-8B62F9B9DBAE}" srcOrd="0" destOrd="5" presId="urn:microsoft.com/office/officeart/2005/8/layout/hList1"/>
    <dgm:cxn modelId="{41A7E28E-E8D5-4987-A021-E5043AB2B91C}" srcId="{9E4E315E-0172-4656-87DB-2F0192B8B461}" destId="{7DF9C603-34BE-4E67-BE43-C9C62DF29CA1}" srcOrd="7" destOrd="0" parTransId="{3D2D1DA7-EB68-4A9B-9EC8-DF2A6CEB427D}" sibTransId="{CBAA4CDD-362F-4AFE-AE84-4AD7F0D0AC0C}"/>
    <dgm:cxn modelId="{8D7C2091-ABDE-4AF9-895A-12A9BE64DCB2}" type="presOf" srcId="{D754C587-47F4-492C-9EB1-2C1F4819D118}" destId="{EEE5AB8F-6FD6-4D8F-AE97-347FC62CDBE5}" srcOrd="0" destOrd="6" presId="urn:microsoft.com/office/officeart/2005/8/layout/hList1"/>
    <dgm:cxn modelId="{ADFFD397-A9F0-484F-99DA-340503BFEB22}" type="presOf" srcId="{A679DCB2-13FA-4805-B7E3-BE9AD9F926CA}" destId="{7457B1E6-60A0-466C-B22F-4A850EC48E9D}" srcOrd="0" destOrd="5" presId="urn:microsoft.com/office/officeart/2005/8/layout/hList1"/>
    <dgm:cxn modelId="{BA2D439A-18BF-4F34-9687-C5EEAC8F3FCB}" srcId="{5CAA3010-C1BD-4350-A733-BAC366BDC0E9}" destId="{9E4E315E-0172-4656-87DB-2F0192B8B461}" srcOrd="2" destOrd="0" parTransId="{EE521F32-E8D7-4F43-A764-5F2B46F7CABA}" sibTransId="{FD1C8D9A-2FFD-47F2-AFD4-FE703947FA26}"/>
    <dgm:cxn modelId="{1A96059D-414E-4171-87AB-43D89070DEC2}" type="presOf" srcId="{2D4AE401-CE0A-42BC-BD97-2772A5411579}" destId="{EEE5AB8F-6FD6-4D8F-AE97-347FC62CDBE5}" srcOrd="0" destOrd="12" presId="urn:microsoft.com/office/officeart/2005/8/layout/hList1"/>
    <dgm:cxn modelId="{DBDE529F-94B9-41FC-92F0-98FEBD7F9B00}" srcId="{45AE915E-E0AA-4B9A-923F-ED78E4FB05B9}" destId="{C445CFFB-617B-4462-BCB6-4AC3C93CFBF4}" srcOrd="3" destOrd="0" parTransId="{B72AB8FB-7896-430A-AAC4-9D1772406A76}" sibTransId="{6AAA5F30-8408-483F-A44D-4B90DE9752C1}"/>
    <dgm:cxn modelId="{F41F7CAE-C549-4669-8B93-8CB9880AAC58}" srcId="{9E4E315E-0172-4656-87DB-2F0192B8B461}" destId="{DFD7C56F-1073-4679-BAF0-1794FBC5BF18}" srcOrd="10" destOrd="0" parTransId="{15723BC2-B5B7-4F8E-AF67-676E97349B54}" sibTransId="{4E5130D3-E4EF-4747-BDEC-D274F3882883}"/>
    <dgm:cxn modelId="{2165D2AF-F0C6-4383-BFDC-05DF892283E5}" srcId="{E114EDC8-EE1A-4890-9D83-19C594FC9E25}" destId="{74F6F7E4-E9C1-45DB-8887-0907D2C79B3F}" srcOrd="6" destOrd="0" parTransId="{2518F40B-7E57-4228-9008-C81DCB3F99AA}" sibTransId="{7CDAFDE2-4870-4B5D-B685-DE36C4290447}"/>
    <dgm:cxn modelId="{776B90B0-9B1F-413D-8831-6E07CB50595E}" type="presOf" srcId="{0ECACAFB-E531-49CF-A17C-8DB4DB494CF0}" destId="{7457B1E6-60A0-466C-B22F-4A850EC48E9D}" srcOrd="0" destOrd="0" presId="urn:microsoft.com/office/officeart/2005/8/layout/hList1"/>
    <dgm:cxn modelId="{8D1EEAB1-DBB9-4734-B3AF-6A5FEAC8D4AF}" srcId="{E114EDC8-EE1A-4890-9D83-19C594FC9E25}" destId="{206E45B9-F261-43DC-874B-BCA23AA51A4C}" srcOrd="3" destOrd="0" parTransId="{11A74A32-BDCD-4D82-BF35-99065393764E}" sibTransId="{5ED1320F-9B4C-49A8-8B69-EC44F680A016}"/>
    <dgm:cxn modelId="{0A87EBB4-ED33-4952-AB61-62BBD850C155}" srcId="{45AE915E-E0AA-4B9A-923F-ED78E4FB05B9}" destId="{A679DCB2-13FA-4805-B7E3-BE9AD9F926CA}" srcOrd="5" destOrd="0" parTransId="{7185B52B-12E8-4FE3-B0C3-D41EDA6E0D71}" sibTransId="{262318FE-1DCF-45F7-8B9D-ECC2A32774F6}"/>
    <dgm:cxn modelId="{1136F7B6-CCED-431E-B8F9-5CC3A4AD094F}" srcId="{E114EDC8-EE1A-4890-9D83-19C594FC9E25}" destId="{92659FE8-3B4E-4980-BE99-94D7A11AB3F2}" srcOrd="5" destOrd="0" parTransId="{B5BB87FC-FE81-4F23-81FE-35C4A5252D21}" sibTransId="{D506782E-E5CC-45EE-AA16-5774B05A223B}"/>
    <dgm:cxn modelId="{EF9208BB-1829-4E54-9502-49AAB9D690FB}" srcId="{45AE915E-E0AA-4B9A-923F-ED78E4FB05B9}" destId="{3482D370-867A-42E1-8AE7-861816E96D40}" srcOrd="2" destOrd="0" parTransId="{C8E39707-7890-4BAD-A43E-C837FC23059D}" sibTransId="{EAACB87F-6B9F-445F-869A-7916930D62CA}"/>
    <dgm:cxn modelId="{3EE09DBD-6E77-43C4-95D5-311447BD0C19}" srcId="{E114EDC8-EE1A-4890-9D83-19C594FC9E25}" destId="{9648CE74-62A3-4FE5-992F-ABFA1F1C751F}" srcOrd="7" destOrd="0" parTransId="{0919053A-47DA-4B2B-BC72-BAAD59A9AED6}" sibTransId="{00B6B065-DCC8-4AA6-8440-EABB3822AE2F}"/>
    <dgm:cxn modelId="{B4817EBF-696F-4DD5-A4FF-CE31D28D3F98}" type="presOf" srcId="{3482D370-867A-42E1-8AE7-861816E96D40}" destId="{7457B1E6-60A0-466C-B22F-4A850EC48E9D}" srcOrd="0" destOrd="2" presId="urn:microsoft.com/office/officeart/2005/8/layout/hList1"/>
    <dgm:cxn modelId="{4C3575CD-2827-493A-BC7A-E04C28A2B82F}" srcId="{E114EDC8-EE1A-4890-9D83-19C594FC9E25}" destId="{2C88AAFA-2918-4A72-8242-BE68B51D23DD}" srcOrd="0" destOrd="0" parTransId="{6D3F5561-54B5-4FE3-85B3-CAEEAFB2E840}" sibTransId="{12B43538-7A9E-44AA-AD46-49B2D64167C4}"/>
    <dgm:cxn modelId="{DA8F49CF-3DAB-481D-BD60-025232A97A5E}" type="presOf" srcId="{2C88AAFA-2918-4A72-8242-BE68B51D23DD}" destId="{CEFBCD71-6AC9-4078-AAE6-8B62F9B9DBAE}" srcOrd="0" destOrd="0" presId="urn:microsoft.com/office/officeart/2005/8/layout/hList1"/>
    <dgm:cxn modelId="{2A4592D2-D4D2-41F0-9CEB-013075C0893D}" type="presOf" srcId="{9B5301AD-8C7D-4523-AC8C-072710B315BF}" destId="{7457B1E6-60A0-466C-B22F-4A850EC48E9D}" srcOrd="0" destOrd="4" presId="urn:microsoft.com/office/officeart/2005/8/layout/hList1"/>
    <dgm:cxn modelId="{34CDA1D5-5C06-47B7-9277-5EA180C726B7}" type="presOf" srcId="{5CAA3010-C1BD-4350-A733-BAC366BDC0E9}" destId="{ACDD3932-88A8-4252-B09A-62C340B1EC7F}" srcOrd="0" destOrd="0" presId="urn:microsoft.com/office/officeart/2005/8/layout/hList1"/>
    <dgm:cxn modelId="{E59477DB-2CD3-4D0C-BB34-5AC5340F4F21}" type="presOf" srcId="{0541F3D2-926C-4F3C-8AAF-1DC465E3DAA0}" destId="{EEE5AB8F-6FD6-4D8F-AE97-347FC62CDBE5}" srcOrd="0" destOrd="3" presId="urn:microsoft.com/office/officeart/2005/8/layout/hList1"/>
    <dgm:cxn modelId="{2CC033E0-D8FC-466B-AB69-25361156DF72}" type="presOf" srcId="{3C87603C-DDD4-4F47-8CAB-F39941C9DF70}" destId="{EEE5AB8F-6FD6-4D8F-AE97-347FC62CDBE5}" srcOrd="0" destOrd="5" presId="urn:microsoft.com/office/officeart/2005/8/layout/hList1"/>
    <dgm:cxn modelId="{D2B567E1-787B-4A4C-960E-D9E87042C6B9}" srcId="{9E4E315E-0172-4656-87DB-2F0192B8B461}" destId="{1E3A64CA-6017-4EA5-BF06-8EDC01E4A575}" srcOrd="1" destOrd="0" parTransId="{D29A99ED-0978-4FA2-B433-446DC214CBB5}" sibTransId="{B943CA23-E730-4EF4-ADD7-5A2A6A65C93F}"/>
    <dgm:cxn modelId="{D49935E3-E7B0-41C3-BF34-E7EBE518C7CC}" type="presOf" srcId="{80D591C9-99B0-4AF2-A772-A8867D30BEAB}" destId="{CEFBCD71-6AC9-4078-AAE6-8B62F9B9DBAE}" srcOrd="0" destOrd="1" presId="urn:microsoft.com/office/officeart/2005/8/layout/hList1"/>
    <dgm:cxn modelId="{0DA8B9E4-5740-437B-96F4-E82D7E4C8FA4}" type="presOf" srcId="{6BC43BF2-5921-43C0-90B4-E5A81B931BC4}" destId="{EEE5AB8F-6FD6-4D8F-AE97-347FC62CDBE5}" srcOrd="0" destOrd="2" presId="urn:microsoft.com/office/officeart/2005/8/layout/hList1"/>
    <dgm:cxn modelId="{CC67C8E9-2F8C-46E5-B4B5-EDCFF0C8AE2D}" srcId="{9E4E315E-0172-4656-87DB-2F0192B8B461}" destId="{66BE2D67-4B6A-4EEF-B43C-33129F84067F}" srcOrd="11" destOrd="0" parTransId="{3528F1F9-5B46-44B0-9513-655A327755A8}" sibTransId="{3F4A5C9D-4FAE-4C4D-8206-3F6EEBCD3482}"/>
    <dgm:cxn modelId="{C584BCEF-DDCB-4E32-9F6E-5FA1463DF061}" type="presOf" srcId="{9648CE74-62A3-4FE5-992F-ABFA1F1C751F}" destId="{CEFBCD71-6AC9-4078-AAE6-8B62F9B9DBAE}" srcOrd="0" destOrd="7" presId="urn:microsoft.com/office/officeart/2005/8/layout/hList1"/>
    <dgm:cxn modelId="{69E6A9F0-10F0-4A9E-B9AF-59D91C0455E9}" type="presOf" srcId="{C445CFFB-617B-4462-BCB6-4AC3C93CFBF4}" destId="{7457B1E6-60A0-466C-B22F-4A850EC48E9D}" srcOrd="0" destOrd="3" presId="urn:microsoft.com/office/officeart/2005/8/layout/hList1"/>
    <dgm:cxn modelId="{CFFF52F1-ED76-4CA8-BC32-7532E0AD6FBF}" srcId="{9E4E315E-0172-4656-87DB-2F0192B8B461}" destId="{6BC43BF2-5921-43C0-90B4-E5A81B931BC4}" srcOrd="2" destOrd="0" parTransId="{9448A026-E155-43D8-A0A7-732FE7280408}" sibTransId="{446DB0EB-DB98-41CC-B568-6DA004114725}"/>
    <dgm:cxn modelId="{3B7D66F5-3872-46BE-9DDE-795CAB3A2825}" srcId="{9E4E315E-0172-4656-87DB-2F0192B8B461}" destId="{3C87603C-DDD4-4F47-8CAB-F39941C9DF70}" srcOrd="5" destOrd="0" parTransId="{4868CDB3-EF92-4006-AE62-F2F83B2513EB}" sibTransId="{3BF2D651-00DC-49CA-97AB-39964CB7B749}"/>
    <dgm:cxn modelId="{2C5102FA-C3EF-48D8-B0A8-57A32420D1D5}" srcId="{5CAA3010-C1BD-4350-A733-BAC366BDC0E9}" destId="{45AE915E-E0AA-4B9A-923F-ED78E4FB05B9}" srcOrd="0" destOrd="0" parTransId="{C850CEB2-62F2-4F13-95DC-DB0CE2BDFC83}" sibTransId="{71D1FD4A-84EC-458C-BB79-96C52E38EBFD}"/>
    <dgm:cxn modelId="{957881FC-90DF-4BB3-8C7C-AE3E4017E9AA}" type="presOf" srcId="{45AE915E-E0AA-4B9A-923F-ED78E4FB05B9}" destId="{17DE2167-83B2-4CEE-9EDE-2DD67BC0F0E2}" srcOrd="0" destOrd="0" presId="urn:microsoft.com/office/officeart/2005/8/layout/hList1"/>
    <dgm:cxn modelId="{D7631840-B649-408D-8C19-BA7AC48E2B38}" type="presParOf" srcId="{ACDD3932-88A8-4252-B09A-62C340B1EC7F}" destId="{460A8CF2-2A75-49A6-8897-5292448CFE6E}" srcOrd="0" destOrd="0" presId="urn:microsoft.com/office/officeart/2005/8/layout/hList1"/>
    <dgm:cxn modelId="{363E8729-A84A-4077-BD4C-3D6D15EB6FF1}" type="presParOf" srcId="{460A8CF2-2A75-49A6-8897-5292448CFE6E}" destId="{17DE2167-83B2-4CEE-9EDE-2DD67BC0F0E2}" srcOrd="0" destOrd="0" presId="urn:microsoft.com/office/officeart/2005/8/layout/hList1"/>
    <dgm:cxn modelId="{0EC9E501-B6C7-4544-B20C-9889B7F32872}" type="presParOf" srcId="{460A8CF2-2A75-49A6-8897-5292448CFE6E}" destId="{7457B1E6-60A0-466C-B22F-4A850EC48E9D}" srcOrd="1" destOrd="0" presId="urn:microsoft.com/office/officeart/2005/8/layout/hList1"/>
    <dgm:cxn modelId="{E4D3174D-FF04-48D3-A6BD-98A80ED8818F}" type="presParOf" srcId="{ACDD3932-88A8-4252-B09A-62C340B1EC7F}" destId="{3C28720D-8974-4244-90DA-C72DF846B40C}" srcOrd="1" destOrd="0" presId="urn:microsoft.com/office/officeart/2005/8/layout/hList1"/>
    <dgm:cxn modelId="{4EBF47D0-2463-4395-A8F5-F9D3D883A1E5}" type="presParOf" srcId="{ACDD3932-88A8-4252-B09A-62C340B1EC7F}" destId="{1A77EC0E-57A3-43AD-A613-4ECDC33AF3D4}" srcOrd="2" destOrd="0" presId="urn:microsoft.com/office/officeart/2005/8/layout/hList1"/>
    <dgm:cxn modelId="{964DD76F-8079-4CE0-95E9-2D449CC10E41}" type="presParOf" srcId="{1A77EC0E-57A3-43AD-A613-4ECDC33AF3D4}" destId="{8E490963-99A6-4483-9209-A3CE554A2C86}" srcOrd="0" destOrd="0" presId="urn:microsoft.com/office/officeart/2005/8/layout/hList1"/>
    <dgm:cxn modelId="{91736750-6943-4873-87F5-72AA4799FF10}" type="presParOf" srcId="{1A77EC0E-57A3-43AD-A613-4ECDC33AF3D4}" destId="{CEFBCD71-6AC9-4078-AAE6-8B62F9B9DBAE}" srcOrd="1" destOrd="0" presId="urn:microsoft.com/office/officeart/2005/8/layout/hList1"/>
    <dgm:cxn modelId="{AFA37EC0-75F5-4FC8-AF67-5F8EBD9EF75C}" type="presParOf" srcId="{ACDD3932-88A8-4252-B09A-62C340B1EC7F}" destId="{0FC6CE87-9B69-4E94-9BDD-DE9B1AB365F8}" srcOrd="3" destOrd="0" presId="urn:microsoft.com/office/officeart/2005/8/layout/hList1"/>
    <dgm:cxn modelId="{2514975A-58D6-4651-9E5C-6360CC209161}" type="presParOf" srcId="{ACDD3932-88A8-4252-B09A-62C340B1EC7F}" destId="{F2D53424-D9D3-40A8-8E30-195D4935B276}" srcOrd="4" destOrd="0" presId="urn:microsoft.com/office/officeart/2005/8/layout/hList1"/>
    <dgm:cxn modelId="{DF6C40EE-84C6-45BA-BE73-B95E85D4970E}" type="presParOf" srcId="{F2D53424-D9D3-40A8-8E30-195D4935B276}" destId="{9FD0F838-079F-406B-9558-E810A236383B}" srcOrd="0" destOrd="0" presId="urn:microsoft.com/office/officeart/2005/8/layout/hList1"/>
    <dgm:cxn modelId="{77C625FA-3F2A-424B-80AC-D55286748929}" type="presParOf" srcId="{F2D53424-D9D3-40A8-8E30-195D4935B276}" destId="{EEE5AB8F-6FD6-4D8F-AE97-347FC62CDB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A3010-C1BD-4350-A733-BAC366BDC0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AE915E-E0AA-4B9A-923F-ED78E4FB05B9}">
      <dgm:prSet phldrT="[Text]"/>
      <dgm:spPr/>
      <dgm:t>
        <a:bodyPr/>
        <a:lstStyle/>
        <a:p>
          <a:r>
            <a:rPr lang="en-US" b="1" dirty="0"/>
            <a:t>Pre-Prevention Agenda</a:t>
          </a:r>
        </a:p>
      </dgm:t>
    </dgm:pt>
    <dgm:pt modelId="{C850CEB2-62F2-4F13-95DC-DB0CE2BDFC83}" type="parTrans" cxnId="{2C5102FA-C3EF-48D8-B0A8-57A32420D1D5}">
      <dgm:prSet/>
      <dgm:spPr/>
      <dgm:t>
        <a:bodyPr/>
        <a:lstStyle/>
        <a:p>
          <a:endParaRPr lang="en-US"/>
        </a:p>
      </dgm:t>
    </dgm:pt>
    <dgm:pt modelId="{71D1FD4A-84EC-458C-BB79-96C52E38EBFD}" type="sibTrans" cxnId="{2C5102FA-C3EF-48D8-B0A8-57A32420D1D5}">
      <dgm:prSet/>
      <dgm:spPr/>
      <dgm:t>
        <a:bodyPr/>
        <a:lstStyle/>
        <a:p>
          <a:endParaRPr lang="en-US"/>
        </a:p>
      </dgm:t>
    </dgm:pt>
    <dgm:pt modelId="{BC2C6D03-CD98-456C-A5B1-2D2FF5AE34E8}">
      <dgm:prSet phldrT="[Text]"/>
      <dgm:spPr/>
      <dgm:t>
        <a:bodyPr/>
        <a:lstStyle/>
        <a:p>
          <a:r>
            <a:rPr lang="en-US" dirty="0"/>
            <a:t>Local health departments completed community health assessments (CHAs) and municipal public health service plans as per Article 6 of PH Law.</a:t>
          </a:r>
        </a:p>
      </dgm:t>
    </dgm:pt>
    <dgm:pt modelId="{8C7A078B-06B5-4581-9C48-9D1DCCB5DDA2}" type="parTrans" cxnId="{D0B5D668-A3F3-4732-B037-57F9963C4401}">
      <dgm:prSet/>
      <dgm:spPr/>
      <dgm:t>
        <a:bodyPr/>
        <a:lstStyle/>
        <a:p>
          <a:endParaRPr lang="en-US"/>
        </a:p>
      </dgm:t>
    </dgm:pt>
    <dgm:pt modelId="{222AF4DB-0CED-4496-A054-54185BD8E206}" type="sibTrans" cxnId="{D0B5D668-A3F3-4732-B037-57F9963C4401}">
      <dgm:prSet/>
      <dgm:spPr/>
      <dgm:t>
        <a:bodyPr/>
        <a:lstStyle/>
        <a:p>
          <a:endParaRPr lang="en-US"/>
        </a:p>
      </dgm:t>
    </dgm:pt>
    <dgm:pt modelId="{E114EDC8-EE1A-4890-9D83-19C594FC9E25}">
      <dgm:prSet phldrT="[Text]"/>
      <dgm:spPr/>
      <dgm:t>
        <a:bodyPr/>
        <a:lstStyle/>
        <a:p>
          <a:r>
            <a:rPr lang="en-US" b="1" dirty="0"/>
            <a:t>Prevention Agenda 2008 - 2012	</a:t>
          </a:r>
        </a:p>
      </dgm:t>
    </dgm:pt>
    <dgm:pt modelId="{98A33160-2833-4418-BF00-715659DA1FAD}" type="parTrans" cxnId="{FDF1F810-B711-4DA4-86B0-69A0E1B4E8D5}">
      <dgm:prSet/>
      <dgm:spPr/>
      <dgm:t>
        <a:bodyPr/>
        <a:lstStyle/>
        <a:p>
          <a:endParaRPr lang="en-US"/>
        </a:p>
      </dgm:t>
    </dgm:pt>
    <dgm:pt modelId="{C0E67E7D-32FC-42E7-98F9-B0DD2FA0E10F}" type="sibTrans" cxnId="{FDF1F810-B711-4DA4-86B0-69A0E1B4E8D5}">
      <dgm:prSet/>
      <dgm:spPr/>
      <dgm:t>
        <a:bodyPr/>
        <a:lstStyle/>
        <a:p>
          <a:endParaRPr lang="en-US"/>
        </a:p>
      </dgm:t>
    </dgm:pt>
    <dgm:pt modelId="{80D591C9-99B0-4AF2-A772-A8867D30BEAB}">
      <dgm:prSet phldrT="[Text]"/>
      <dgm:spPr/>
      <dgm:t>
        <a:bodyPr/>
        <a:lstStyle/>
        <a:p>
          <a:r>
            <a:rPr lang="en-US" baseline="0" dirty="0"/>
            <a:t>LHDs asked to conduct a CHA and to collaborate with hospitals to identify shared local priorities aligned with Prevention Agenda for action to be described in hospital CSPs.</a:t>
          </a:r>
          <a:endParaRPr lang="en-US" dirty="0"/>
        </a:p>
      </dgm:t>
    </dgm:pt>
    <dgm:pt modelId="{26DA50B6-9232-42F6-A3BA-B66608BD2DD3}" type="parTrans" cxnId="{2252E275-3142-4CE8-B1EC-5C01EC45A3ED}">
      <dgm:prSet/>
      <dgm:spPr/>
      <dgm:t>
        <a:bodyPr/>
        <a:lstStyle/>
        <a:p>
          <a:endParaRPr lang="en-US"/>
        </a:p>
      </dgm:t>
    </dgm:pt>
    <dgm:pt modelId="{4EE06952-F91D-44AB-B3C7-8C27CA81C647}" type="sibTrans" cxnId="{2252E275-3142-4CE8-B1EC-5C01EC45A3ED}">
      <dgm:prSet/>
      <dgm:spPr/>
      <dgm:t>
        <a:bodyPr/>
        <a:lstStyle/>
        <a:p>
          <a:endParaRPr lang="en-US"/>
        </a:p>
      </dgm:t>
    </dgm:pt>
    <dgm:pt modelId="{9E4E315E-0172-4656-87DB-2F0192B8B461}">
      <dgm:prSet phldrT="[Text]"/>
      <dgm:spPr/>
      <dgm:t>
        <a:bodyPr/>
        <a:lstStyle/>
        <a:p>
          <a:r>
            <a:rPr lang="en-US" b="1" dirty="0"/>
            <a:t>Prevention Agenda 2013-2018</a:t>
          </a:r>
        </a:p>
      </dgm:t>
    </dgm:pt>
    <dgm:pt modelId="{EE521F32-E8D7-4F43-A764-5F2B46F7CABA}" type="parTrans" cxnId="{BA2D439A-18BF-4F34-9687-C5EEAC8F3FCB}">
      <dgm:prSet/>
      <dgm:spPr/>
      <dgm:t>
        <a:bodyPr/>
        <a:lstStyle/>
        <a:p>
          <a:endParaRPr lang="en-US"/>
        </a:p>
      </dgm:t>
    </dgm:pt>
    <dgm:pt modelId="{FD1C8D9A-2FFD-47F2-AFD4-FE703947FA26}" type="sibTrans" cxnId="{BA2D439A-18BF-4F34-9687-C5EEAC8F3FCB}">
      <dgm:prSet/>
      <dgm:spPr/>
      <dgm:t>
        <a:bodyPr/>
        <a:lstStyle/>
        <a:p>
          <a:endParaRPr lang="en-US"/>
        </a:p>
      </dgm:t>
    </dgm:pt>
    <dgm:pt modelId="{1E3A64CA-6017-4EA5-BF06-8EDC01E4A575}">
      <dgm:prSet phldrT="[Text]"/>
      <dgm:spPr/>
      <dgm:t>
        <a:bodyPr/>
        <a:lstStyle/>
        <a:p>
          <a:r>
            <a:rPr lang="en-US" baseline="0" dirty="0"/>
            <a:t>LHDs asked to collaborate with hospitals and other partners on development of CHA and CHIPs and in 2016 strongly encouraged to do ONE plan.</a:t>
          </a:r>
          <a:endParaRPr lang="en-US" dirty="0"/>
        </a:p>
      </dgm:t>
    </dgm:pt>
    <dgm:pt modelId="{D29A99ED-0978-4FA2-B433-446DC214CBB5}" type="parTrans" cxnId="{D2B567E1-787B-4A4C-960E-D9E87042C6B9}">
      <dgm:prSet/>
      <dgm:spPr/>
      <dgm:t>
        <a:bodyPr/>
        <a:lstStyle/>
        <a:p>
          <a:endParaRPr lang="en-US"/>
        </a:p>
      </dgm:t>
    </dgm:pt>
    <dgm:pt modelId="{B943CA23-E730-4EF4-ADD7-5A2A6A65C93F}" type="sibTrans" cxnId="{D2B567E1-787B-4A4C-960E-D9E87042C6B9}">
      <dgm:prSet/>
      <dgm:spPr/>
      <dgm:t>
        <a:bodyPr/>
        <a:lstStyle/>
        <a:p>
          <a:endParaRPr lang="en-US"/>
        </a:p>
      </dgm:t>
    </dgm:pt>
    <dgm:pt modelId="{74F6F7E4-E9C1-45DB-8887-0907D2C79B3F}">
      <dgm:prSet/>
      <dgm:spPr/>
      <dgm:t>
        <a:bodyPr/>
        <a:lstStyle/>
        <a:p>
          <a:endParaRPr lang="en-US" i="1" baseline="0" dirty="0"/>
        </a:p>
      </dgm:t>
    </dgm:pt>
    <dgm:pt modelId="{2518F40B-7E57-4228-9008-C81DCB3F99AA}" type="parTrans" cxnId="{2165D2AF-F0C6-4383-BFDC-05DF892283E5}">
      <dgm:prSet/>
      <dgm:spPr/>
      <dgm:t>
        <a:bodyPr/>
        <a:lstStyle/>
        <a:p>
          <a:endParaRPr lang="en-US"/>
        </a:p>
      </dgm:t>
    </dgm:pt>
    <dgm:pt modelId="{7CDAFDE2-4870-4B5D-B685-DE36C4290447}" type="sibTrans" cxnId="{2165D2AF-F0C6-4383-BFDC-05DF892283E5}">
      <dgm:prSet/>
      <dgm:spPr/>
      <dgm:t>
        <a:bodyPr/>
        <a:lstStyle/>
        <a:p>
          <a:endParaRPr lang="en-US"/>
        </a:p>
      </dgm:t>
    </dgm:pt>
    <dgm:pt modelId="{9648CE74-62A3-4FE5-992F-ABFA1F1C751F}">
      <dgm:prSet/>
      <dgm:spPr/>
      <dgm:t>
        <a:bodyPr/>
        <a:lstStyle/>
        <a:p>
          <a:r>
            <a:rPr lang="en-US" baseline="0" dirty="0"/>
            <a:t>Development and implementation of community health improvement efforts challenging. </a:t>
          </a:r>
        </a:p>
      </dgm:t>
    </dgm:pt>
    <dgm:pt modelId="{0919053A-47DA-4B2B-BC72-BAAD59A9AED6}" type="parTrans" cxnId="{3EE09DBD-6E77-43C4-95D5-311447BD0C19}">
      <dgm:prSet/>
      <dgm:spPr/>
      <dgm:t>
        <a:bodyPr/>
        <a:lstStyle/>
        <a:p>
          <a:endParaRPr lang="en-US"/>
        </a:p>
      </dgm:t>
    </dgm:pt>
    <dgm:pt modelId="{00B6B065-DCC8-4AA6-8440-EABB3822AE2F}" type="sibTrans" cxnId="{3EE09DBD-6E77-43C4-95D5-311447BD0C19}">
      <dgm:prSet/>
      <dgm:spPr/>
      <dgm:t>
        <a:bodyPr/>
        <a:lstStyle/>
        <a:p>
          <a:endParaRPr lang="en-US"/>
        </a:p>
      </dgm:t>
    </dgm:pt>
    <dgm:pt modelId="{A679DCB2-13FA-4805-B7E3-BE9AD9F926CA}">
      <dgm:prSet phldrT="[Text]"/>
      <dgm:spPr/>
      <dgm:t>
        <a:bodyPr/>
        <a:lstStyle/>
        <a:p>
          <a:r>
            <a:rPr lang="en-US" dirty="0"/>
            <a:t>Non profit hospitals completed community service plans (CSPs) as per Article 28 of PH Law.  Plans were retrospective descriptions of actions taken to support community health. </a:t>
          </a:r>
        </a:p>
      </dgm:t>
    </dgm:pt>
    <dgm:pt modelId="{7185B52B-12E8-4FE3-B0C3-D41EDA6E0D71}" type="parTrans" cxnId="{0A87EBB4-ED33-4952-AB61-62BBD850C155}">
      <dgm:prSet/>
      <dgm:spPr/>
      <dgm:t>
        <a:bodyPr/>
        <a:lstStyle/>
        <a:p>
          <a:endParaRPr lang="en-US"/>
        </a:p>
      </dgm:t>
    </dgm:pt>
    <dgm:pt modelId="{262318FE-1DCF-45F7-8B9D-ECC2A32774F6}" type="sibTrans" cxnId="{0A87EBB4-ED33-4952-AB61-62BBD850C155}">
      <dgm:prSet/>
      <dgm:spPr/>
      <dgm:t>
        <a:bodyPr/>
        <a:lstStyle/>
        <a:p>
          <a:endParaRPr lang="en-US"/>
        </a:p>
      </dgm:t>
    </dgm:pt>
    <dgm:pt modelId="{9B5301AD-8C7D-4523-AC8C-072710B315BF}">
      <dgm:prSet phldrT="[Text]"/>
      <dgm:spPr/>
      <dgm:t>
        <a:bodyPr/>
        <a:lstStyle/>
        <a:p>
          <a:endParaRPr lang="en-US" dirty="0"/>
        </a:p>
      </dgm:t>
    </dgm:pt>
    <dgm:pt modelId="{E4FABFB6-503B-4ED7-B1A8-FA73C9580E98}" type="parTrans" cxnId="{8F6DC137-6353-4EAD-B38F-EA6AC38EAD31}">
      <dgm:prSet/>
      <dgm:spPr/>
      <dgm:t>
        <a:bodyPr/>
        <a:lstStyle/>
        <a:p>
          <a:endParaRPr lang="en-US"/>
        </a:p>
      </dgm:t>
    </dgm:pt>
    <dgm:pt modelId="{DA7F2E01-90A0-4755-B018-06AB7B2A4D4F}" type="sibTrans" cxnId="{8F6DC137-6353-4EAD-B38F-EA6AC38EAD31}">
      <dgm:prSet/>
      <dgm:spPr/>
      <dgm:t>
        <a:bodyPr/>
        <a:lstStyle/>
        <a:p>
          <a:endParaRPr lang="en-US"/>
        </a:p>
      </dgm:t>
    </dgm:pt>
    <dgm:pt modelId="{76AFC5BA-1106-4121-99A1-86BCB0A922B2}">
      <dgm:prSet/>
      <dgm:spPr/>
      <dgm:t>
        <a:bodyPr/>
        <a:lstStyle/>
        <a:p>
          <a:r>
            <a:rPr lang="en-US" baseline="0" dirty="0"/>
            <a:t>CSPs became prospective plans.</a:t>
          </a:r>
        </a:p>
      </dgm:t>
    </dgm:pt>
    <dgm:pt modelId="{8B043B18-FAE4-4959-B909-91B7A9768FE6}" type="parTrans" cxnId="{1D95AC61-F8E7-48B5-A89C-168B926B63A3}">
      <dgm:prSet/>
      <dgm:spPr/>
      <dgm:t>
        <a:bodyPr/>
        <a:lstStyle/>
        <a:p>
          <a:endParaRPr lang="en-US"/>
        </a:p>
      </dgm:t>
    </dgm:pt>
    <dgm:pt modelId="{976CCE33-2DFC-44D9-844B-CF1ABAA879B2}" type="sibTrans" cxnId="{1D95AC61-F8E7-48B5-A89C-168B926B63A3}">
      <dgm:prSet/>
      <dgm:spPr/>
      <dgm:t>
        <a:bodyPr/>
        <a:lstStyle/>
        <a:p>
          <a:endParaRPr lang="en-US"/>
        </a:p>
      </dgm:t>
    </dgm:pt>
    <dgm:pt modelId="{DB117C28-77D4-43D1-9787-E5A0A27465D8}">
      <dgm:prSet/>
      <dgm:spPr/>
      <dgm:t>
        <a:bodyPr/>
        <a:lstStyle/>
        <a:p>
          <a:endParaRPr lang="en-US" baseline="0" dirty="0"/>
        </a:p>
      </dgm:t>
    </dgm:pt>
    <dgm:pt modelId="{051A6F51-4B0C-4874-9708-7A6FCF317707}" type="parTrans" cxnId="{F7A910DC-4C07-4732-B3EE-4DA23F79AC8A}">
      <dgm:prSet/>
      <dgm:spPr/>
      <dgm:t>
        <a:bodyPr/>
        <a:lstStyle/>
        <a:p>
          <a:endParaRPr lang="en-US"/>
        </a:p>
      </dgm:t>
    </dgm:pt>
    <dgm:pt modelId="{AB4D0A1F-187F-45FC-9D71-BB71D61E1898}" type="sibTrans" cxnId="{F7A910DC-4C07-4732-B3EE-4DA23F79AC8A}">
      <dgm:prSet/>
      <dgm:spPr/>
      <dgm:t>
        <a:bodyPr/>
        <a:lstStyle/>
        <a:p>
          <a:endParaRPr lang="en-US"/>
        </a:p>
      </dgm:t>
    </dgm:pt>
    <dgm:pt modelId="{2D4AE401-CE0A-42BC-BD97-2772A5411579}">
      <dgm:prSet phldrT="[Text]"/>
      <dgm:spPr/>
      <dgm:t>
        <a:bodyPr/>
        <a:lstStyle/>
        <a:p>
          <a:endParaRPr lang="en-US" dirty="0"/>
        </a:p>
      </dgm:t>
    </dgm:pt>
    <dgm:pt modelId="{3B102BCB-BA76-4D4A-BBAA-E6FC07AE3568}" type="parTrans" cxnId="{9D68C30A-67EE-4DA5-B679-0D2434F6D22B}">
      <dgm:prSet/>
      <dgm:spPr/>
      <dgm:t>
        <a:bodyPr/>
        <a:lstStyle/>
        <a:p>
          <a:endParaRPr lang="en-US"/>
        </a:p>
      </dgm:t>
    </dgm:pt>
    <dgm:pt modelId="{9C05C33A-8757-4D0B-A393-2E6E5B712A16}" type="sibTrans" cxnId="{9D68C30A-67EE-4DA5-B679-0D2434F6D22B}">
      <dgm:prSet/>
      <dgm:spPr/>
      <dgm:t>
        <a:bodyPr/>
        <a:lstStyle/>
        <a:p>
          <a:endParaRPr lang="en-US"/>
        </a:p>
      </dgm:t>
    </dgm:pt>
    <dgm:pt modelId="{66BE2D67-4B6A-4EEF-B43C-33129F84067F}">
      <dgm:prSet phldrT="[Text]"/>
      <dgm:spPr/>
      <dgm:t>
        <a:bodyPr/>
        <a:lstStyle/>
        <a:p>
          <a:endParaRPr lang="en-US" dirty="0"/>
        </a:p>
      </dgm:t>
    </dgm:pt>
    <dgm:pt modelId="{3528F1F9-5B46-44B0-9513-655A327755A8}" type="parTrans" cxnId="{CC67C8E9-2F8C-46E5-B4B5-EDCFF0C8AE2D}">
      <dgm:prSet/>
      <dgm:spPr/>
      <dgm:t>
        <a:bodyPr/>
        <a:lstStyle/>
        <a:p>
          <a:endParaRPr lang="en-US"/>
        </a:p>
      </dgm:t>
    </dgm:pt>
    <dgm:pt modelId="{3F4A5C9D-4FAE-4C4D-8206-3F6EEBCD3482}" type="sibTrans" cxnId="{CC67C8E9-2F8C-46E5-B4B5-EDCFF0C8AE2D}">
      <dgm:prSet/>
      <dgm:spPr/>
      <dgm:t>
        <a:bodyPr/>
        <a:lstStyle/>
        <a:p>
          <a:endParaRPr lang="en-US"/>
        </a:p>
      </dgm:t>
    </dgm:pt>
    <dgm:pt modelId="{EA958E6C-16E0-4F0A-B3EA-7AAC7C8C011B}">
      <dgm:prSet phldrT="[Text]"/>
      <dgm:spPr/>
      <dgm:t>
        <a:bodyPr/>
        <a:lstStyle/>
        <a:p>
          <a:r>
            <a:rPr lang="en-US" dirty="0"/>
            <a:t>Hospitals asked to reflect collaborative CHA/CHP efforts in their CSP. </a:t>
          </a:r>
        </a:p>
      </dgm:t>
    </dgm:pt>
    <dgm:pt modelId="{A42739F1-B96C-4982-A877-20DB34BBB861}" type="parTrans" cxnId="{9C037811-25B9-454D-841A-A3D8C74B4CAD}">
      <dgm:prSet/>
      <dgm:spPr/>
      <dgm:t>
        <a:bodyPr/>
        <a:lstStyle/>
        <a:p>
          <a:endParaRPr lang="en-US"/>
        </a:p>
      </dgm:t>
    </dgm:pt>
    <dgm:pt modelId="{B8C586FB-0D9E-4569-ADCB-42CE7467846A}" type="sibTrans" cxnId="{9C037811-25B9-454D-841A-A3D8C74B4CAD}">
      <dgm:prSet/>
      <dgm:spPr/>
      <dgm:t>
        <a:bodyPr/>
        <a:lstStyle/>
        <a:p>
          <a:endParaRPr lang="en-US"/>
        </a:p>
      </dgm:t>
    </dgm:pt>
    <dgm:pt modelId="{D754C587-47F4-492C-9EB1-2C1F4819D118}">
      <dgm:prSet phldrT="[Text]"/>
      <dgm:spPr/>
      <dgm:t>
        <a:bodyPr/>
        <a:lstStyle/>
        <a:p>
          <a:endParaRPr lang="en-US" dirty="0"/>
        </a:p>
      </dgm:t>
    </dgm:pt>
    <dgm:pt modelId="{502C79EB-C36C-4F00-96F1-C664509CCB5A}" type="parTrans" cxnId="{C24A7115-E103-49A2-A848-2C35C0FD1D24}">
      <dgm:prSet/>
      <dgm:spPr/>
      <dgm:t>
        <a:bodyPr/>
        <a:lstStyle/>
        <a:p>
          <a:endParaRPr lang="en-US"/>
        </a:p>
      </dgm:t>
    </dgm:pt>
    <dgm:pt modelId="{CAF3D2F6-F92A-42AE-9C69-D511A0BD86C0}" type="sibTrans" cxnId="{C24A7115-E103-49A2-A848-2C35C0FD1D24}">
      <dgm:prSet/>
      <dgm:spPr/>
      <dgm:t>
        <a:bodyPr/>
        <a:lstStyle/>
        <a:p>
          <a:endParaRPr lang="en-US"/>
        </a:p>
      </dgm:t>
    </dgm:pt>
    <dgm:pt modelId="{EE7810D6-578B-4C0A-AEE9-EA4CD6929C9E}">
      <dgm:prSet phldrT="[Text]"/>
      <dgm:spPr/>
      <dgm:t>
        <a:bodyPr/>
        <a:lstStyle/>
        <a:p>
          <a:r>
            <a:rPr lang="en-US" dirty="0"/>
            <a:t>NYSDOH provided feedback to both hospitals and LHDs and requiring annual updates</a:t>
          </a:r>
        </a:p>
      </dgm:t>
    </dgm:pt>
    <dgm:pt modelId="{6014D904-0ADD-4125-9140-1F0D63144467}" type="parTrans" cxnId="{30595591-114D-453E-A134-6735CA6A1EF1}">
      <dgm:prSet/>
      <dgm:spPr/>
      <dgm:t>
        <a:bodyPr/>
        <a:lstStyle/>
        <a:p>
          <a:endParaRPr lang="en-US"/>
        </a:p>
      </dgm:t>
    </dgm:pt>
    <dgm:pt modelId="{B53E170A-7A88-4180-8782-0978CCE699A9}" type="sibTrans" cxnId="{30595591-114D-453E-A134-6735CA6A1EF1}">
      <dgm:prSet/>
      <dgm:spPr/>
      <dgm:t>
        <a:bodyPr/>
        <a:lstStyle/>
        <a:p>
          <a:endParaRPr lang="en-US"/>
        </a:p>
      </dgm:t>
    </dgm:pt>
    <dgm:pt modelId="{7DF9C603-34BE-4E67-BE43-C9C62DF29CA1}">
      <dgm:prSet phldrT="[Text]"/>
      <dgm:spPr/>
      <dgm:t>
        <a:bodyPr/>
        <a:lstStyle/>
        <a:p>
          <a:endParaRPr lang="en-US" dirty="0"/>
        </a:p>
      </dgm:t>
    </dgm:pt>
    <dgm:pt modelId="{3D2D1DA7-EB68-4A9B-9EC8-DF2A6CEB427D}" type="parTrans" cxnId="{41A7E28E-E8D5-4987-A021-E5043AB2B91C}">
      <dgm:prSet/>
      <dgm:spPr/>
      <dgm:t>
        <a:bodyPr/>
        <a:lstStyle/>
        <a:p>
          <a:endParaRPr lang="en-US"/>
        </a:p>
      </dgm:t>
    </dgm:pt>
    <dgm:pt modelId="{CBAA4CDD-362F-4AFE-AE84-4AD7F0D0AC0C}" type="sibTrans" cxnId="{41A7E28E-E8D5-4987-A021-E5043AB2B91C}">
      <dgm:prSet/>
      <dgm:spPr/>
      <dgm:t>
        <a:bodyPr/>
        <a:lstStyle/>
        <a:p>
          <a:endParaRPr lang="en-US"/>
        </a:p>
      </dgm:t>
    </dgm:pt>
    <dgm:pt modelId="{DD7D4847-2B9B-4130-8118-11C2C1DB5AB6}">
      <dgm:prSet phldrT="[Text]"/>
      <dgm:spPr/>
      <dgm:t>
        <a:bodyPr/>
        <a:lstStyle/>
        <a:p>
          <a:r>
            <a:rPr lang="en-US" dirty="0"/>
            <a:t>Aligned guidance with PHAB and ACA requirements. </a:t>
          </a:r>
        </a:p>
      </dgm:t>
    </dgm:pt>
    <dgm:pt modelId="{FE159F8E-447F-4CAB-90D0-A54D6BFFF48F}" type="parTrans" cxnId="{30D06AA9-60AB-4096-A630-2771CBF7E2F0}">
      <dgm:prSet/>
      <dgm:spPr/>
      <dgm:t>
        <a:bodyPr/>
        <a:lstStyle/>
        <a:p>
          <a:endParaRPr lang="en-US"/>
        </a:p>
      </dgm:t>
    </dgm:pt>
    <dgm:pt modelId="{99134B23-DBF3-41E7-A04D-4F0E73A6FEC2}" type="sibTrans" cxnId="{30D06AA9-60AB-4096-A630-2771CBF7E2F0}">
      <dgm:prSet/>
      <dgm:spPr/>
      <dgm:t>
        <a:bodyPr/>
        <a:lstStyle/>
        <a:p>
          <a:endParaRPr lang="en-US"/>
        </a:p>
      </dgm:t>
    </dgm:pt>
    <dgm:pt modelId="{6FB79FB0-1CA2-4CF1-BA29-F5641B046BB0}">
      <dgm:prSet phldrT="[Text]"/>
      <dgm:spPr/>
      <dgm:t>
        <a:bodyPr/>
        <a:lstStyle/>
        <a:p>
          <a:endParaRPr lang="en-US" dirty="0"/>
        </a:p>
      </dgm:t>
    </dgm:pt>
    <dgm:pt modelId="{AE0FB530-72E0-433A-AA44-BF6BF8876F89}" type="parTrans" cxnId="{CF6D5B44-ED64-437E-8625-1AB7F3EE74FB}">
      <dgm:prSet/>
      <dgm:spPr/>
      <dgm:t>
        <a:bodyPr/>
        <a:lstStyle/>
        <a:p>
          <a:endParaRPr lang="en-US"/>
        </a:p>
      </dgm:t>
    </dgm:pt>
    <dgm:pt modelId="{3D7FD8DF-600F-4C88-B00B-6FC7960AF425}" type="sibTrans" cxnId="{CF6D5B44-ED64-437E-8625-1AB7F3EE74FB}">
      <dgm:prSet/>
      <dgm:spPr/>
      <dgm:t>
        <a:bodyPr/>
        <a:lstStyle/>
        <a:p>
          <a:endParaRPr lang="en-US"/>
        </a:p>
      </dgm:t>
    </dgm:pt>
    <dgm:pt modelId="{D933A1E8-83CA-428B-BE5B-EEC21EC9B373}">
      <dgm:prSet phldrT="[Text]"/>
      <dgm:spPr/>
      <dgm:t>
        <a:bodyPr/>
        <a:lstStyle/>
        <a:p>
          <a:r>
            <a:rPr lang="en-US" dirty="0"/>
            <a:t>Hospitals asked to report community benefit spending and to link community benefit and DSRIP spending with implementation of Prevention Agenda interventions. </a:t>
          </a:r>
        </a:p>
      </dgm:t>
    </dgm:pt>
    <dgm:pt modelId="{6C47745A-9902-4E0D-8DF6-E7619F17BC42}" type="parTrans" cxnId="{D18EF65A-8BA0-4CA0-AE75-F519FB679B16}">
      <dgm:prSet/>
      <dgm:spPr/>
      <dgm:t>
        <a:bodyPr/>
        <a:lstStyle/>
        <a:p>
          <a:endParaRPr lang="en-US"/>
        </a:p>
      </dgm:t>
    </dgm:pt>
    <dgm:pt modelId="{9BE03B66-8008-4644-A75C-F2A034BA924A}" type="sibTrans" cxnId="{D18EF65A-8BA0-4CA0-AE75-F519FB679B16}">
      <dgm:prSet/>
      <dgm:spPr/>
      <dgm:t>
        <a:bodyPr/>
        <a:lstStyle/>
        <a:p>
          <a:endParaRPr lang="en-US"/>
        </a:p>
      </dgm:t>
    </dgm:pt>
    <dgm:pt modelId="{F9C3E5B7-1AE8-47D3-850C-BD3476B3C361}">
      <dgm:prSet phldrT="[Text]"/>
      <dgm:spPr/>
      <dgm:t>
        <a:bodyPr/>
        <a:lstStyle/>
        <a:p>
          <a:endParaRPr lang="en-US" dirty="0"/>
        </a:p>
      </dgm:t>
    </dgm:pt>
    <dgm:pt modelId="{3BEFE504-0224-402A-9A0B-D719C9CB886C}" type="parTrans" cxnId="{E760C957-2BED-455C-96C2-62AB58453237}">
      <dgm:prSet/>
      <dgm:spPr/>
      <dgm:t>
        <a:bodyPr/>
        <a:lstStyle/>
        <a:p>
          <a:endParaRPr lang="en-US"/>
        </a:p>
      </dgm:t>
    </dgm:pt>
    <dgm:pt modelId="{09337C3D-B20F-4B1E-8E81-BD36702DB7D0}" type="sibTrans" cxnId="{E760C957-2BED-455C-96C2-62AB58453237}">
      <dgm:prSet/>
      <dgm:spPr/>
      <dgm:t>
        <a:bodyPr/>
        <a:lstStyle/>
        <a:p>
          <a:endParaRPr lang="en-US"/>
        </a:p>
      </dgm:t>
    </dgm:pt>
    <dgm:pt modelId="{ACDD3932-88A8-4252-B09A-62C340B1EC7F}" type="pres">
      <dgm:prSet presAssocID="{5CAA3010-C1BD-4350-A733-BAC366BDC0E9}" presName="Name0" presStyleCnt="0">
        <dgm:presLayoutVars>
          <dgm:dir/>
          <dgm:animLvl val="lvl"/>
          <dgm:resizeHandles val="exact"/>
        </dgm:presLayoutVars>
      </dgm:prSet>
      <dgm:spPr/>
    </dgm:pt>
    <dgm:pt modelId="{460A8CF2-2A75-49A6-8897-5292448CFE6E}" type="pres">
      <dgm:prSet presAssocID="{45AE915E-E0AA-4B9A-923F-ED78E4FB05B9}" presName="composite" presStyleCnt="0"/>
      <dgm:spPr/>
    </dgm:pt>
    <dgm:pt modelId="{17DE2167-83B2-4CEE-9EDE-2DD67BC0F0E2}" type="pres">
      <dgm:prSet presAssocID="{45AE915E-E0AA-4B9A-923F-ED78E4FB05B9}" presName="parTx" presStyleLbl="alignNode1" presStyleIdx="0" presStyleCnt="3" custScaleX="88557">
        <dgm:presLayoutVars>
          <dgm:chMax val="0"/>
          <dgm:chPref val="0"/>
          <dgm:bulletEnabled val="1"/>
        </dgm:presLayoutVars>
      </dgm:prSet>
      <dgm:spPr/>
    </dgm:pt>
    <dgm:pt modelId="{7457B1E6-60A0-466C-B22F-4A850EC48E9D}" type="pres">
      <dgm:prSet presAssocID="{45AE915E-E0AA-4B9A-923F-ED78E4FB05B9}" presName="desTx" presStyleLbl="alignAccFollowNode1" presStyleIdx="0" presStyleCnt="3" custScaleX="89854">
        <dgm:presLayoutVars>
          <dgm:bulletEnabled val="1"/>
        </dgm:presLayoutVars>
      </dgm:prSet>
      <dgm:spPr/>
    </dgm:pt>
    <dgm:pt modelId="{3C28720D-8974-4244-90DA-C72DF846B40C}" type="pres">
      <dgm:prSet presAssocID="{71D1FD4A-84EC-458C-BB79-96C52E38EBFD}" presName="space" presStyleCnt="0"/>
      <dgm:spPr/>
    </dgm:pt>
    <dgm:pt modelId="{1A77EC0E-57A3-43AD-A613-4ECDC33AF3D4}" type="pres">
      <dgm:prSet presAssocID="{E114EDC8-EE1A-4890-9D83-19C594FC9E25}" presName="composite" presStyleCnt="0"/>
      <dgm:spPr/>
    </dgm:pt>
    <dgm:pt modelId="{8E490963-99A6-4483-9209-A3CE554A2C86}" type="pres">
      <dgm:prSet presAssocID="{E114EDC8-EE1A-4890-9D83-19C594FC9E25}" presName="parTx" presStyleLbl="alignNode1" presStyleIdx="1" presStyleCnt="3">
        <dgm:presLayoutVars>
          <dgm:chMax val="0"/>
          <dgm:chPref val="0"/>
          <dgm:bulletEnabled val="1"/>
        </dgm:presLayoutVars>
      </dgm:prSet>
      <dgm:spPr/>
    </dgm:pt>
    <dgm:pt modelId="{CEFBCD71-6AC9-4078-AAE6-8B62F9B9DBAE}" type="pres">
      <dgm:prSet presAssocID="{E114EDC8-EE1A-4890-9D83-19C594FC9E25}" presName="desTx" presStyleLbl="alignAccFollowNode1" presStyleIdx="1" presStyleCnt="3">
        <dgm:presLayoutVars>
          <dgm:bulletEnabled val="1"/>
        </dgm:presLayoutVars>
      </dgm:prSet>
      <dgm:spPr/>
    </dgm:pt>
    <dgm:pt modelId="{0FC6CE87-9B69-4E94-9BDD-DE9B1AB365F8}" type="pres">
      <dgm:prSet presAssocID="{C0E67E7D-32FC-42E7-98F9-B0DD2FA0E10F}" presName="space" presStyleCnt="0"/>
      <dgm:spPr/>
    </dgm:pt>
    <dgm:pt modelId="{F2D53424-D9D3-40A8-8E30-195D4935B276}" type="pres">
      <dgm:prSet presAssocID="{9E4E315E-0172-4656-87DB-2F0192B8B461}" presName="composite" presStyleCnt="0"/>
      <dgm:spPr/>
    </dgm:pt>
    <dgm:pt modelId="{9FD0F838-079F-406B-9558-E810A236383B}" type="pres">
      <dgm:prSet presAssocID="{9E4E315E-0172-4656-87DB-2F0192B8B461}" presName="parTx" presStyleLbl="alignNode1" presStyleIdx="2" presStyleCnt="3">
        <dgm:presLayoutVars>
          <dgm:chMax val="0"/>
          <dgm:chPref val="0"/>
          <dgm:bulletEnabled val="1"/>
        </dgm:presLayoutVars>
      </dgm:prSet>
      <dgm:spPr/>
    </dgm:pt>
    <dgm:pt modelId="{EEE5AB8F-6FD6-4D8F-AE97-347FC62CDBE5}" type="pres">
      <dgm:prSet presAssocID="{9E4E315E-0172-4656-87DB-2F0192B8B461}" presName="desTx" presStyleLbl="alignAccFollowNode1" presStyleIdx="2" presStyleCnt="3">
        <dgm:presLayoutVars>
          <dgm:bulletEnabled val="1"/>
        </dgm:presLayoutVars>
      </dgm:prSet>
      <dgm:spPr/>
    </dgm:pt>
  </dgm:ptLst>
  <dgm:cxnLst>
    <dgm:cxn modelId="{C3808200-FD28-47EC-818A-729977B412E0}" type="presOf" srcId="{BC2C6D03-CD98-456C-A5B1-2D2FF5AE34E8}" destId="{7457B1E6-60A0-466C-B22F-4A850EC48E9D}" srcOrd="0" destOrd="0" presId="urn:microsoft.com/office/officeart/2005/8/layout/hList1"/>
    <dgm:cxn modelId="{9D68C30A-67EE-4DA5-B679-0D2434F6D22B}" srcId="{9E4E315E-0172-4656-87DB-2F0192B8B461}" destId="{2D4AE401-CE0A-42BC-BD97-2772A5411579}" srcOrd="10" destOrd="0" parTransId="{3B102BCB-BA76-4D4A-BBAA-E6FC07AE3568}" sibTransId="{9C05C33A-8757-4D0B-A393-2E6E5B712A16}"/>
    <dgm:cxn modelId="{A059DF10-D2F9-4320-81BC-7617FE397FE1}" type="presOf" srcId="{1E3A64CA-6017-4EA5-BF06-8EDC01E4A575}" destId="{EEE5AB8F-6FD6-4D8F-AE97-347FC62CDBE5}" srcOrd="0" destOrd="0" presId="urn:microsoft.com/office/officeart/2005/8/layout/hList1"/>
    <dgm:cxn modelId="{FDF1F810-B711-4DA4-86B0-69A0E1B4E8D5}" srcId="{5CAA3010-C1BD-4350-A733-BAC366BDC0E9}" destId="{E114EDC8-EE1A-4890-9D83-19C594FC9E25}" srcOrd="1" destOrd="0" parTransId="{98A33160-2833-4418-BF00-715659DA1FAD}" sibTransId="{C0E67E7D-32FC-42E7-98F9-B0DD2FA0E10F}"/>
    <dgm:cxn modelId="{9C037811-25B9-454D-841A-A3D8C74B4CAD}" srcId="{9E4E315E-0172-4656-87DB-2F0192B8B461}" destId="{EA958E6C-16E0-4F0A-B3EA-7AAC7C8C011B}" srcOrd="2" destOrd="0" parTransId="{A42739F1-B96C-4982-A877-20DB34BBB861}" sibTransId="{B8C586FB-0D9E-4569-ADCB-42CE7467846A}"/>
    <dgm:cxn modelId="{D2133C12-BA03-4E80-A7D0-B2FC52501027}" type="presOf" srcId="{66BE2D67-4B6A-4EEF-B43C-33129F84067F}" destId="{EEE5AB8F-6FD6-4D8F-AE97-347FC62CDBE5}" srcOrd="0" destOrd="9" presId="urn:microsoft.com/office/officeart/2005/8/layout/hList1"/>
    <dgm:cxn modelId="{C24A7115-E103-49A2-A848-2C35C0FD1D24}" srcId="{9E4E315E-0172-4656-87DB-2F0192B8B461}" destId="{D754C587-47F4-492C-9EB1-2C1F4819D118}" srcOrd="1" destOrd="0" parTransId="{502C79EB-C36C-4F00-96F1-C664509CCB5A}" sibTransId="{CAF3D2F6-F92A-42AE-9C69-D511A0BD86C0}"/>
    <dgm:cxn modelId="{564E7519-EEA0-4691-968F-7BFC68299EED}" type="presOf" srcId="{D933A1E8-83CA-428B-BE5B-EEC21EC9B373}" destId="{EEE5AB8F-6FD6-4D8F-AE97-347FC62CDBE5}" srcOrd="0" destOrd="8" presId="urn:microsoft.com/office/officeart/2005/8/layout/hList1"/>
    <dgm:cxn modelId="{08EFC927-3991-4038-9EAD-2B94C32100DD}" type="presOf" srcId="{9E4E315E-0172-4656-87DB-2F0192B8B461}" destId="{9FD0F838-079F-406B-9558-E810A236383B}" srcOrd="0" destOrd="0" presId="urn:microsoft.com/office/officeart/2005/8/layout/hList1"/>
    <dgm:cxn modelId="{95D8002A-FF4E-4771-B28C-83ECAC26163E}" type="presOf" srcId="{7DF9C603-34BE-4E67-BE43-C9C62DF29CA1}" destId="{EEE5AB8F-6FD6-4D8F-AE97-347FC62CDBE5}" srcOrd="0" destOrd="3" presId="urn:microsoft.com/office/officeart/2005/8/layout/hList1"/>
    <dgm:cxn modelId="{39291436-53A9-4C50-9158-F01DDC7348B0}" type="presOf" srcId="{EA958E6C-16E0-4F0A-B3EA-7AAC7C8C011B}" destId="{EEE5AB8F-6FD6-4D8F-AE97-347FC62CDBE5}" srcOrd="0" destOrd="2" presId="urn:microsoft.com/office/officeart/2005/8/layout/hList1"/>
    <dgm:cxn modelId="{8F6DC137-6353-4EAD-B38F-EA6AC38EAD31}" srcId="{45AE915E-E0AA-4B9A-923F-ED78E4FB05B9}" destId="{9B5301AD-8C7D-4523-AC8C-072710B315BF}" srcOrd="1" destOrd="0" parTransId="{E4FABFB6-503B-4ED7-B1A8-FA73C9580E98}" sibTransId="{DA7F2E01-90A0-4755-B018-06AB7B2A4D4F}"/>
    <dgm:cxn modelId="{1D95AC61-F8E7-48B5-A89C-168B926B63A3}" srcId="{E114EDC8-EE1A-4890-9D83-19C594FC9E25}" destId="{76AFC5BA-1106-4121-99A1-86BCB0A922B2}" srcOrd="2" destOrd="0" parTransId="{8B043B18-FAE4-4959-B909-91B7A9768FE6}" sibTransId="{976CCE33-2DFC-44D9-844B-CF1ABAA879B2}"/>
    <dgm:cxn modelId="{2F1BC943-AAAD-4FEF-9679-536CC912CC58}" type="presOf" srcId="{E114EDC8-EE1A-4890-9D83-19C594FC9E25}" destId="{8E490963-99A6-4483-9209-A3CE554A2C86}" srcOrd="0" destOrd="0" presId="urn:microsoft.com/office/officeart/2005/8/layout/hList1"/>
    <dgm:cxn modelId="{CF6D5B44-ED64-437E-8625-1AB7F3EE74FB}" srcId="{9E4E315E-0172-4656-87DB-2F0192B8B461}" destId="{6FB79FB0-1CA2-4CF1-BA29-F5641B046BB0}" srcOrd="5" destOrd="0" parTransId="{AE0FB530-72E0-433A-AA44-BF6BF8876F89}" sibTransId="{3D7FD8DF-600F-4C88-B00B-6FC7960AF425}"/>
    <dgm:cxn modelId="{00D5CA46-DF7D-443A-A1D1-9A3497223D72}" type="presOf" srcId="{F9C3E5B7-1AE8-47D3-850C-BD3476B3C361}" destId="{EEE5AB8F-6FD6-4D8F-AE97-347FC62CDBE5}" srcOrd="0" destOrd="7" presId="urn:microsoft.com/office/officeart/2005/8/layout/hList1"/>
    <dgm:cxn modelId="{D0B5D668-A3F3-4732-B037-57F9963C4401}" srcId="{45AE915E-E0AA-4B9A-923F-ED78E4FB05B9}" destId="{BC2C6D03-CD98-456C-A5B1-2D2FF5AE34E8}" srcOrd="0" destOrd="0" parTransId="{8C7A078B-06B5-4581-9C48-9D1DCCB5DDA2}" sibTransId="{222AF4DB-0CED-4496-A054-54185BD8E206}"/>
    <dgm:cxn modelId="{0BCF3169-A66E-4ACE-A8DF-FAA2D9B46015}" type="presOf" srcId="{6FB79FB0-1CA2-4CF1-BA29-F5641B046BB0}" destId="{EEE5AB8F-6FD6-4D8F-AE97-347FC62CDBE5}" srcOrd="0" destOrd="5" presId="urn:microsoft.com/office/officeart/2005/8/layout/hList1"/>
    <dgm:cxn modelId="{2252E275-3142-4CE8-B1EC-5C01EC45A3ED}" srcId="{E114EDC8-EE1A-4890-9D83-19C594FC9E25}" destId="{80D591C9-99B0-4AF2-A772-A8867D30BEAB}" srcOrd="0" destOrd="0" parTransId="{26DA50B6-9232-42F6-A3BA-B66608BD2DD3}" sibTransId="{4EE06952-F91D-44AB-B3C7-8C27CA81C647}"/>
    <dgm:cxn modelId="{E6D8BC77-CEAA-4187-B51B-B3646ADCD6C5}" type="presOf" srcId="{74F6F7E4-E9C1-45DB-8887-0907D2C79B3F}" destId="{CEFBCD71-6AC9-4078-AAE6-8B62F9B9DBAE}" srcOrd="0" destOrd="3" presId="urn:microsoft.com/office/officeart/2005/8/layout/hList1"/>
    <dgm:cxn modelId="{E760C957-2BED-455C-96C2-62AB58453237}" srcId="{9E4E315E-0172-4656-87DB-2F0192B8B461}" destId="{F9C3E5B7-1AE8-47D3-850C-BD3476B3C361}" srcOrd="7" destOrd="0" parTransId="{3BEFE504-0224-402A-9A0B-D719C9CB886C}" sibTransId="{09337C3D-B20F-4B1E-8E81-BD36702DB7D0}"/>
    <dgm:cxn modelId="{D18EF65A-8BA0-4CA0-AE75-F519FB679B16}" srcId="{9E4E315E-0172-4656-87DB-2F0192B8B461}" destId="{D933A1E8-83CA-428B-BE5B-EEC21EC9B373}" srcOrd="8" destOrd="0" parTransId="{6C47745A-9902-4E0D-8DF6-E7619F17BC42}" sibTransId="{9BE03B66-8008-4644-A75C-F2A034BA924A}"/>
    <dgm:cxn modelId="{C72D6D8A-F923-4B67-AF32-2624AD0F7EEF}" type="presOf" srcId="{76AFC5BA-1106-4121-99A1-86BCB0A922B2}" destId="{CEFBCD71-6AC9-4078-AAE6-8B62F9B9DBAE}" srcOrd="0" destOrd="2" presId="urn:microsoft.com/office/officeart/2005/8/layout/hList1"/>
    <dgm:cxn modelId="{41A7E28E-E8D5-4987-A021-E5043AB2B91C}" srcId="{9E4E315E-0172-4656-87DB-2F0192B8B461}" destId="{7DF9C603-34BE-4E67-BE43-C9C62DF29CA1}" srcOrd="3" destOrd="0" parTransId="{3D2D1DA7-EB68-4A9B-9EC8-DF2A6CEB427D}" sibTransId="{CBAA4CDD-362F-4AFE-AE84-4AD7F0D0AC0C}"/>
    <dgm:cxn modelId="{8D7C2091-ABDE-4AF9-895A-12A9BE64DCB2}" type="presOf" srcId="{D754C587-47F4-492C-9EB1-2C1F4819D118}" destId="{EEE5AB8F-6FD6-4D8F-AE97-347FC62CDBE5}" srcOrd="0" destOrd="1" presId="urn:microsoft.com/office/officeart/2005/8/layout/hList1"/>
    <dgm:cxn modelId="{30595591-114D-453E-A134-6735CA6A1EF1}" srcId="{9E4E315E-0172-4656-87DB-2F0192B8B461}" destId="{EE7810D6-578B-4C0A-AEE9-EA4CD6929C9E}" srcOrd="4" destOrd="0" parTransId="{6014D904-0ADD-4125-9140-1F0D63144467}" sibTransId="{B53E170A-7A88-4180-8782-0978CCE699A9}"/>
    <dgm:cxn modelId="{ADFFD397-A9F0-484F-99DA-340503BFEB22}" type="presOf" srcId="{A679DCB2-13FA-4805-B7E3-BE9AD9F926CA}" destId="{7457B1E6-60A0-466C-B22F-4A850EC48E9D}" srcOrd="0" destOrd="2" presId="urn:microsoft.com/office/officeart/2005/8/layout/hList1"/>
    <dgm:cxn modelId="{BA2D439A-18BF-4F34-9687-C5EEAC8F3FCB}" srcId="{5CAA3010-C1BD-4350-A733-BAC366BDC0E9}" destId="{9E4E315E-0172-4656-87DB-2F0192B8B461}" srcOrd="2" destOrd="0" parTransId="{EE521F32-E8D7-4F43-A764-5F2B46F7CABA}" sibTransId="{FD1C8D9A-2FFD-47F2-AFD4-FE703947FA26}"/>
    <dgm:cxn modelId="{1A96059D-414E-4171-87AB-43D89070DEC2}" type="presOf" srcId="{2D4AE401-CE0A-42BC-BD97-2772A5411579}" destId="{EEE5AB8F-6FD6-4D8F-AE97-347FC62CDBE5}" srcOrd="0" destOrd="10" presId="urn:microsoft.com/office/officeart/2005/8/layout/hList1"/>
    <dgm:cxn modelId="{84886EA3-52CE-4689-B1AF-C93360F0AA9D}" type="presOf" srcId="{EE7810D6-578B-4C0A-AEE9-EA4CD6929C9E}" destId="{EEE5AB8F-6FD6-4D8F-AE97-347FC62CDBE5}" srcOrd="0" destOrd="4" presId="urn:microsoft.com/office/officeart/2005/8/layout/hList1"/>
    <dgm:cxn modelId="{30D06AA9-60AB-4096-A630-2771CBF7E2F0}" srcId="{9E4E315E-0172-4656-87DB-2F0192B8B461}" destId="{DD7D4847-2B9B-4130-8118-11C2C1DB5AB6}" srcOrd="6" destOrd="0" parTransId="{FE159F8E-447F-4CAB-90D0-A54D6BFFF48F}" sibTransId="{99134B23-DBF3-41E7-A04D-4F0E73A6FEC2}"/>
    <dgm:cxn modelId="{EFB5F5AC-E39C-46BB-B080-76075CD1C4F0}" type="presOf" srcId="{DB117C28-77D4-43D1-9787-E5A0A27465D8}" destId="{CEFBCD71-6AC9-4078-AAE6-8B62F9B9DBAE}" srcOrd="0" destOrd="1" presId="urn:microsoft.com/office/officeart/2005/8/layout/hList1"/>
    <dgm:cxn modelId="{2165D2AF-F0C6-4383-BFDC-05DF892283E5}" srcId="{E114EDC8-EE1A-4890-9D83-19C594FC9E25}" destId="{74F6F7E4-E9C1-45DB-8887-0907D2C79B3F}" srcOrd="3" destOrd="0" parTransId="{2518F40B-7E57-4228-9008-C81DCB3F99AA}" sibTransId="{7CDAFDE2-4870-4B5D-B685-DE36C4290447}"/>
    <dgm:cxn modelId="{0A87EBB4-ED33-4952-AB61-62BBD850C155}" srcId="{45AE915E-E0AA-4B9A-923F-ED78E4FB05B9}" destId="{A679DCB2-13FA-4805-B7E3-BE9AD9F926CA}" srcOrd="2" destOrd="0" parTransId="{7185B52B-12E8-4FE3-B0C3-D41EDA6E0D71}" sibTransId="{262318FE-1DCF-45F7-8B9D-ECC2A32774F6}"/>
    <dgm:cxn modelId="{3EE09DBD-6E77-43C4-95D5-311447BD0C19}" srcId="{E114EDC8-EE1A-4890-9D83-19C594FC9E25}" destId="{9648CE74-62A3-4FE5-992F-ABFA1F1C751F}" srcOrd="4" destOrd="0" parTransId="{0919053A-47DA-4B2B-BC72-BAAD59A9AED6}" sibTransId="{00B6B065-DCC8-4AA6-8440-EABB3822AE2F}"/>
    <dgm:cxn modelId="{671A47C8-0D0E-44A1-B2E4-9129A3346066}" type="presOf" srcId="{DD7D4847-2B9B-4130-8118-11C2C1DB5AB6}" destId="{EEE5AB8F-6FD6-4D8F-AE97-347FC62CDBE5}" srcOrd="0" destOrd="6" presId="urn:microsoft.com/office/officeart/2005/8/layout/hList1"/>
    <dgm:cxn modelId="{2A4592D2-D4D2-41F0-9CEB-013075C0893D}" type="presOf" srcId="{9B5301AD-8C7D-4523-AC8C-072710B315BF}" destId="{7457B1E6-60A0-466C-B22F-4A850EC48E9D}" srcOrd="0" destOrd="1" presId="urn:microsoft.com/office/officeart/2005/8/layout/hList1"/>
    <dgm:cxn modelId="{34CDA1D5-5C06-47B7-9277-5EA180C726B7}" type="presOf" srcId="{5CAA3010-C1BD-4350-A733-BAC366BDC0E9}" destId="{ACDD3932-88A8-4252-B09A-62C340B1EC7F}" srcOrd="0" destOrd="0" presId="urn:microsoft.com/office/officeart/2005/8/layout/hList1"/>
    <dgm:cxn modelId="{F7A910DC-4C07-4732-B3EE-4DA23F79AC8A}" srcId="{E114EDC8-EE1A-4890-9D83-19C594FC9E25}" destId="{DB117C28-77D4-43D1-9787-E5A0A27465D8}" srcOrd="1" destOrd="0" parTransId="{051A6F51-4B0C-4874-9708-7A6FCF317707}" sibTransId="{AB4D0A1F-187F-45FC-9D71-BB71D61E1898}"/>
    <dgm:cxn modelId="{D2B567E1-787B-4A4C-960E-D9E87042C6B9}" srcId="{9E4E315E-0172-4656-87DB-2F0192B8B461}" destId="{1E3A64CA-6017-4EA5-BF06-8EDC01E4A575}" srcOrd="0" destOrd="0" parTransId="{D29A99ED-0978-4FA2-B433-446DC214CBB5}" sibTransId="{B943CA23-E730-4EF4-ADD7-5A2A6A65C93F}"/>
    <dgm:cxn modelId="{D49935E3-E7B0-41C3-BF34-E7EBE518C7CC}" type="presOf" srcId="{80D591C9-99B0-4AF2-A772-A8867D30BEAB}" destId="{CEFBCD71-6AC9-4078-AAE6-8B62F9B9DBAE}" srcOrd="0" destOrd="0" presId="urn:microsoft.com/office/officeart/2005/8/layout/hList1"/>
    <dgm:cxn modelId="{CC67C8E9-2F8C-46E5-B4B5-EDCFF0C8AE2D}" srcId="{9E4E315E-0172-4656-87DB-2F0192B8B461}" destId="{66BE2D67-4B6A-4EEF-B43C-33129F84067F}" srcOrd="9" destOrd="0" parTransId="{3528F1F9-5B46-44B0-9513-655A327755A8}" sibTransId="{3F4A5C9D-4FAE-4C4D-8206-3F6EEBCD3482}"/>
    <dgm:cxn modelId="{C584BCEF-DDCB-4E32-9F6E-5FA1463DF061}" type="presOf" srcId="{9648CE74-62A3-4FE5-992F-ABFA1F1C751F}" destId="{CEFBCD71-6AC9-4078-AAE6-8B62F9B9DBAE}" srcOrd="0" destOrd="4" presId="urn:microsoft.com/office/officeart/2005/8/layout/hList1"/>
    <dgm:cxn modelId="{2C5102FA-C3EF-48D8-B0A8-57A32420D1D5}" srcId="{5CAA3010-C1BD-4350-A733-BAC366BDC0E9}" destId="{45AE915E-E0AA-4B9A-923F-ED78E4FB05B9}" srcOrd="0" destOrd="0" parTransId="{C850CEB2-62F2-4F13-95DC-DB0CE2BDFC83}" sibTransId="{71D1FD4A-84EC-458C-BB79-96C52E38EBFD}"/>
    <dgm:cxn modelId="{957881FC-90DF-4BB3-8C7C-AE3E4017E9AA}" type="presOf" srcId="{45AE915E-E0AA-4B9A-923F-ED78E4FB05B9}" destId="{17DE2167-83B2-4CEE-9EDE-2DD67BC0F0E2}" srcOrd="0" destOrd="0" presId="urn:microsoft.com/office/officeart/2005/8/layout/hList1"/>
    <dgm:cxn modelId="{D7631840-B649-408D-8C19-BA7AC48E2B38}" type="presParOf" srcId="{ACDD3932-88A8-4252-B09A-62C340B1EC7F}" destId="{460A8CF2-2A75-49A6-8897-5292448CFE6E}" srcOrd="0" destOrd="0" presId="urn:microsoft.com/office/officeart/2005/8/layout/hList1"/>
    <dgm:cxn modelId="{363E8729-A84A-4077-BD4C-3D6D15EB6FF1}" type="presParOf" srcId="{460A8CF2-2A75-49A6-8897-5292448CFE6E}" destId="{17DE2167-83B2-4CEE-9EDE-2DD67BC0F0E2}" srcOrd="0" destOrd="0" presId="urn:microsoft.com/office/officeart/2005/8/layout/hList1"/>
    <dgm:cxn modelId="{0EC9E501-B6C7-4544-B20C-9889B7F32872}" type="presParOf" srcId="{460A8CF2-2A75-49A6-8897-5292448CFE6E}" destId="{7457B1E6-60A0-466C-B22F-4A850EC48E9D}" srcOrd="1" destOrd="0" presId="urn:microsoft.com/office/officeart/2005/8/layout/hList1"/>
    <dgm:cxn modelId="{E4D3174D-FF04-48D3-A6BD-98A80ED8818F}" type="presParOf" srcId="{ACDD3932-88A8-4252-B09A-62C340B1EC7F}" destId="{3C28720D-8974-4244-90DA-C72DF846B40C}" srcOrd="1" destOrd="0" presId="urn:microsoft.com/office/officeart/2005/8/layout/hList1"/>
    <dgm:cxn modelId="{4EBF47D0-2463-4395-A8F5-F9D3D883A1E5}" type="presParOf" srcId="{ACDD3932-88A8-4252-B09A-62C340B1EC7F}" destId="{1A77EC0E-57A3-43AD-A613-4ECDC33AF3D4}" srcOrd="2" destOrd="0" presId="urn:microsoft.com/office/officeart/2005/8/layout/hList1"/>
    <dgm:cxn modelId="{964DD76F-8079-4CE0-95E9-2D449CC10E41}" type="presParOf" srcId="{1A77EC0E-57A3-43AD-A613-4ECDC33AF3D4}" destId="{8E490963-99A6-4483-9209-A3CE554A2C86}" srcOrd="0" destOrd="0" presId="urn:microsoft.com/office/officeart/2005/8/layout/hList1"/>
    <dgm:cxn modelId="{91736750-6943-4873-87F5-72AA4799FF10}" type="presParOf" srcId="{1A77EC0E-57A3-43AD-A613-4ECDC33AF3D4}" destId="{CEFBCD71-6AC9-4078-AAE6-8B62F9B9DBAE}" srcOrd="1" destOrd="0" presId="urn:microsoft.com/office/officeart/2005/8/layout/hList1"/>
    <dgm:cxn modelId="{AFA37EC0-75F5-4FC8-AF67-5F8EBD9EF75C}" type="presParOf" srcId="{ACDD3932-88A8-4252-B09A-62C340B1EC7F}" destId="{0FC6CE87-9B69-4E94-9BDD-DE9B1AB365F8}" srcOrd="3" destOrd="0" presId="urn:microsoft.com/office/officeart/2005/8/layout/hList1"/>
    <dgm:cxn modelId="{2514975A-58D6-4651-9E5C-6360CC209161}" type="presParOf" srcId="{ACDD3932-88A8-4252-B09A-62C340B1EC7F}" destId="{F2D53424-D9D3-40A8-8E30-195D4935B276}" srcOrd="4" destOrd="0" presId="urn:microsoft.com/office/officeart/2005/8/layout/hList1"/>
    <dgm:cxn modelId="{DF6C40EE-84C6-45BA-BE73-B95E85D4970E}" type="presParOf" srcId="{F2D53424-D9D3-40A8-8E30-195D4935B276}" destId="{9FD0F838-079F-406B-9558-E810A236383B}" srcOrd="0" destOrd="0" presId="urn:microsoft.com/office/officeart/2005/8/layout/hList1"/>
    <dgm:cxn modelId="{77C625FA-3F2A-424B-80AC-D55286748929}" type="presParOf" srcId="{F2D53424-D9D3-40A8-8E30-195D4935B276}" destId="{EEE5AB8F-6FD6-4D8F-AE97-347FC62CDB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2167-83B2-4CEE-9EDE-2DD67BC0F0E2}">
      <dsp:nvSpPr>
        <dsp:cNvPr id="0" name=""/>
        <dsp:cNvSpPr/>
      </dsp:nvSpPr>
      <dsp:spPr>
        <a:xfrm>
          <a:off x="1221" y="193991"/>
          <a:ext cx="2454105" cy="316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Pre-Prevention Agenda</a:t>
          </a:r>
        </a:p>
      </dsp:txBody>
      <dsp:txXfrm>
        <a:off x="1221" y="193991"/>
        <a:ext cx="2454105" cy="316800"/>
      </dsp:txXfrm>
    </dsp:sp>
    <dsp:sp modelId="{7457B1E6-60A0-466C-B22F-4A850EC48E9D}">
      <dsp:nvSpPr>
        <dsp:cNvPr id="0" name=""/>
        <dsp:cNvSpPr/>
      </dsp:nvSpPr>
      <dsp:spPr>
        <a:xfrm>
          <a:off x="8861" y="510791"/>
          <a:ext cx="2438824" cy="355923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NYS Public Health Priorities described in Communities Working Together for a Healthier New York (led by PHHPC).</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Local health departments completed community health assessments (CHAs) and municipal public health service plans as per Article 6 of PH Law.  Assessments and plans were completed by each LHD by itself.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Non-profit hospitals completed community service plans (CSPs) as per Article 28 of PH Law.  Plans were retrospective descriptions of actions taken to support community health. </a:t>
          </a:r>
        </a:p>
      </dsp:txBody>
      <dsp:txXfrm>
        <a:off x="8861" y="510791"/>
        <a:ext cx="2438824" cy="3559235"/>
      </dsp:txXfrm>
    </dsp:sp>
    <dsp:sp modelId="{8E490963-99A6-4483-9209-A3CE554A2C86}">
      <dsp:nvSpPr>
        <dsp:cNvPr id="0" name=""/>
        <dsp:cNvSpPr/>
      </dsp:nvSpPr>
      <dsp:spPr>
        <a:xfrm>
          <a:off x="2835316" y="193991"/>
          <a:ext cx="2714208" cy="3168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Prevention Agenda 2008 - 2012	</a:t>
          </a:r>
        </a:p>
      </dsp:txBody>
      <dsp:txXfrm>
        <a:off x="2835316" y="193991"/>
        <a:ext cx="2714208" cy="316800"/>
      </dsp:txXfrm>
    </dsp:sp>
    <dsp:sp modelId="{CEFBCD71-6AC9-4078-AAE6-8B62F9B9DBAE}">
      <dsp:nvSpPr>
        <dsp:cNvPr id="0" name=""/>
        <dsp:cNvSpPr/>
      </dsp:nvSpPr>
      <dsp:spPr>
        <a:xfrm>
          <a:off x="2835316" y="510791"/>
          <a:ext cx="2714208" cy="3559235"/>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baseline="0" dirty="0"/>
            <a:t> 10  Priorities including access to care</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baseline="0" dirty="0"/>
            <a:t> NYS was the 28</a:t>
          </a:r>
          <a:r>
            <a:rPr lang="en-US" sz="1100" kern="1200" baseline="30000" dirty="0"/>
            <a:t>th</a:t>
          </a:r>
          <a:r>
            <a:rPr lang="en-US" sz="1100" kern="1200" baseline="0" dirty="0"/>
            <a:t> healthiest state</a:t>
          </a:r>
        </a:p>
        <a:p>
          <a:pPr marL="57150" lvl="1" indent="-57150" algn="l" defTabSz="488950">
            <a:lnSpc>
              <a:spcPct val="90000"/>
            </a:lnSpc>
            <a:spcBef>
              <a:spcPct val="0"/>
            </a:spcBef>
            <a:spcAft>
              <a:spcPct val="15000"/>
            </a:spcAft>
            <a:buChar char="•"/>
          </a:pPr>
          <a:endParaRPr lang="en-US" sz="1100" kern="1200" baseline="0" dirty="0"/>
        </a:p>
        <a:p>
          <a:pPr marL="57150" lvl="1" indent="-57150" algn="l" defTabSz="488950">
            <a:lnSpc>
              <a:spcPct val="90000"/>
            </a:lnSpc>
            <a:spcBef>
              <a:spcPct val="0"/>
            </a:spcBef>
            <a:spcAft>
              <a:spcPct val="15000"/>
            </a:spcAft>
            <a:buChar char="•"/>
          </a:pPr>
          <a:r>
            <a:rPr lang="en-US" sz="1100" kern="1200" baseline="0" dirty="0"/>
            <a:t> LHDs and Hospitals were asked to complete collaborative assessments and plans aligned with Prevention Agenda.</a:t>
          </a:r>
        </a:p>
        <a:p>
          <a:pPr marL="57150" lvl="1" indent="-57150" algn="l" defTabSz="488950">
            <a:lnSpc>
              <a:spcPct val="90000"/>
            </a:lnSpc>
            <a:spcBef>
              <a:spcPct val="0"/>
            </a:spcBef>
            <a:spcAft>
              <a:spcPct val="15000"/>
            </a:spcAft>
            <a:buChar char="•"/>
          </a:pPr>
          <a:endParaRPr lang="en-US" sz="1100" i="1" kern="1200" baseline="0" dirty="0"/>
        </a:p>
        <a:p>
          <a:pPr marL="57150" lvl="1" indent="-57150" algn="l" defTabSz="488950">
            <a:lnSpc>
              <a:spcPct val="90000"/>
            </a:lnSpc>
            <a:spcBef>
              <a:spcPct val="0"/>
            </a:spcBef>
            <a:spcAft>
              <a:spcPct val="15000"/>
            </a:spcAft>
            <a:buChar char="•"/>
          </a:pPr>
          <a:r>
            <a:rPr lang="en-US" sz="1100" kern="1200" baseline="0" dirty="0"/>
            <a:t> Development and implementation of community health improvement efforts proved challenging. </a:t>
          </a:r>
        </a:p>
        <a:p>
          <a:pPr marL="57150" lvl="1" indent="-57150" algn="l" defTabSz="488950">
            <a:lnSpc>
              <a:spcPct val="90000"/>
            </a:lnSpc>
            <a:spcBef>
              <a:spcPct val="0"/>
            </a:spcBef>
            <a:spcAft>
              <a:spcPct val="15000"/>
            </a:spcAft>
            <a:buChar char="•"/>
          </a:pPr>
          <a:endParaRPr lang="en-US" sz="1100" kern="1200" baseline="0" dirty="0"/>
        </a:p>
      </dsp:txBody>
      <dsp:txXfrm>
        <a:off x="2835316" y="510791"/>
        <a:ext cx="2714208" cy="3559235"/>
      </dsp:txXfrm>
    </dsp:sp>
    <dsp:sp modelId="{9FD0F838-079F-406B-9558-E810A236383B}">
      <dsp:nvSpPr>
        <dsp:cNvPr id="0" name=""/>
        <dsp:cNvSpPr/>
      </dsp:nvSpPr>
      <dsp:spPr>
        <a:xfrm>
          <a:off x="5929514" y="193991"/>
          <a:ext cx="2714208" cy="3168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Prevention Agenda 2013-2018</a:t>
          </a:r>
        </a:p>
      </dsp:txBody>
      <dsp:txXfrm>
        <a:off x="5929514" y="193991"/>
        <a:ext cx="2714208" cy="316800"/>
      </dsp:txXfrm>
    </dsp:sp>
    <dsp:sp modelId="{EEE5AB8F-6FD6-4D8F-AE97-347FC62CDBE5}">
      <dsp:nvSpPr>
        <dsp:cNvPr id="0" name=""/>
        <dsp:cNvSpPr/>
      </dsp:nvSpPr>
      <dsp:spPr>
        <a:xfrm>
          <a:off x="5929514" y="510791"/>
          <a:ext cx="2714208" cy="3559235"/>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5 priorities focused on prevention</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NY was the 15</a:t>
          </a:r>
          <a:r>
            <a:rPr lang="en-US" sz="1100" kern="1200" baseline="30000" dirty="0"/>
            <a:t>th</a:t>
          </a:r>
          <a:r>
            <a:rPr lang="en-US" sz="1100" kern="1200" dirty="0"/>
            <a:t> healthiest state</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baseline="0" dirty="0"/>
            <a:t> LHDs and hospitals strongly urged to collaborate and co-develop shared assessments and plans.</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NYSDOH provided feedback and required annual updates to monitor progress.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 Hospitals asked to report community benefit spending and to link community benefit spending with implementation of Prevention Agenda interventions and with DSRIP investments.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5929514" y="510791"/>
        <a:ext cx="2714208" cy="355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2167-83B2-4CEE-9EDE-2DD67BC0F0E2}">
      <dsp:nvSpPr>
        <dsp:cNvPr id="0" name=""/>
        <dsp:cNvSpPr/>
      </dsp:nvSpPr>
      <dsp:spPr>
        <a:xfrm>
          <a:off x="19782" y="15090"/>
          <a:ext cx="2407359"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Pre-Prevention Agenda</a:t>
          </a:r>
        </a:p>
      </dsp:txBody>
      <dsp:txXfrm>
        <a:off x="19782" y="15090"/>
        <a:ext cx="2407359" cy="316800"/>
      </dsp:txXfrm>
    </dsp:sp>
    <dsp:sp modelId="{7457B1E6-60A0-466C-B22F-4A850EC48E9D}">
      <dsp:nvSpPr>
        <dsp:cNvPr id="0" name=""/>
        <dsp:cNvSpPr/>
      </dsp:nvSpPr>
      <dsp:spPr>
        <a:xfrm>
          <a:off x="2153" y="331890"/>
          <a:ext cx="2442617" cy="38173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Local health departments completed community health assessments (CHAs) and municipal public health service plans as per Article 6 of PH Law.</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Non profit hospitals completed community service plans (CSPs) as per Article 28 of PH Law.  Plans were retrospective descriptions of actions taken to support community health. </a:t>
          </a:r>
        </a:p>
      </dsp:txBody>
      <dsp:txXfrm>
        <a:off x="2153" y="331890"/>
        <a:ext cx="2442617" cy="3817308"/>
      </dsp:txXfrm>
    </dsp:sp>
    <dsp:sp modelId="{8E490963-99A6-4483-9209-A3CE554A2C86}">
      <dsp:nvSpPr>
        <dsp:cNvPr id="0" name=""/>
        <dsp:cNvSpPr/>
      </dsp:nvSpPr>
      <dsp:spPr>
        <a:xfrm>
          <a:off x="2825351" y="15090"/>
          <a:ext cx="2718429"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Prevention Agenda 2008 - 2012	</a:t>
          </a:r>
        </a:p>
      </dsp:txBody>
      <dsp:txXfrm>
        <a:off x="2825351" y="15090"/>
        <a:ext cx="2718429" cy="316800"/>
      </dsp:txXfrm>
    </dsp:sp>
    <dsp:sp modelId="{CEFBCD71-6AC9-4078-AAE6-8B62F9B9DBAE}">
      <dsp:nvSpPr>
        <dsp:cNvPr id="0" name=""/>
        <dsp:cNvSpPr/>
      </dsp:nvSpPr>
      <dsp:spPr>
        <a:xfrm>
          <a:off x="2825351" y="331890"/>
          <a:ext cx="2718429" cy="38173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baseline="0" dirty="0"/>
            <a:t>LHDs asked to conduct a CHA and to collaborate with hospitals to identify shared local priorities aligned with Prevention Agenda for action to be described in hospital CSPs.</a:t>
          </a:r>
          <a:endParaRPr lang="en-US" sz="1100" kern="1200" dirty="0"/>
        </a:p>
        <a:p>
          <a:pPr marL="57150" lvl="1" indent="-57150" algn="l" defTabSz="488950">
            <a:lnSpc>
              <a:spcPct val="90000"/>
            </a:lnSpc>
            <a:spcBef>
              <a:spcPct val="0"/>
            </a:spcBef>
            <a:spcAft>
              <a:spcPct val="15000"/>
            </a:spcAft>
            <a:buChar char="•"/>
          </a:pPr>
          <a:endParaRPr lang="en-US" sz="1100" kern="1200" baseline="0" dirty="0"/>
        </a:p>
        <a:p>
          <a:pPr marL="57150" lvl="1" indent="-57150" algn="l" defTabSz="488950">
            <a:lnSpc>
              <a:spcPct val="90000"/>
            </a:lnSpc>
            <a:spcBef>
              <a:spcPct val="0"/>
            </a:spcBef>
            <a:spcAft>
              <a:spcPct val="15000"/>
            </a:spcAft>
            <a:buChar char="•"/>
          </a:pPr>
          <a:r>
            <a:rPr lang="en-US" sz="1100" kern="1200" baseline="0" dirty="0"/>
            <a:t>CSPs became prospective plans.</a:t>
          </a:r>
        </a:p>
        <a:p>
          <a:pPr marL="57150" lvl="1" indent="-57150" algn="l" defTabSz="488950">
            <a:lnSpc>
              <a:spcPct val="90000"/>
            </a:lnSpc>
            <a:spcBef>
              <a:spcPct val="0"/>
            </a:spcBef>
            <a:spcAft>
              <a:spcPct val="15000"/>
            </a:spcAft>
            <a:buChar char="•"/>
          </a:pPr>
          <a:endParaRPr lang="en-US" sz="1100" i="1" kern="1200" baseline="0" dirty="0"/>
        </a:p>
        <a:p>
          <a:pPr marL="57150" lvl="1" indent="-57150" algn="l" defTabSz="488950">
            <a:lnSpc>
              <a:spcPct val="90000"/>
            </a:lnSpc>
            <a:spcBef>
              <a:spcPct val="0"/>
            </a:spcBef>
            <a:spcAft>
              <a:spcPct val="15000"/>
            </a:spcAft>
            <a:buChar char="•"/>
          </a:pPr>
          <a:r>
            <a:rPr lang="en-US" sz="1100" kern="1200" baseline="0" dirty="0"/>
            <a:t>Development and implementation of community health improvement efforts challenging. </a:t>
          </a:r>
        </a:p>
      </dsp:txBody>
      <dsp:txXfrm>
        <a:off x="2825351" y="331890"/>
        <a:ext cx="2718429" cy="3817308"/>
      </dsp:txXfrm>
    </dsp:sp>
    <dsp:sp modelId="{9FD0F838-079F-406B-9558-E810A236383B}">
      <dsp:nvSpPr>
        <dsp:cNvPr id="0" name=""/>
        <dsp:cNvSpPr/>
      </dsp:nvSpPr>
      <dsp:spPr>
        <a:xfrm>
          <a:off x="5924361" y="15090"/>
          <a:ext cx="2718429"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Prevention Agenda 2013-2018</a:t>
          </a:r>
        </a:p>
      </dsp:txBody>
      <dsp:txXfrm>
        <a:off x="5924361" y="15090"/>
        <a:ext cx="2718429" cy="316800"/>
      </dsp:txXfrm>
    </dsp:sp>
    <dsp:sp modelId="{EEE5AB8F-6FD6-4D8F-AE97-347FC62CDBE5}">
      <dsp:nvSpPr>
        <dsp:cNvPr id="0" name=""/>
        <dsp:cNvSpPr/>
      </dsp:nvSpPr>
      <dsp:spPr>
        <a:xfrm>
          <a:off x="5924361" y="331890"/>
          <a:ext cx="2718429" cy="38173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baseline="0" dirty="0"/>
            <a:t>LHDs asked to collaborate with hospitals and other partners on development of CHA and CHIPs and in 2016 strongly encouraged to do ONE plan.</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Hospitals asked to reflect collaborative CHA/CHP efforts in their CSP.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NYSDOH provided feedback to both hospitals and LHDs and requiring annual updates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Aligned guidance with PHAB and ACA requirements.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Hospitals asked to report community benefit spending and to link community benefit and DSRIP spending with implementation of Prevention Agenda interventions.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5924361" y="331890"/>
        <a:ext cx="2718429" cy="38173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0.07354</cdr:x>
      <cdr:y>0.26613</cdr:y>
    </cdr:from>
    <cdr:to>
      <cdr:x>0.09355</cdr:x>
      <cdr:y>0.30055</cdr:y>
    </cdr:to>
    <cdr:sp macro="" textlink="">
      <cdr:nvSpPr>
        <cdr:cNvPr id="2" name="TextBox 1">
          <a:extLst xmlns:a="http://schemas.openxmlformats.org/drawingml/2006/main">
            <a:ext uri="{FF2B5EF4-FFF2-40B4-BE49-F238E27FC236}">
              <a16:creationId xmlns:a16="http://schemas.microsoft.com/office/drawing/2014/main" id="{1B52737E-6012-4F25-8ECA-28C09825671A}"/>
            </a:ext>
          </a:extLst>
        </cdr:cNvPr>
        <cdr:cNvSpPr txBox="1"/>
      </cdr:nvSpPr>
      <cdr:spPr>
        <a:xfrm xmlns:a="http://schemas.openxmlformats.org/drawingml/2006/main">
          <a:off x="660984" y="1350409"/>
          <a:ext cx="179826" cy="174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5/14/2018</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8C1810-1277-4B7B-A048-3C59EA1CDC5C}" type="slidenum">
              <a:rPr lang="en-US" smtClean="0"/>
              <a:t>‹#›</a:t>
            </a:fld>
            <a:endParaRPr lang="en-US" dirty="0"/>
          </a:p>
        </p:txBody>
      </p:sp>
    </p:spTree>
    <p:extLst>
      <p:ext uri="{BB962C8B-B14F-4D97-AF65-F5344CB8AC3E}">
        <p14:creationId xmlns:p14="http://schemas.microsoft.com/office/powerpoint/2010/main" val="22257445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dirty="0"/>
          </a:p>
        </p:txBody>
      </p:sp>
      <p:sp>
        <p:nvSpPr>
          <p:cNvPr id="8" name="Notes Placeholder 7">
            <a:extLst>
              <a:ext uri="{FF2B5EF4-FFF2-40B4-BE49-F238E27FC236}">
                <a16:creationId xmlns:a16="http://schemas.microsoft.com/office/drawing/2014/main" id="{630F7AC1-424E-4F7C-99AF-DF5B01D47BA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CC2A108-C7C9-44E3-8E08-EA7CA63F40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Slide Number Placeholder 3">
            <a:extLst>
              <a:ext uri="{FF2B5EF4-FFF2-40B4-BE49-F238E27FC236}">
                <a16:creationId xmlns:a16="http://schemas.microsoft.com/office/drawing/2014/main" id="{0736F9B6-D916-4417-AB62-3CBF51A145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a:solidFill>
                  <a:schemeClr val="tx1"/>
                </a:solidFill>
                <a:latin typeface="Arial" panose="020B0604020202020204" pitchFamily="34" charset="0"/>
                <a:ea typeface="ＭＳ Ｐゴシック" panose="020B0600070205080204" pitchFamily="34" charset="-128"/>
              </a:defRPr>
            </a:lvl1pPr>
            <a:lvl2pPr marL="771450" indent="-296711" defTabSz="967610" eaLnBrk="0" hangingPunct="0">
              <a:defRPr>
                <a:solidFill>
                  <a:schemeClr val="tx1"/>
                </a:solidFill>
                <a:latin typeface="Arial" panose="020B0604020202020204" pitchFamily="34" charset="0"/>
                <a:ea typeface="ＭＳ Ｐゴシック" panose="020B0600070205080204" pitchFamily="34" charset="-128"/>
              </a:defRPr>
            </a:lvl2pPr>
            <a:lvl3pPr marL="1186847" indent="-237369" defTabSz="967610" eaLnBrk="0" hangingPunct="0">
              <a:defRPr>
                <a:solidFill>
                  <a:schemeClr val="tx1"/>
                </a:solidFill>
                <a:latin typeface="Arial" panose="020B0604020202020204" pitchFamily="34" charset="0"/>
                <a:ea typeface="ＭＳ Ｐゴシック" panose="020B0600070205080204" pitchFamily="34" charset="-128"/>
              </a:defRPr>
            </a:lvl3pPr>
            <a:lvl4pPr marL="1661585" indent="-237369" defTabSz="967610" eaLnBrk="0" hangingPunct="0">
              <a:defRPr>
                <a:solidFill>
                  <a:schemeClr val="tx1"/>
                </a:solidFill>
                <a:latin typeface="Arial" panose="020B0604020202020204" pitchFamily="34" charset="0"/>
                <a:ea typeface="ＭＳ Ｐゴシック" panose="020B0600070205080204" pitchFamily="34" charset="-128"/>
              </a:defRPr>
            </a:lvl4pPr>
            <a:lvl5pPr marL="2136324" indent="-237369" defTabSz="967610" eaLnBrk="0" hangingPunct="0">
              <a:defRPr>
                <a:solidFill>
                  <a:schemeClr val="tx1"/>
                </a:solidFill>
                <a:latin typeface="Arial" panose="020B0604020202020204" pitchFamily="34" charset="0"/>
                <a:ea typeface="ＭＳ Ｐゴシック" panose="020B0600070205080204" pitchFamily="34" charset="-128"/>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A3414DE-A83D-4722-A67C-618BD58AFF37}"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
        <p:nvSpPr>
          <p:cNvPr id="3" name="Notes Placeholder 2">
            <a:extLst>
              <a:ext uri="{FF2B5EF4-FFF2-40B4-BE49-F238E27FC236}">
                <a16:creationId xmlns:a16="http://schemas.microsoft.com/office/drawing/2014/main" id="{0442D7F9-7154-4BB4-AA25-8C37EF6EF78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3904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Date Placeholder 4">
            <a:extLst>
              <a:ext uri="{FF2B5EF4-FFF2-40B4-BE49-F238E27FC236}">
                <a16:creationId xmlns:a16="http://schemas.microsoft.com/office/drawing/2014/main" id="{CA2D1892-BEB2-4CD2-AAA7-3F7B87E230DA}"/>
              </a:ext>
            </a:extLst>
          </p:cNvPr>
          <p:cNvSpPr>
            <a:spLocks noGrp="1"/>
          </p:cNvSpPr>
          <p:nvPr>
            <p:ph type="dt" idx="10"/>
          </p:nvPr>
        </p:nvSpPr>
        <p:spPr>
          <a:xfrm>
            <a:off x="3970938" y="0"/>
            <a:ext cx="3037840" cy="46482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B2DA2D-2E54-4716-B1F2-93BAE1D8131C}"/>
              </a:ext>
            </a:extLst>
          </p:cNvPr>
          <p:cNvSpPr>
            <a:spLocks noGrp="1"/>
          </p:cNvSpPr>
          <p:nvPr>
            <p:ph type="sldNum" sz="quarter" idx="11"/>
          </p:nvPr>
        </p:nvSpPr>
        <p:spPr/>
        <p:txBody>
          <a:bodyPr/>
          <a:lstStyle/>
          <a:p>
            <a:fld id="{E240E2C6-F712-4978-8B30-E958F5B76727}" type="slidenum">
              <a:rPr lang="en-US" smtClean="0"/>
              <a:t>10</a:t>
            </a:fld>
            <a:endParaRPr lang="en-US"/>
          </a:p>
        </p:txBody>
      </p:sp>
      <p:sp>
        <p:nvSpPr>
          <p:cNvPr id="7" name="Notes Placeholder 6">
            <a:extLst>
              <a:ext uri="{FF2B5EF4-FFF2-40B4-BE49-F238E27FC236}">
                <a16:creationId xmlns:a16="http://schemas.microsoft.com/office/drawing/2014/main" id="{ACDFB56B-2A80-4BE5-8468-AFA438A9AAC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0891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Date Placeholder 4">
            <a:extLst>
              <a:ext uri="{FF2B5EF4-FFF2-40B4-BE49-F238E27FC236}">
                <a16:creationId xmlns:a16="http://schemas.microsoft.com/office/drawing/2014/main" id="{CA2D1892-BEB2-4CD2-AAA7-3F7B87E230DA}"/>
              </a:ext>
            </a:extLst>
          </p:cNvPr>
          <p:cNvSpPr>
            <a:spLocks noGrp="1"/>
          </p:cNvSpPr>
          <p:nvPr>
            <p:ph type="dt" idx="10"/>
          </p:nvPr>
        </p:nvSpPr>
        <p:spPr/>
        <p:txBody>
          <a:bodyPr/>
          <a:lstStyle/>
          <a:p>
            <a:endParaRPr lang="en-US"/>
          </a:p>
        </p:txBody>
      </p:sp>
      <p:sp>
        <p:nvSpPr>
          <p:cNvPr id="6" name="Slide Number Placeholder 5">
            <a:extLst>
              <a:ext uri="{FF2B5EF4-FFF2-40B4-BE49-F238E27FC236}">
                <a16:creationId xmlns:a16="http://schemas.microsoft.com/office/drawing/2014/main" id="{A9B2DA2D-2E54-4716-B1F2-93BAE1D8131C}"/>
              </a:ext>
            </a:extLst>
          </p:cNvPr>
          <p:cNvSpPr>
            <a:spLocks noGrp="1"/>
          </p:cNvSpPr>
          <p:nvPr>
            <p:ph type="sldNum" sz="quarter" idx="11"/>
          </p:nvPr>
        </p:nvSpPr>
        <p:spPr/>
        <p:txBody>
          <a:bodyPr/>
          <a:lstStyle/>
          <a:p>
            <a:fld id="{E240E2C6-F712-4978-8B30-E958F5B76727}" type="slidenum">
              <a:rPr lang="en-US" smtClean="0"/>
              <a:t>11</a:t>
            </a:fld>
            <a:endParaRPr lang="en-US"/>
          </a:p>
        </p:txBody>
      </p:sp>
      <p:sp>
        <p:nvSpPr>
          <p:cNvPr id="7" name="Notes Placeholder 6">
            <a:extLst>
              <a:ext uri="{FF2B5EF4-FFF2-40B4-BE49-F238E27FC236}">
                <a16:creationId xmlns:a16="http://schemas.microsoft.com/office/drawing/2014/main" id="{3DA99CED-2781-47A4-8223-A8206D08B61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5198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0F9CE0-12F2-4DA8-9639-387A927D3173}" type="slidenum">
              <a:rPr lang="en-US" smtClean="0"/>
              <a:t>12</a:t>
            </a:fld>
            <a:endParaRPr lang="en-US" dirty="0"/>
          </a:p>
        </p:txBody>
      </p:sp>
      <p:sp>
        <p:nvSpPr>
          <p:cNvPr id="6" name="Notes Placeholder 5">
            <a:extLst>
              <a:ext uri="{FF2B5EF4-FFF2-40B4-BE49-F238E27FC236}">
                <a16:creationId xmlns:a16="http://schemas.microsoft.com/office/drawing/2014/main" id="{120395E1-578A-4CF9-8FE1-158FCFBEBD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406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647CA7A-DC1B-4B7C-BA83-102CB78329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Slide Number Placeholder 3">
            <a:extLst>
              <a:ext uri="{FF2B5EF4-FFF2-40B4-BE49-F238E27FC236}">
                <a16:creationId xmlns:a16="http://schemas.microsoft.com/office/drawing/2014/main" id="{6904150F-1C50-4C68-9B9C-E8771E783B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995" eaLnBrk="0" hangingPunct="0">
              <a:defRPr>
                <a:solidFill>
                  <a:schemeClr val="tx1"/>
                </a:solidFill>
                <a:latin typeface="Arial" panose="020B0604020202020204" pitchFamily="34" charset="0"/>
                <a:ea typeface="ＭＳ Ｐゴシック" panose="020B0600070205080204" pitchFamily="34" charset="-128"/>
              </a:defRPr>
            </a:lvl1pPr>
            <a:lvl2pPr marL="786108" indent="-302349" defTabSz="985995" eaLnBrk="0" hangingPunct="0">
              <a:defRPr>
                <a:solidFill>
                  <a:schemeClr val="tx1"/>
                </a:solidFill>
                <a:latin typeface="Arial" panose="020B0604020202020204" pitchFamily="34" charset="0"/>
                <a:ea typeface="ＭＳ Ｐゴシック" panose="020B0600070205080204" pitchFamily="34" charset="-128"/>
              </a:defRPr>
            </a:lvl2pPr>
            <a:lvl3pPr marL="1209397" indent="-241879" defTabSz="985995" eaLnBrk="0" hangingPunct="0">
              <a:defRPr>
                <a:solidFill>
                  <a:schemeClr val="tx1"/>
                </a:solidFill>
                <a:latin typeface="Arial" panose="020B0604020202020204" pitchFamily="34" charset="0"/>
                <a:ea typeface="ＭＳ Ｐゴシック" panose="020B0600070205080204" pitchFamily="34" charset="-128"/>
              </a:defRPr>
            </a:lvl3pPr>
            <a:lvl4pPr marL="1693155" indent="-241879" defTabSz="985995" eaLnBrk="0" hangingPunct="0">
              <a:defRPr>
                <a:solidFill>
                  <a:schemeClr val="tx1"/>
                </a:solidFill>
                <a:latin typeface="Arial" panose="020B0604020202020204" pitchFamily="34" charset="0"/>
                <a:ea typeface="ＭＳ Ｐゴシック" panose="020B0600070205080204" pitchFamily="34" charset="-128"/>
              </a:defRPr>
            </a:lvl4pPr>
            <a:lvl5pPr marL="2176914" indent="-241879" defTabSz="985995" eaLnBrk="0" hangingPunct="0">
              <a:defRPr>
                <a:solidFill>
                  <a:schemeClr val="tx1"/>
                </a:solidFill>
                <a:latin typeface="Arial" panose="020B0604020202020204" pitchFamily="34" charset="0"/>
                <a:ea typeface="ＭＳ Ｐゴシック" panose="020B0600070205080204" pitchFamily="34" charset="-128"/>
              </a:defRPr>
            </a:lvl5pPr>
            <a:lvl6pPr marL="2660672"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4431"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8190"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1949"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2563884-F675-498C-BE4F-6292E4F2BAD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4" name="Notes Placeholder 3">
            <a:extLst>
              <a:ext uri="{FF2B5EF4-FFF2-40B4-BE49-F238E27FC236}">
                <a16:creationId xmlns:a16="http://schemas.microsoft.com/office/drawing/2014/main" id="{E426DD4E-F61D-45B5-BAA9-94702C72C7F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478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00038" y="719138"/>
            <a:ext cx="6410325"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a:solidFill>
                  <a:schemeClr val="tx1"/>
                </a:solidFill>
                <a:latin typeface="Arial" charset="0"/>
                <a:ea typeface="MS PGothic" pitchFamily="34" charset="-128"/>
              </a:defRPr>
            </a:lvl1pPr>
            <a:lvl2pPr marL="771450" indent="-296711" defTabSz="967610" eaLnBrk="0" hangingPunct="0">
              <a:defRPr>
                <a:solidFill>
                  <a:schemeClr val="tx1"/>
                </a:solidFill>
                <a:latin typeface="Arial" charset="0"/>
                <a:ea typeface="MS PGothic" pitchFamily="34" charset="-128"/>
              </a:defRPr>
            </a:lvl2pPr>
            <a:lvl3pPr marL="1186847" indent="-237369" defTabSz="967610" eaLnBrk="0" hangingPunct="0">
              <a:defRPr>
                <a:solidFill>
                  <a:schemeClr val="tx1"/>
                </a:solidFill>
                <a:latin typeface="Arial" charset="0"/>
                <a:ea typeface="MS PGothic" pitchFamily="34" charset="-128"/>
              </a:defRPr>
            </a:lvl3pPr>
            <a:lvl4pPr marL="1661585" indent="-237369" defTabSz="967610" eaLnBrk="0" hangingPunct="0">
              <a:defRPr>
                <a:solidFill>
                  <a:schemeClr val="tx1"/>
                </a:solidFill>
                <a:latin typeface="Arial" charset="0"/>
                <a:ea typeface="MS PGothic" pitchFamily="34" charset="-128"/>
              </a:defRPr>
            </a:lvl4pPr>
            <a:lvl5pPr marL="2136324" indent="-237369" defTabSz="967610" eaLnBrk="0" hangingPunct="0">
              <a:defRPr>
                <a:solidFill>
                  <a:schemeClr val="tx1"/>
                </a:solidFill>
                <a:latin typeface="Arial" charset="0"/>
                <a:ea typeface="MS PGothic" pitchFamily="34" charset="-128"/>
              </a:defRPr>
            </a:lvl5pPr>
            <a:lvl6pPr marL="2611062" indent="-237369" defTabSz="967610" eaLnBrk="0" fontAlgn="base" hangingPunct="0">
              <a:spcBef>
                <a:spcPct val="0"/>
              </a:spcBef>
              <a:spcAft>
                <a:spcPct val="0"/>
              </a:spcAft>
              <a:defRPr>
                <a:solidFill>
                  <a:schemeClr val="tx1"/>
                </a:solidFill>
                <a:latin typeface="Arial" charset="0"/>
                <a:ea typeface="MS PGothic" pitchFamily="34" charset="-128"/>
              </a:defRPr>
            </a:lvl6pPr>
            <a:lvl7pPr marL="3085801" indent="-237369" defTabSz="967610" eaLnBrk="0" fontAlgn="base" hangingPunct="0">
              <a:spcBef>
                <a:spcPct val="0"/>
              </a:spcBef>
              <a:spcAft>
                <a:spcPct val="0"/>
              </a:spcAft>
              <a:defRPr>
                <a:solidFill>
                  <a:schemeClr val="tx1"/>
                </a:solidFill>
                <a:latin typeface="Arial" charset="0"/>
                <a:ea typeface="MS PGothic" pitchFamily="34" charset="-128"/>
              </a:defRPr>
            </a:lvl7pPr>
            <a:lvl8pPr marL="3560540" indent="-237369" defTabSz="967610" eaLnBrk="0" fontAlgn="base" hangingPunct="0">
              <a:spcBef>
                <a:spcPct val="0"/>
              </a:spcBef>
              <a:spcAft>
                <a:spcPct val="0"/>
              </a:spcAft>
              <a:defRPr>
                <a:solidFill>
                  <a:schemeClr val="tx1"/>
                </a:solidFill>
                <a:latin typeface="Arial" charset="0"/>
                <a:ea typeface="MS PGothic" pitchFamily="34" charset="-128"/>
              </a:defRPr>
            </a:lvl8pPr>
            <a:lvl9pPr marL="4035279" indent="-237369" defTabSz="96761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EADA29-573F-4281-A53D-8C49CF32258F}" type="slidenum">
              <a:rPr lang="en-US" smtClean="0">
                <a:latin typeface="Calibri" pitchFamily="34" charset="0"/>
              </a:rPr>
              <a:pPr eaLnBrk="1" hangingPunct="1"/>
              <a:t>14</a:t>
            </a:fld>
            <a:endParaRPr lang="en-US" dirty="0">
              <a:latin typeface="Calibri" pitchFamily="34" charset="0"/>
            </a:endParaRPr>
          </a:p>
        </p:txBody>
      </p:sp>
      <p:sp>
        <p:nvSpPr>
          <p:cNvPr id="4" name="Notes Placeholder 3">
            <a:extLst>
              <a:ext uri="{FF2B5EF4-FFF2-40B4-BE49-F238E27FC236}">
                <a16:creationId xmlns:a16="http://schemas.microsoft.com/office/drawing/2014/main" id="{44B90891-533C-44F3-B2C8-83C30AE405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095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15</a:t>
            </a:fld>
            <a:endParaRPr lang="en-US" dirty="0"/>
          </a:p>
        </p:txBody>
      </p:sp>
      <p:sp>
        <p:nvSpPr>
          <p:cNvPr id="6" name="Notes Placeholder 5">
            <a:extLst>
              <a:ext uri="{FF2B5EF4-FFF2-40B4-BE49-F238E27FC236}">
                <a16:creationId xmlns:a16="http://schemas.microsoft.com/office/drawing/2014/main" id="{38848B9F-A4C7-49CA-A5DC-A58A5539CD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1088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defTabSz="931774">
              <a:defRPr/>
            </a:pPr>
            <a:fld id="{8490F312-5EBD-4C8A-BC2D-7A3DAFAE9A59}" type="slidenum">
              <a:rPr lang="en-US">
                <a:solidFill>
                  <a:prstClr val="black"/>
                </a:solidFill>
                <a:latin typeface="Calibri"/>
              </a:rPr>
              <a:pPr defTabSz="931774">
                <a:defRPr/>
              </a:pPr>
              <a:t>16</a:t>
            </a:fld>
            <a:endParaRPr lang="en-US" dirty="0">
              <a:solidFill>
                <a:prstClr val="black"/>
              </a:solidFill>
              <a:latin typeface="Calibri"/>
            </a:endParaRPr>
          </a:p>
        </p:txBody>
      </p:sp>
    </p:spTree>
    <p:extLst>
      <p:ext uri="{BB962C8B-B14F-4D97-AF65-F5344CB8AC3E}">
        <p14:creationId xmlns:p14="http://schemas.microsoft.com/office/powerpoint/2010/main" val="42648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defTabSz="931774">
              <a:defRPr/>
            </a:pPr>
            <a:fld id="{8490F312-5EBD-4C8A-BC2D-7A3DAFAE9A59}" type="slidenum">
              <a:rPr lang="en-US">
                <a:solidFill>
                  <a:prstClr val="black"/>
                </a:solidFill>
                <a:latin typeface="Calibri"/>
              </a:rPr>
              <a:pPr defTabSz="931774">
                <a:defRPr/>
              </a:pPr>
              <a:t>17</a:t>
            </a:fld>
            <a:endParaRPr lang="en-US" dirty="0">
              <a:solidFill>
                <a:prstClr val="black"/>
              </a:solidFill>
              <a:latin typeface="Calibri"/>
            </a:endParaRPr>
          </a:p>
        </p:txBody>
      </p:sp>
    </p:spTree>
    <p:extLst>
      <p:ext uri="{BB962C8B-B14F-4D97-AF65-F5344CB8AC3E}">
        <p14:creationId xmlns:p14="http://schemas.microsoft.com/office/powerpoint/2010/main" val="3097276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defTabSz="931774">
              <a:defRPr/>
            </a:pPr>
            <a:fld id="{8490F312-5EBD-4C8A-BC2D-7A3DAFAE9A59}" type="slidenum">
              <a:rPr lang="en-US">
                <a:solidFill>
                  <a:prstClr val="black"/>
                </a:solidFill>
                <a:latin typeface="Calibri"/>
              </a:rPr>
              <a:pPr defTabSz="931774">
                <a:defRPr/>
              </a:pPr>
              <a:t>18</a:t>
            </a:fld>
            <a:endParaRPr lang="en-US" dirty="0">
              <a:solidFill>
                <a:prstClr val="black"/>
              </a:solidFill>
              <a:latin typeface="Calibri"/>
            </a:endParaRPr>
          </a:p>
        </p:txBody>
      </p:sp>
    </p:spTree>
    <p:extLst>
      <p:ext uri="{BB962C8B-B14F-4D97-AF65-F5344CB8AC3E}">
        <p14:creationId xmlns:p14="http://schemas.microsoft.com/office/powerpoint/2010/main" val="5991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defTabSz="931774">
              <a:defRPr/>
            </a:pPr>
            <a:fld id="{8490F312-5EBD-4C8A-BC2D-7A3DAFAE9A59}" type="slidenum">
              <a:rPr lang="en-US">
                <a:solidFill>
                  <a:prstClr val="black"/>
                </a:solidFill>
                <a:latin typeface="Calibri"/>
              </a:rPr>
              <a:pPr defTabSz="931774">
                <a:defRPr/>
              </a:pPr>
              <a:t>19</a:t>
            </a:fld>
            <a:endParaRPr lang="en-US" dirty="0">
              <a:solidFill>
                <a:prstClr val="black"/>
              </a:solidFill>
              <a:latin typeface="Calibri"/>
            </a:endParaRPr>
          </a:p>
        </p:txBody>
      </p:sp>
    </p:spTree>
    <p:extLst>
      <p:ext uri="{BB962C8B-B14F-4D97-AF65-F5344CB8AC3E}">
        <p14:creationId xmlns:p14="http://schemas.microsoft.com/office/powerpoint/2010/main" val="19001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4" name="Slide Number Placeholder 3"/>
          <p:cNvSpPr>
            <a:spLocks noGrp="1"/>
          </p:cNvSpPr>
          <p:nvPr>
            <p:ph type="sldNum" sz="quarter" idx="10"/>
          </p:nvPr>
        </p:nvSpPr>
        <p:spPr/>
        <p:txBody>
          <a:bodyPr/>
          <a:lstStyle/>
          <a:p>
            <a:fld id="{0050ADF6-E26C-4ECD-BFFD-4B1112201290}" type="slidenum">
              <a:rPr lang="en-US" smtClean="0"/>
              <a:pPr/>
              <a:t>2</a:t>
            </a:fld>
            <a:endParaRPr lang="en-US" dirty="0"/>
          </a:p>
        </p:txBody>
      </p:sp>
      <p:sp>
        <p:nvSpPr>
          <p:cNvPr id="6" name="Notes Placeholder 5">
            <a:extLst>
              <a:ext uri="{FF2B5EF4-FFF2-40B4-BE49-F238E27FC236}">
                <a16:creationId xmlns:a16="http://schemas.microsoft.com/office/drawing/2014/main" id="{8BD9F6D1-F686-4D16-A741-C95A197F547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316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defTabSz="931774">
              <a:defRPr/>
            </a:pPr>
            <a:fld id="{91A48CAD-A0B3-40D5-9C38-9C62311456CC}" type="slidenum">
              <a:rPr lang="en-US">
                <a:solidFill>
                  <a:prstClr val="black"/>
                </a:solidFill>
                <a:latin typeface="Calibri"/>
              </a:rPr>
              <a:pPr defTabSz="931774">
                <a:defRPr/>
              </a:pPr>
              <a:t>20</a:t>
            </a:fld>
            <a:endParaRPr lang="en-US" dirty="0">
              <a:solidFill>
                <a:prstClr val="black"/>
              </a:solidFill>
              <a:latin typeface="Calibri"/>
            </a:endParaRPr>
          </a:p>
        </p:txBody>
      </p:sp>
    </p:spTree>
    <p:extLst>
      <p:ext uri="{BB962C8B-B14F-4D97-AF65-F5344CB8AC3E}">
        <p14:creationId xmlns:p14="http://schemas.microsoft.com/office/powerpoint/2010/main" val="237166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21</a:t>
            </a:fld>
            <a:endParaRPr lang="en-US" dirty="0"/>
          </a:p>
        </p:txBody>
      </p:sp>
      <p:sp>
        <p:nvSpPr>
          <p:cNvPr id="6" name="Notes Placeholder 5">
            <a:extLst>
              <a:ext uri="{FF2B5EF4-FFF2-40B4-BE49-F238E27FC236}">
                <a16:creationId xmlns:a16="http://schemas.microsoft.com/office/drawing/2014/main" id="{0163063C-4FA6-4782-AA9D-95AE01FD29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71075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22</a:t>
            </a:fld>
            <a:endParaRPr lang="en-US" dirty="0"/>
          </a:p>
        </p:txBody>
      </p:sp>
    </p:spTree>
    <p:extLst>
      <p:ext uri="{BB962C8B-B14F-4D97-AF65-F5344CB8AC3E}">
        <p14:creationId xmlns:p14="http://schemas.microsoft.com/office/powerpoint/2010/main" val="281716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23</a:t>
            </a:fld>
            <a:endParaRPr lang="en-US" dirty="0"/>
          </a:p>
        </p:txBody>
      </p:sp>
    </p:spTree>
    <p:extLst>
      <p:ext uri="{BB962C8B-B14F-4D97-AF65-F5344CB8AC3E}">
        <p14:creationId xmlns:p14="http://schemas.microsoft.com/office/powerpoint/2010/main" val="2703515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24</a:t>
            </a:fld>
            <a:endParaRPr lang="en-US" dirty="0"/>
          </a:p>
        </p:txBody>
      </p:sp>
    </p:spTree>
    <p:extLst>
      <p:ext uri="{BB962C8B-B14F-4D97-AF65-F5344CB8AC3E}">
        <p14:creationId xmlns:p14="http://schemas.microsoft.com/office/powerpoint/2010/main" val="228247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25</a:t>
            </a:fld>
            <a:endParaRPr lang="en-US" dirty="0"/>
          </a:p>
        </p:txBody>
      </p:sp>
    </p:spTree>
    <p:extLst>
      <p:ext uri="{BB962C8B-B14F-4D97-AF65-F5344CB8AC3E}">
        <p14:creationId xmlns:p14="http://schemas.microsoft.com/office/powerpoint/2010/main" val="103288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26</a:t>
            </a:fld>
            <a:endParaRPr lang="en-US" dirty="0"/>
          </a:p>
        </p:txBody>
      </p:sp>
    </p:spTree>
    <p:extLst>
      <p:ext uri="{BB962C8B-B14F-4D97-AF65-F5344CB8AC3E}">
        <p14:creationId xmlns:p14="http://schemas.microsoft.com/office/powerpoint/2010/main" val="128307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27</a:t>
            </a:fld>
            <a:endParaRPr lang="en-US" dirty="0"/>
          </a:p>
        </p:txBody>
      </p:sp>
      <p:sp>
        <p:nvSpPr>
          <p:cNvPr id="6" name="Notes Placeholder 5">
            <a:extLst>
              <a:ext uri="{FF2B5EF4-FFF2-40B4-BE49-F238E27FC236}">
                <a16:creationId xmlns:a16="http://schemas.microsoft.com/office/drawing/2014/main" id="{F1975FDD-663B-4B55-9FD8-E094D809991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98017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28</a:t>
            </a:fld>
            <a:endParaRPr lang="en-US" dirty="0"/>
          </a:p>
        </p:txBody>
      </p:sp>
    </p:spTree>
    <p:extLst>
      <p:ext uri="{BB962C8B-B14F-4D97-AF65-F5344CB8AC3E}">
        <p14:creationId xmlns:p14="http://schemas.microsoft.com/office/powerpoint/2010/main" val="814311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29</a:t>
            </a:fld>
            <a:endParaRPr lang="en-US" dirty="0"/>
          </a:p>
        </p:txBody>
      </p:sp>
      <p:sp>
        <p:nvSpPr>
          <p:cNvPr id="6" name="Notes Placeholder 5">
            <a:extLst>
              <a:ext uri="{FF2B5EF4-FFF2-40B4-BE49-F238E27FC236}">
                <a16:creationId xmlns:a16="http://schemas.microsoft.com/office/drawing/2014/main" id="{F81BD732-69AF-4CE0-BA21-77074684EE0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196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eaLnBrk="1" hangingPunct="1"/>
            <a:endParaRPr lang="en-US" altLang="en-US" u="none" dirty="0">
              <a:solidFill>
                <a:schemeClr val="tx1"/>
              </a:solidFill>
              <a:latin typeface="+mn-lt"/>
              <a:ea typeface="ＭＳ Ｐゴシック" pitchFamily="34" charset="-128"/>
            </a:endParaRPr>
          </a:p>
        </p:txBody>
      </p:sp>
    </p:spTree>
    <p:extLst>
      <p:ext uri="{BB962C8B-B14F-4D97-AF65-F5344CB8AC3E}">
        <p14:creationId xmlns:p14="http://schemas.microsoft.com/office/powerpoint/2010/main" val="4262016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30</a:t>
            </a:fld>
            <a:endParaRPr lang="en-US" dirty="0"/>
          </a:p>
        </p:txBody>
      </p:sp>
    </p:spTree>
    <p:extLst>
      <p:ext uri="{BB962C8B-B14F-4D97-AF65-F5344CB8AC3E}">
        <p14:creationId xmlns:p14="http://schemas.microsoft.com/office/powerpoint/2010/main" val="766573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31</a:t>
            </a:fld>
            <a:endParaRPr lang="en-US" dirty="0"/>
          </a:p>
        </p:txBody>
      </p:sp>
    </p:spTree>
    <p:extLst>
      <p:ext uri="{BB962C8B-B14F-4D97-AF65-F5344CB8AC3E}">
        <p14:creationId xmlns:p14="http://schemas.microsoft.com/office/powerpoint/2010/main" val="1158521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32</a:t>
            </a:fld>
            <a:endParaRPr lang="en-US" dirty="0"/>
          </a:p>
        </p:txBody>
      </p:sp>
      <p:sp>
        <p:nvSpPr>
          <p:cNvPr id="6" name="Notes Placeholder 5">
            <a:extLst>
              <a:ext uri="{FF2B5EF4-FFF2-40B4-BE49-F238E27FC236}">
                <a16:creationId xmlns:a16="http://schemas.microsoft.com/office/drawing/2014/main" id="{E9C910B0-8517-4769-868B-61CD9ED43E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6044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50ADF6-E26C-4ECD-BFFD-4B1112201290}" type="slidenum">
              <a:rPr lang="en-US" smtClean="0"/>
              <a:pPr/>
              <a:t>33</a:t>
            </a:fld>
            <a:endParaRPr lang="en-US" dirty="0"/>
          </a:p>
        </p:txBody>
      </p:sp>
      <p:sp>
        <p:nvSpPr>
          <p:cNvPr id="8" name="Notes Placeholder 7">
            <a:extLst>
              <a:ext uri="{FF2B5EF4-FFF2-40B4-BE49-F238E27FC236}">
                <a16:creationId xmlns:a16="http://schemas.microsoft.com/office/drawing/2014/main" id="{FBAECEE4-B3F2-462C-BE07-4AE9AE0B624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0712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0050ADF6-E26C-4ECD-BFFD-4B1112201290}" type="slidenum">
              <a:rPr lang="en-US" smtClean="0"/>
              <a:pPr/>
              <a:t>34</a:t>
            </a:fld>
            <a:endParaRPr lang="en-US" dirty="0"/>
          </a:p>
        </p:txBody>
      </p:sp>
    </p:spTree>
    <p:extLst>
      <p:ext uri="{BB962C8B-B14F-4D97-AF65-F5344CB8AC3E}">
        <p14:creationId xmlns:p14="http://schemas.microsoft.com/office/powerpoint/2010/main" val="353514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0F9CE0-12F2-4DA8-9639-387A927D3173}" type="slidenum">
              <a:rPr lang="en-US" smtClean="0"/>
              <a:t>4</a:t>
            </a:fld>
            <a:endParaRPr lang="en-US" dirty="0"/>
          </a:p>
        </p:txBody>
      </p:sp>
      <p:sp>
        <p:nvSpPr>
          <p:cNvPr id="6" name="Notes Placeholder 5">
            <a:extLst>
              <a:ext uri="{FF2B5EF4-FFF2-40B4-BE49-F238E27FC236}">
                <a16:creationId xmlns:a16="http://schemas.microsoft.com/office/drawing/2014/main" id="{DC67D749-DA72-44C9-B91B-5BBAA89D5BF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979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A48CAD-A0B3-40D5-9C38-9C62311456CC}" type="slidenum">
              <a:rPr lang="en-US" smtClean="0"/>
              <a:t>5</a:t>
            </a:fld>
            <a:endParaRPr lang="en-US" dirty="0"/>
          </a:p>
        </p:txBody>
      </p:sp>
      <p:sp>
        <p:nvSpPr>
          <p:cNvPr id="6" name="Notes Placeholder 5">
            <a:extLst>
              <a:ext uri="{FF2B5EF4-FFF2-40B4-BE49-F238E27FC236}">
                <a16:creationId xmlns:a16="http://schemas.microsoft.com/office/drawing/2014/main" id="{FB1DA974-5708-4178-97FD-4C1912F3B8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8765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8CEA0EB2-A22C-4928-B7B2-A85F2DE9D8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71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8DD1E1-C768-49E5-8BA3-6B6183B0B7A5}" type="slidenum">
              <a:rPr lang="en-US" smtClean="0"/>
              <a:t>7</a:t>
            </a:fld>
            <a:endParaRPr lang="en-US"/>
          </a:p>
        </p:txBody>
      </p:sp>
      <p:sp>
        <p:nvSpPr>
          <p:cNvPr id="6" name="Notes Placeholder 5">
            <a:extLst>
              <a:ext uri="{FF2B5EF4-FFF2-40B4-BE49-F238E27FC236}">
                <a16:creationId xmlns:a16="http://schemas.microsoft.com/office/drawing/2014/main" id="{C1760E0C-8569-4C08-B816-F886ACA6CB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9081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95F4C458-D21B-4DDB-83FE-9D1F550BD5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3100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r>
              <a:rPr lang="en-US" dirty="0"/>
              <a:t>In summary…. </a:t>
            </a:r>
          </a:p>
        </p:txBody>
      </p:sp>
      <p:sp>
        <p:nvSpPr>
          <p:cNvPr id="6" name="Slide Number Placeholder 5">
            <a:extLst>
              <a:ext uri="{FF2B5EF4-FFF2-40B4-BE49-F238E27FC236}">
                <a16:creationId xmlns:a16="http://schemas.microsoft.com/office/drawing/2014/main" id="{F7F6E3E4-DFE1-43C3-A056-7E313D918B89}"/>
              </a:ext>
            </a:extLst>
          </p:cNvPr>
          <p:cNvSpPr>
            <a:spLocks noGrp="1"/>
          </p:cNvSpPr>
          <p:nvPr>
            <p:ph type="sldNum" sz="quarter" idx="11"/>
          </p:nvPr>
        </p:nvSpPr>
        <p:spPr/>
        <p:txBody>
          <a:bodyPr/>
          <a:lstStyle/>
          <a:p>
            <a:fld id="{E240E2C6-F712-4978-8B30-E958F5B76727}" type="slidenum">
              <a:rPr lang="en-US" smtClean="0"/>
              <a:t>9</a:t>
            </a:fld>
            <a:endParaRPr lang="en-US"/>
          </a:p>
        </p:txBody>
      </p:sp>
    </p:spTree>
    <p:extLst>
      <p:ext uri="{BB962C8B-B14F-4D97-AF65-F5344CB8AC3E}">
        <p14:creationId xmlns:p14="http://schemas.microsoft.com/office/powerpoint/2010/main" val="395646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C57D800-D367-4979-8972-870606E63130}" type="datetimeFigureOut">
              <a:rPr lang="en-US" smtClean="0"/>
              <a:t>11/29/2018</a:t>
            </a:fld>
            <a:endParaRPr lang="en-US" dirty="0"/>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592D6A79-28F6-4380-AE64-8850D1468C78}" type="slidenum">
              <a:rPr lang="en-US" smtClean="0"/>
              <a:t>‹#›</a:t>
            </a:fld>
            <a:endParaRPr lang="en-US" dirty="0"/>
          </a:p>
        </p:txBody>
      </p:sp>
      <p:sp>
        <p:nvSpPr>
          <p:cNvPr id="7" name="Slide Number Placeholder 3">
            <a:extLst>
              <a:ext uri="{FF2B5EF4-FFF2-40B4-BE49-F238E27FC236}">
                <a16:creationId xmlns:a16="http://schemas.microsoft.com/office/drawing/2014/main" id="{3E204D8E-56B3-41B9-B06D-398D12B33350}"/>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299053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itle 6">
            <a:extLst>
              <a:ext uri="{FF2B5EF4-FFF2-40B4-BE49-F238E27FC236}">
                <a16:creationId xmlns:a16="http://schemas.microsoft.com/office/drawing/2014/main" id="{9A7DF699-EF67-46B5-A2E2-055FE685C1C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30C28CAD-4C6A-4B1E-8923-BB706A7ACDE8}"/>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134920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739B-A0CF-4297-ADDB-10D31073137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5EC430A-9F5A-4D1F-98C3-9A6E7F3E0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319BC-15BB-4A34-9E49-494F1D8CF16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D32FB7D7-DBC0-48CC-B711-6A25727A4A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E2617B4-DF13-4B51-8E31-E84496F3775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B25CF5-9B4C-401D-9E73-AF287041EE9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3">
            <a:extLst>
              <a:ext uri="{FF2B5EF4-FFF2-40B4-BE49-F238E27FC236}">
                <a16:creationId xmlns:a16="http://schemas.microsoft.com/office/drawing/2014/main" id="{A27955E6-F2AE-4437-BCA5-914CAF3E7E43}"/>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842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11/29/2018</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A7899F82-E249-484B-8F37-8C319017FAFB}"/>
              </a:ext>
            </a:extLst>
          </p:cNvPr>
          <p:cNvSpPr txBox="1">
            <a:spLocks/>
          </p:cNvSpPr>
          <p:nvPr userDrawn="1"/>
        </p:nvSpPr>
        <p:spPr>
          <a:xfrm>
            <a:off x="8229600" y="4847431"/>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219139" y="4523397"/>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438088EE-A1A0-4DE8-BD3F-0B2760531A88}"/>
              </a:ext>
            </a:extLst>
          </p:cNvPr>
          <p:cNvSpPr txBox="1">
            <a:spLocks/>
          </p:cNvSpPr>
          <p:nvPr userDrawn="1"/>
        </p:nvSpPr>
        <p:spPr>
          <a:xfrm>
            <a:off x="8458200" y="2405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9" name="Slide Number Placeholder 3">
            <a:extLst>
              <a:ext uri="{FF2B5EF4-FFF2-40B4-BE49-F238E27FC236}">
                <a16:creationId xmlns:a16="http://schemas.microsoft.com/office/drawing/2014/main" id="{42806A15-59AF-49FE-9662-4D8AB9DD5DF4}"/>
              </a:ext>
            </a:extLst>
          </p:cNvPr>
          <p:cNvSpPr txBox="1">
            <a:spLocks/>
          </p:cNvSpPr>
          <p:nvPr userDrawn="1"/>
        </p:nvSpPr>
        <p:spPr>
          <a:xfrm>
            <a:off x="8229600" y="4847431"/>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6"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F6027E00-F557-45F7-AE2F-D9A781D105E2}"/>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8" r:id="rId3"/>
    <p:sldLayoutId id="2147483689"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5/14/2018</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103909"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agriculture.ny.gov/AP/agservices/fmnp/fmnp-authorized-markets.html"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ny.gov/preventionagendadashboar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2A8DD873-2D70-4EA4-8E8D-BE5C0B7C9F6D}"/>
              </a:ext>
            </a:extLst>
          </p:cNvPr>
          <p:cNvSpPr>
            <a:spLocks noGrp="1"/>
          </p:cNvSpPr>
          <p:nvPr>
            <p:ph type="ctrTitle"/>
          </p:nvPr>
        </p:nvSpPr>
        <p:spPr>
          <a:xfrm>
            <a:off x="4774223" y="527282"/>
            <a:ext cx="4100233" cy="3358918"/>
          </a:xfrm>
          <a:prstGeom prst="rect">
            <a:avLst/>
          </a:prstGeom>
        </p:spPr>
        <p:txBody>
          <a:bodyPr>
            <a:normAutofit fontScale="90000"/>
          </a:bodyPr>
          <a:lstStyle/>
          <a:p>
            <a:pPr eaLnBrk="1" hangingPunct="1"/>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NYS Prevention Agenda 2019-2024 </a:t>
            </a: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0220DF8B-1F8B-4A27-91DD-61ABF0B650FD}"/>
              </a:ext>
            </a:extLst>
          </p:cNvPr>
          <p:cNvSpPr txBox="1"/>
          <p:nvPr/>
        </p:nvSpPr>
        <p:spPr>
          <a:xfrm>
            <a:off x="300350" y="3644251"/>
            <a:ext cx="7709039" cy="1384995"/>
          </a:xfrm>
          <a:prstGeom prst="rect">
            <a:avLst/>
          </a:prstGeom>
          <a:noFill/>
        </p:spPr>
        <p:txBody>
          <a:bodyPr wrap="square" rtlCol="0">
            <a:spAutoFit/>
          </a:bodyPr>
          <a:lstStyle/>
          <a:p>
            <a:r>
              <a:rPr lang="en-US" sz="1400" b="1" dirty="0"/>
              <a:t>Presentation to NYS Public Health and Health Planning Council Public Health Committee</a:t>
            </a:r>
          </a:p>
          <a:p>
            <a:endParaRPr lang="en-US" sz="1400" dirty="0"/>
          </a:p>
          <a:p>
            <a:r>
              <a:rPr lang="en-US" sz="1400" dirty="0"/>
              <a:t>Jo Ivey Boufford, Chair, Public Health Committee</a:t>
            </a:r>
          </a:p>
          <a:p>
            <a:r>
              <a:rPr lang="en-US" sz="1400" dirty="0"/>
              <a:t>Brad Hutton, Deputy Commissioner for Public Health</a:t>
            </a:r>
          </a:p>
          <a:p>
            <a:r>
              <a:rPr lang="en-US" sz="1400" dirty="0"/>
              <a:t>Sylvia Pirani, Prevention Agenda Coordinator</a:t>
            </a:r>
          </a:p>
          <a:p>
            <a:r>
              <a:rPr lang="en-US" sz="1400" dirty="0"/>
              <a:t>December 3, 2018</a:t>
            </a:r>
          </a:p>
        </p:txBody>
      </p:sp>
      <p:pic>
        <p:nvPicPr>
          <p:cNvPr id="6" name="Picture 7" descr="image001">
            <a:extLst>
              <a:ext uri="{FF2B5EF4-FFF2-40B4-BE49-F238E27FC236}">
                <a16:creationId xmlns:a16="http://schemas.microsoft.com/office/drawing/2014/main" id="{08FEBE7F-CA32-40D9-A949-A99D7EE1FA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24" y="896402"/>
            <a:ext cx="4354799" cy="2378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7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7A65A-A2BC-4D2C-90CE-7F2C1A62E21A}"/>
              </a:ext>
            </a:extLst>
          </p:cNvPr>
          <p:cNvSpPr txBox="1"/>
          <p:nvPr/>
        </p:nvSpPr>
        <p:spPr>
          <a:xfrm>
            <a:off x="1483050" y="309093"/>
            <a:ext cx="5539154" cy="369332"/>
          </a:xfrm>
          <a:prstGeom prst="rect">
            <a:avLst/>
          </a:prstGeom>
          <a:noFill/>
        </p:spPr>
        <p:txBody>
          <a:bodyPr wrap="square" rtlCol="0">
            <a:spAutoFit/>
          </a:bodyPr>
          <a:lstStyle/>
          <a:p>
            <a:pPr algn="ctr"/>
            <a:r>
              <a:rPr lang="en-US" b="1" dirty="0"/>
              <a:t>Leading causes of death, New York State, 2009-2015</a:t>
            </a:r>
          </a:p>
        </p:txBody>
      </p:sp>
      <p:pic>
        <p:nvPicPr>
          <p:cNvPr id="3" name="Picture 2">
            <a:extLst>
              <a:ext uri="{FF2B5EF4-FFF2-40B4-BE49-F238E27FC236}">
                <a16:creationId xmlns:a16="http://schemas.microsoft.com/office/drawing/2014/main" id="{7F976873-BA8D-497E-A92B-D69BBC67B49A}"/>
              </a:ext>
            </a:extLst>
          </p:cNvPr>
          <p:cNvPicPr>
            <a:picLocks noChangeAspect="1"/>
          </p:cNvPicPr>
          <p:nvPr/>
        </p:nvPicPr>
        <p:blipFill>
          <a:blip r:embed="rId3"/>
          <a:stretch>
            <a:fillRect/>
          </a:stretch>
        </p:blipFill>
        <p:spPr>
          <a:xfrm>
            <a:off x="764520" y="624476"/>
            <a:ext cx="6132117" cy="4236131"/>
          </a:xfrm>
          <a:prstGeom prst="rect">
            <a:avLst/>
          </a:prstGeom>
        </p:spPr>
      </p:pic>
      <p:sp>
        <p:nvSpPr>
          <p:cNvPr id="4" name="TextBox 3">
            <a:extLst>
              <a:ext uri="{FF2B5EF4-FFF2-40B4-BE49-F238E27FC236}">
                <a16:creationId xmlns:a16="http://schemas.microsoft.com/office/drawing/2014/main" id="{8514AE47-C5B1-40CB-8767-D694498BB291}"/>
              </a:ext>
            </a:extLst>
          </p:cNvPr>
          <p:cNvSpPr txBox="1"/>
          <p:nvPr/>
        </p:nvSpPr>
        <p:spPr>
          <a:xfrm>
            <a:off x="1131570" y="4872149"/>
            <a:ext cx="2642839" cy="253916"/>
          </a:xfrm>
          <a:prstGeom prst="rect">
            <a:avLst/>
          </a:prstGeom>
          <a:noFill/>
        </p:spPr>
        <p:txBody>
          <a:bodyPr wrap="square" rtlCol="0">
            <a:spAutoFit/>
          </a:bodyPr>
          <a:lstStyle/>
          <a:p>
            <a:r>
              <a:rPr lang="en-US" sz="1050" i="1" dirty="0"/>
              <a:t>Data Source: NYS Vital Statistics </a:t>
            </a:r>
          </a:p>
        </p:txBody>
      </p:sp>
    </p:spTree>
    <p:extLst>
      <p:ext uri="{BB962C8B-B14F-4D97-AF65-F5344CB8AC3E}">
        <p14:creationId xmlns:p14="http://schemas.microsoft.com/office/powerpoint/2010/main" val="76717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7A65A-A2BC-4D2C-90CE-7F2C1A62E21A}"/>
              </a:ext>
            </a:extLst>
          </p:cNvPr>
          <p:cNvSpPr txBox="1"/>
          <p:nvPr/>
        </p:nvSpPr>
        <p:spPr>
          <a:xfrm>
            <a:off x="0" y="364095"/>
            <a:ext cx="9144000" cy="584775"/>
          </a:xfrm>
          <a:prstGeom prst="rect">
            <a:avLst/>
          </a:prstGeom>
          <a:noFill/>
        </p:spPr>
        <p:txBody>
          <a:bodyPr wrap="square" rtlCol="0">
            <a:spAutoFit/>
          </a:bodyPr>
          <a:lstStyle/>
          <a:p>
            <a:pPr algn="ctr">
              <a:defRPr sz="1400" b="0" i="0" u="none" strike="noStrike" kern="1200" spc="0" baseline="0">
                <a:solidFill>
                  <a:sysClr val="windowText" lastClr="000000"/>
                </a:solidFill>
                <a:latin typeface="+mn-lt"/>
                <a:ea typeface="+mn-ea"/>
                <a:cs typeface="+mn-cs"/>
              </a:defRPr>
            </a:pPr>
            <a:r>
              <a:rPr lang="en-US" sz="1600" dirty="0"/>
              <a:t>Overdose deaths involving any opioid, age-adjusted rate per 100,000 population,</a:t>
            </a:r>
          </a:p>
          <a:p>
            <a:pPr algn="ctr">
              <a:defRPr sz="1400" b="0" i="0" u="none" strike="noStrike" kern="1200" spc="0" baseline="0">
                <a:solidFill>
                  <a:sysClr val="windowText" lastClr="000000"/>
                </a:solidFill>
                <a:latin typeface="+mn-lt"/>
                <a:ea typeface="+mn-ea"/>
                <a:cs typeface="+mn-cs"/>
              </a:defRPr>
            </a:pPr>
            <a:r>
              <a:rPr lang="en-US" sz="1600" dirty="0"/>
              <a:t>by region, New York State 2010-2016</a:t>
            </a:r>
          </a:p>
        </p:txBody>
      </p:sp>
      <p:sp>
        <p:nvSpPr>
          <p:cNvPr id="4" name="TextBox 3">
            <a:extLst>
              <a:ext uri="{FF2B5EF4-FFF2-40B4-BE49-F238E27FC236}">
                <a16:creationId xmlns:a16="http://schemas.microsoft.com/office/drawing/2014/main" id="{8514AE47-C5B1-40CB-8767-D694498BB291}"/>
              </a:ext>
            </a:extLst>
          </p:cNvPr>
          <p:cNvSpPr txBox="1"/>
          <p:nvPr/>
        </p:nvSpPr>
        <p:spPr>
          <a:xfrm>
            <a:off x="0" y="4871999"/>
            <a:ext cx="3045708" cy="253916"/>
          </a:xfrm>
          <a:prstGeom prst="rect">
            <a:avLst/>
          </a:prstGeom>
          <a:noFill/>
        </p:spPr>
        <p:txBody>
          <a:bodyPr wrap="square" rtlCol="0">
            <a:spAutoFit/>
          </a:bodyPr>
          <a:lstStyle/>
          <a:p>
            <a:r>
              <a:rPr lang="en-US" sz="1050" i="1" dirty="0"/>
              <a:t>Data Source: CDC WONDER; accessed August 2018</a:t>
            </a:r>
          </a:p>
        </p:txBody>
      </p:sp>
      <p:graphicFrame>
        <p:nvGraphicFramePr>
          <p:cNvPr id="5" name="Chart 4">
            <a:extLst>
              <a:ext uri="{FF2B5EF4-FFF2-40B4-BE49-F238E27FC236}">
                <a16:creationId xmlns:a16="http://schemas.microsoft.com/office/drawing/2014/main" id="{3E8BBB59-831D-4602-8C8A-F37F786712CF}"/>
              </a:ext>
            </a:extLst>
          </p:cNvPr>
          <p:cNvGraphicFramePr>
            <a:graphicFrameLocks noGrp="1"/>
          </p:cNvGraphicFramePr>
          <p:nvPr>
            <p:extLst>
              <p:ext uri="{D42A27DB-BD31-4B8C-83A1-F6EECF244321}">
                <p14:modId xmlns:p14="http://schemas.microsoft.com/office/powerpoint/2010/main" val="20349052"/>
              </p:ext>
            </p:extLst>
          </p:nvPr>
        </p:nvGraphicFramePr>
        <p:xfrm>
          <a:off x="61546" y="1011115"/>
          <a:ext cx="9020907" cy="3860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304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7432-E183-4BAF-A2FC-5D8671EAA711}"/>
              </a:ext>
            </a:extLst>
          </p:cNvPr>
          <p:cNvSpPr>
            <a:spLocks noGrp="1"/>
          </p:cNvSpPr>
          <p:nvPr>
            <p:ph type="title"/>
          </p:nvPr>
        </p:nvSpPr>
        <p:spPr>
          <a:xfrm>
            <a:off x="628650" y="397669"/>
            <a:ext cx="7886700" cy="994172"/>
          </a:xfrm>
        </p:spPr>
        <p:txBody>
          <a:bodyPr>
            <a:normAutofit/>
          </a:bodyPr>
          <a:lstStyle/>
          <a:p>
            <a:r>
              <a:rPr lang="en-US" sz="2700" b="1" dirty="0">
                <a:latin typeface="Arial" panose="020B0604020202020204" pitchFamily="34" charset="0"/>
                <a:cs typeface="Arial" panose="020B0604020202020204" pitchFamily="34" charset="0"/>
              </a:rPr>
              <a:t>Stakeholder Feedback Summary</a:t>
            </a:r>
          </a:p>
        </p:txBody>
      </p:sp>
      <p:sp>
        <p:nvSpPr>
          <p:cNvPr id="3" name="Content Placeholder 2">
            <a:extLst>
              <a:ext uri="{FF2B5EF4-FFF2-40B4-BE49-F238E27FC236}">
                <a16:creationId xmlns:a16="http://schemas.microsoft.com/office/drawing/2014/main" id="{F9F0C825-5480-4A36-9B9A-744CE36E5DE5}"/>
              </a:ext>
            </a:extLst>
          </p:cNvPr>
          <p:cNvSpPr>
            <a:spLocks noGrp="1"/>
          </p:cNvSpPr>
          <p:nvPr>
            <p:ph idx="1"/>
          </p:nvPr>
        </p:nvSpPr>
        <p:spPr>
          <a:xfrm>
            <a:off x="0" y="1063304"/>
            <a:ext cx="9144000" cy="4080196"/>
          </a:xfrm>
        </p:spPr>
        <p:txBody>
          <a:bodyPr>
            <a:normAutofit fontScale="92500"/>
          </a:bodyPr>
          <a:lstStyle/>
          <a:p>
            <a:pPr lvl="1">
              <a:spcAft>
                <a:spcPts val="1200"/>
              </a:spcAft>
              <a:buFont typeface="Arial" panose="020B0604020202020204" pitchFamily="34" charset="0"/>
              <a:buChar char="•"/>
            </a:pPr>
            <a:r>
              <a:rPr lang="en-US" sz="1600" dirty="0"/>
              <a:t>Overall support for priorities, focus areas and goals</a:t>
            </a:r>
          </a:p>
          <a:p>
            <a:pPr lvl="1">
              <a:spcAft>
                <a:spcPts val="1200"/>
              </a:spcAft>
              <a:buFont typeface="Arial" panose="020B0604020202020204" pitchFamily="34" charset="0"/>
              <a:buChar char="•"/>
            </a:pPr>
            <a:r>
              <a:rPr lang="en-US" sz="1600" dirty="0"/>
              <a:t>Include actionable interventions to address emerging public health challenges:  </a:t>
            </a:r>
          </a:p>
          <a:p>
            <a:pPr lvl="2">
              <a:spcAft>
                <a:spcPts val="1200"/>
              </a:spcAft>
              <a:buFont typeface="Courier New" panose="02070309020205020404" pitchFamily="49" charset="0"/>
              <a:buChar char="o"/>
            </a:pPr>
            <a:r>
              <a:rPr lang="en-US" sz="1600" dirty="0"/>
              <a:t>Vaping and e-cigs, Gun Violence, Adverse Childhood Experiences, Opioids, Food Security…</a:t>
            </a:r>
          </a:p>
          <a:p>
            <a:pPr lvl="1">
              <a:spcAft>
                <a:spcPts val="1200"/>
              </a:spcAft>
              <a:buFont typeface="Arial" panose="020B0604020202020204" pitchFamily="34" charset="0"/>
              <a:buChar char="•"/>
            </a:pPr>
            <a:r>
              <a:rPr lang="en-US" sz="1600" dirty="0"/>
              <a:t>Include actionable interventions related to health and well-being of older adults in each priority area</a:t>
            </a:r>
          </a:p>
          <a:p>
            <a:pPr lvl="1">
              <a:spcAft>
                <a:spcPts val="1200"/>
              </a:spcAft>
              <a:buFont typeface="Arial" panose="020B0604020202020204" pitchFamily="34" charset="0"/>
              <a:buChar char="•"/>
            </a:pPr>
            <a:r>
              <a:rPr lang="en-US" sz="1600" dirty="0"/>
              <a:t>Be specific about how to reduce disparities and address challenges in low income and minority communities in each priority: </a:t>
            </a:r>
          </a:p>
          <a:p>
            <a:pPr lvl="2">
              <a:spcAft>
                <a:spcPts val="1200"/>
              </a:spcAft>
              <a:buFont typeface="Courier New" panose="02070309020205020404" pitchFamily="49" charset="0"/>
              <a:buChar char="o"/>
            </a:pPr>
            <a:r>
              <a:rPr lang="en-US" sz="1600" dirty="0"/>
              <a:t>STIs, HIV, Maternal Mortality, air and water quality …</a:t>
            </a:r>
          </a:p>
          <a:p>
            <a:pPr lvl="1">
              <a:spcAft>
                <a:spcPts val="1200"/>
              </a:spcAft>
              <a:buFont typeface="Arial" panose="020B0604020202020204" pitchFamily="34" charset="0"/>
              <a:buChar char="•"/>
            </a:pPr>
            <a:r>
              <a:rPr lang="en-US" sz="1600" dirty="0"/>
              <a:t>Promote Well Being is an important goal for both the Mental Health priority area and as a cross cutting principle. </a:t>
            </a:r>
          </a:p>
          <a:p>
            <a:pPr lvl="1">
              <a:spcAft>
                <a:spcPts val="1200"/>
              </a:spcAft>
              <a:buFont typeface="Arial" panose="020B0604020202020204" pitchFamily="34" charset="0"/>
              <a:buChar char="•"/>
            </a:pPr>
            <a:r>
              <a:rPr lang="en-US" sz="1600" dirty="0"/>
              <a:t>Need to keep it simple!</a:t>
            </a:r>
            <a:endParaRPr lang="en-US" dirty="0"/>
          </a:p>
        </p:txBody>
      </p:sp>
    </p:spTree>
    <p:extLst>
      <p:ext uri="{BB962C8B-B14F-4D97-AF65-F5344CB8AC3E}">
        <p14:creationId xmlns:p14="http://schemas.microsoft.com/office/powerpoint/2010/main" val="55854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17DEF2F-209C-4A1E-BCC8-DFD0DB1D46D0}"/>
              </a:ext>
            </a:extLst>
          </p:cNvPr>
          <p:cNvSpPr/>
          <p:nvPr/>
        </p:nvSpPr>
        <p:spPr>
          <a:xfrm>
            <a:off x="466928" y="1889598"/>
            <a:ext cx="8266079" cy="1743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18" name="Title 1">
            <a:extLst>
              <a:ext uri="{FF2B5EF4-FFF2-40B4-BE49-F238E27FC236}">
                <a16:creationId xmlns:a16="http://schemas.microsoft.com/office/drawing/2014/main" id="{61EA396E-DEF9-4E22-BC4B-FC9AACF38CCF}"/>
              </a:ext>
            </a:extLst>
          </p:cNvPr>
          <p:cNvSpPr>
            <a:spLocks noGrp="1"/>
          </p:cNvSpPr>
          <p:nvPr>
            <p:ph type="title"/>
          </p:nvPr>
        </p:nvSpPr>
        <p:spPr>
          <a:xfrm>
            <a:off x="0" y="703064"/>
            <a:ext cx="9144000" cy="994172"/>
          </a:xfrm>
        </p:spPr>
        <p:txBody>
          <a:bodyPr>
            <a:normAutofit/>
          </a:bodyPr>
          <a:lstStyle/>
          <a:p>
            <a:pPr algn="ctr" eaLnBrk="1" hangingPunct="1"/>
            <a:r>
              <a:rPr lang="en-US" altLang="en-US" sz="4050" b="1" dirty="0">
                <a:latin typeface="Arial" panose="020B0604020202020204" pitchFamily="34" charset="0"/>
                <a:ea typeface="ＭＳ Ｐゴシック" panose="020B0600070205080204" pitchFamily="34" charset="-128"/>
                <a:cs typeface="Arial" panose="020B0604020202020204" pitchFamily="34" charset="0"/>
              </a:rPr>
              <a:t>Prevention Agenda 2019-24 Vision:</a:t>
            </a:r>
          </a:p>
        </p:txBody>
      </p:sp>
      <p:sp>
        <p:nvSpPr>
          <p:cNvPr id="5123" name="Content Placeholder 2">
            <a:extLst>
              <a:ext uri="{FF2B5EF4-FFF2-40B4-BE49-F238E27FC236}">
                <a16:creationId xmlns:a16="http://schemas.microsoft.com/office/drawing/2014/main" id="{EC6F7906-E6EF-42F3-A887-C386B6ED3005}"/>
              </a:ext>
            </a:extLst>
          </p:cNvPr>
          <p:cNvSpPr>
            <a:spLocks noGrp="1"/>
          </p:cNvSpPr>
          <p:nvPr>
            <p:ph idx="1"/>
          </p:nvPr>
        </p:nvSpPr>
        <p:spPr>
          <a:xfrm>
            <a:off x="628650" y="2009697"/>
            <a:ext cx="7886700" cy="1503484"/>
          </a:xfrm>
        </p:spPr>
        <p:txBody>
          <a:bodyPr rtlCol="0">
            <a:normAutofit/>
          </a:bodyPr>
          <a:lstStyle/>
          <a:p>
            <a:pPr algn="ctr">
              <a:buNone/>
              <a:defRPr/>
            </a:pPr>
            <a:r>
              <a:rPr lang="en-US" sz="4050" dirty="0">
                <a:solidFill>
                  <a:schemeClr val="bg1"/>
                </a:solidFill>
              </a:rPr>
              <a:t>New York is the Healthiest State</a:t>
            </a:r>
          </a:p>
          <a:p>
            <a:pPr algn="ctr">
              <a:buNone/>
              <a:defRPr/>
            </a:pPr>
            <a:r>
              <a:rPr lang="en-US" sz="4050" dirty="0">
                <a:solidFill>
                  <a:schemeClr val="bg1"/>
                </a:solidFill>
              </a:rPr>
              <a:t> for People of all Ages</a:t>
            </a:r>
          </a:p>
        </p:txBody>
      </p:sp>
    </p:spTree>
    <p:extLst>
      <p:ext uri="{BB962C8B-B14F-4D97-AF65-F5344CB8AC3E}">
        <p14:creationId xmlns:p14="http://schemas.microsoft.com/office/powerpoint/2010/main" val="10490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451"/>
            <a:ext cx="8229600" cy="593725"/>
          </a:xfrm>
        </p:spPr>
        <p:txBody>
          <a:bodyPr>
            <a:noAutofit/>
          </a:bodyPr>
          <a:lstStyle/>
          <a:p>
            <a:pPr>
              <a:defRPr/>
            </a:pPr>
            <a:r>
              <a:rPr lang="en-US" sz="3300" b="1" dirty="0">
                <a:latin typeface="Arial" panose="020B0604020202020204" pitchFamily="34" charset="0"/>
                <a:cs typeface="Arial" panose="020B0604020202020204" pitchFamily="34" charset="0"/>
              </a:rPr>
              <a:t>Prevention Agenda 2019-2024</a:t>
            </a:r>
            <a:br>
              <a:rPr lang="en-US" sz="3300" b="1" dirty="0">
                <a:latin typeface="Arial" panose="020B0604020202020204" pitchFamily="34" charset="0"/>
                <a:cs typeface="Arial" panose="020B0604020202020204" pitchFamily="34" charset="0"/>
              </a:rPr>
            </a:br>
            <a:r>
              <a:rPr lang="en-US" sz="3300" b="1" dirty="0">
                <a:latin typeface="Arial" panose="020B0604020202020204" pitchFamily="34" charset="0"/>
                <a:cs typeface="Arial" panose="020B0604020202020204" pitchFamily="34" charset="0"/>
              </a:rPr>
              <a:t>Priority Areas</a:t>
            </a:r>
            <a:br>
              <a:rPr lang="en-US" sz="3300" b="1" dirty="0">
                <a:latin typeface="Arial" panose="020B0604020202020204" pitchFamily="34" charset="0"/>
                <a:cs typeface="Arial" panose="020B0604020202020204" pitchFamily="34" charset="0"/>
              </a:rPr>
            </a:br>
            <a:endParaRPr lang="en-US" sz="3300" b="1" dirty="0">
              <a:latin typeface="Arial" panose="020B0604020202020204" pitchFamily="34" charset="0"/>
              <a:cs typeface="Arial" panose="020B0604020202020204" pitchFamily="34" charset="0"/>
            </a:endParaRPr>
          </a:p>
        </p:txBody>
      </p:sp>
      <p:sp>
        <p:nvSpPr>
          <p:cNvPr id="22531" name="Content Placeholder 2"/>
          <p:cNvSpPr>
            <a:spLocks noGrp="1"/>
          </p:cNvSpPr>
          <p:nvPr>
            <p:ph idx="1"/>
          </p:nvPr>
        </p:nvSpPr>
        <p:spPr>
          <a:xfrm>
            <a:off x="542041" y="1734219"/>
            <a:ext cx="8495271" cy="2850292"/>
          </a:xfrm>
        </p:spPr>
        <p:txBody>
          <a:bodyPr>
            <a:normAutofit/>
          </a:bodyPr>
          <a:lstStyle/>
          <a:p>
            <a:pPr marL="514337" indent="-514337">
              <a:buFont typeface="Calibri" pitchFamily="34" charset="0"/>
              <a:buAutoNum type="arabicPeriod"/>
            </a:pPr>
            <a:r>
              <a:rPr lang="en-US" sz="2400" dirty="0"/>
              <a:t>Prevent Chronic Diseases </a:t>
            </a:r>
          </a:p>
          <a:p>
            <a:pPr marL="514337" indent="-514337">
              <a:buFont typeface="Calibri" pitchFamily="34" charset="0"/>
              <a:buAutoNum type="arabicPeriod"/>
            </a:pPr>
            <a:r>
              <a:rPr lang="en-US" sz="2400" dirty="0"/>
              <a:t>Promote a Healthy and Safe Environment </a:t>
            </a:r>
          </a:p>
          <a:p>
            <a:pPr marL="514337" indent="-514337">
              <a:buFont typeface="Calibri" pitchFamily="34" charset="0"/>
              <a:buAutoNum type="arabicPeriod"/>
            </a:pPr>
            <a:r>
              <a:rPr lang="en-US" sz="2400" dirty="0"/>
              <a:t>Promote Healthy Women, Infants and Children</a:t>
            </a:r>
          </a:p>
          <a:p>
            <a:pPr marL="514337" indent="-514337">
              <a:buFont typeface="Calibri" pitchFamily="34" charset="0"/>
              <a:buAutoNum type="arabicPeriod"/>
            </a:pPr>
            <a:r>
              <a:rPr lang="en-US" sz="2400" dirty="0"/>
              <a:t>Promote Well-being and Prevent Mental and </a:t>
            </a:r>
            <a:br>
              <a:rPr lang="en-US" sz="1800" dirty="0"/>
            </a:br>
            <a:r>
              <a:rPr lang="en-US" sz="2400" dirty="0"/>
              <a:t>Substance Use Disorders</a:t>
            </a:r>
          </a:p>
          <a:p>
            <a:pPr marL="514337" indent="-514337">
              <a:buFont typeface="Calibri" pitchFamily="34" charset="0"/>
              <a:buAutoNum type="arabicPeriod"/>
            </a:pPr>
            <a:r>
              <a:rPr lang="en-US" sz="2400" dirty="0"/>
              <a:t>Prevent Communicable Diseases</a:t>
            </a:r>
          </a:p>
        </p:txBody>
      </p:sp>
    </p:spTree>
    <p:extLst>
      <p:ext uri="{BB962C8B-B14F-4D97-AF65-F5344CB8AC3E}">
        <p14:creationId xmlns:p14="http://schemas.microsoft.com/office/powerpoint/2010/main" val="266609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8A625D-BE67-48CA-B4B7-D09F973F720F}"/>
              </a:ext>
            </a:extLst>
          </p:cNvPr>
          <p:cNvSpPr>
            <a:spLocks noGrp="1"/>
          </p:cNvSpPr>
          <p:nvPr>
            <p:ph type="title"/>
          </p:nvPr>
        </p:nvSpPr>
        <p:spPr>
          <a:xfrm>
            <a:off x="628650" y="370555"/>
            <a:ext cx="7886700" cy="1309859"/>
          </a:xfrm>
        </p:spPr>
        <p:txBody>
          <a:bodyPr/>
          <a:lstStyle/>
          <a:p>
            <a:r>
              <a:rPr lang="en-US" sz="4000" b="1" dirty="0">
                <a:latin typeface="Arial" panose="020B0604020202020204" pitchFamily="34" charset="0"/>
                <a:cs typeface="Arial" panose="020B0604020202020204" pitchFamily="34" charset="0"/>
              </a:rPr>
              <a:t>Action Plan</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for Each Priority Area</a:t>
            </a:r>
          </a:p>
        </p:txBody>
      </p:sp>
      <p:sp>
        <p:nvSpPr>
          <p:cNvPr id="3" name="Content Placeholder 2"/>
          <p:cNvSpPr>
            <a:spLocks noGrp="1"/>
          </p:cNvSpPr>
          <p:nvPr>
            <p:ph idx="1"/>
          </p:nvPr>
        </p:nvSpPr>
        <p:spPr>
          <a:xfrm>
            <a:off x="3289954" y="1635024"/>
            <a:ext cx="5448693" cy="3061623"/>
          </a:xfrm>
        </p:spPr>
        <p:txBody>
          <a:bodyPr/>
          <a:lstStyle/>
          <a:p>
            <a:r>
              <a:rPr lang="en-US" sz="2400" dirty="0"/>
              <a:t>Focus Areas</a:t>
            </a:r>
          </a:p>
          <a:p>
            <a:pPr lvl="1"/>
            <a:r>
              <a:rPr lang="en-US" sz="2000" dirty="0"/>
              <a:t>Goals</a:t>
            </a:r>
          </a:p>
          <a:p>
            <a:pPr lvl="2"/>
            <a:r>
              <a:rPr lang="en-US" sz="1800" dirty="0"/>
              <a:t>Measurable Objective(s)</a:t>
            </a:r>
          </a:p>
          <a:p>
            <a:pPr lvl="2"/>
            <a:r>
              <a:rPr lang="en-US" sz="1800" dirty="0"/>
              <a:t>Evidence Based Interventions</a:t>
            </a:r>
          </a:p>
          <a:p>
            <a:pPr lvl="2"/>
            <a:r>
              <a:rPr lang="en-US" sz="1800" dirty="0"/>
              <a:t>Resources for Implementation</a:t>
            </a:r>
          </a:p>
          <a:p>
            <a:pPr lvl="2"/>
            <a:r>
              <a:rPr lang="en-US" sz="1800" dirty="0"/>
              <a:t>Identification of populations/age groups affected</a:t>
            </a:r>
          </a:p>
          <a:p>
            <a:pPr lvl="2"/>
            <a:r>
              <a:rPr lang="en-US" sz="1800" dirty="0"/>
              <a:t>Identification of organizations that play leading or supporting roles</a:t>
            </a:r>
          </a:p>
        </p:txBody>
      </p:sp>
      <p:pic>
        <p:nvPicPr>
          <p:cNvPr id="9" name="Picture 2" descr="C:\Users\bjw07\AppData\Local\Microsoft\Windows\Temporary Internet Files\Content.IE5\YS2NDUW0\MC900055285[1].wmf">
            <a:extLst>
              <a:ext uri="{FF2B5EF4-FFF2-40B4-BE49-F238E27FC236}">
                <a16:creationId xmlns:a16="http://schemas.microsoft.com/office/drawing/2014/main" id="{0FE90054-94F0-446F-B150-10FDCCB1B0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24" y="2218227"/>
            <a:ext cx="2538030" cy="262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39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08C46-B32A-4E56-B76A-22F075B1F9C0}"/>
              </a:ext>
            </a:extLst>
          </p:cNvPr>
          <p:cNvSpPr/>
          <p:nvPr/>
        </p:nvSpPr>
        <p:spPr>
          <a:xfrm>
            <a:off x="6914733" y="4238277"/>
            <a:ext cx="2042382" cy="83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3788E3E-5469-415A-A09C-25C5B66F01C2}"/>
              </a:ext>
            </a:extLst>
          </p:cNvPr>
          <p:cNvSpPr/>
          <p:nvPr/>
        </p:nvSpPr>
        <p:spPr>
          <a:xfrm>
            <a:off x="0" y="351891"/>
            <a:ext cx="9143999" cy="50057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Prevent Chronic Diseases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5" name="Table 4">
            <a:extLst>
              <a:ext uri="{FF2B5EF4-FFF2-40B4-BE49-F238E27FC236}">
                <a16:creationId xmlns:a16="http://schemas.microsoft.com/office/drawing/2014/main" id="{FF917B3D-492C-4C57-855D-CAEBADCB057E}"/>
              </a:ext>
            </a:extLst>
          </p:cNvPr>
          <p:cNvGraphicFramePr>
            <a:graphicFrameLocks noGrp="1"/>
          </p:cNvGraphicFramePr>
          <p:nvPr>
            <p:extLst/>
          </p:nvPr>
        </p:nvGraphicFramePr>
        <p:xfrm>
          <a:off x="136476" y="777922"/>
          <a:ext cx="8864221" cy="4298830"/>
        </p:xfrm>
        <a:graphic>
          <a:graphicData uri="http://schemas.openxmlformats.org/drawingml/2006/table">
            <a:tbl>
              <a:tblPr/>
              <a:tblGrid>
                <a:gridCol w="8864221">
                  <a:extLst>
                    <a:ext uri="{9D8B030D-6E8A-4147-A177-3AD203B41FA5}">
                      <a16:colId xmlns:a16="http://schemas.microsoft.com/office/drawing/2014/main" val="2489047047"/>
                    </a:ext>
                  </a:extLst>
                </a:gridCol>
              </a:tblGrid>
              <a:tr h="441843">
                <a:tc>
                  <a:txBody>
                    <a:bodyPr/>
                    <a:lstStyle/>
                    <a:p>
                      <a:pPr algn="l" fontAlgn="ctr"/>
                      <a:r>
                        <a:rPr lang="en-US" sz="1200" b="1" i="0" u="none" strike="noStrike" dirty="0">
                          <a:solidFill>
                            <a:srgbClr val="FFFFFF"/>
                          </a:solidFill>
                          <a:effectLst/>
                          <a:latin typeface="Calibri" panose="020F0502020204030204" pitchFamily="34" charset="0"/>
                        </a:rPr>
                        <a:t>  Focus Area 1: Healthy Eating and Food Security</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  Overarching Goal: Reduce obesity and the risk of chronic diseases </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04203638"/>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1.1: Increase access to healthy and affordable foods and beverages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801508"/>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1.2: Increase skills and knowledge to support healthy food and beverage choices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246480"/>
                  </a:ext>
                </a:extLst>
              </a:tr>
              <a:tr h="205142">
                <a:tc>
                  <a:txBody>
                    <a:bodyPr/>
                    <a:lstStyle/>
                    <a:p>
                      <a:pPr lvl="1" algn="l" fontAlgn="t"/>
                      <a:r>
                        <a:rPr lang="en-US" sz="1100" b="0" i="0" u="none" strike="noStrike" dirty="0">
                          <a:solidFill>
                            <a:srgbClr val="000000"/>
                          </a:solidFill>
                          <a:effectLst/>
                          <a:latin typeface="Calibri" panose="020F0502020204030204" pitchFamily="34" charset="0"/>
                        </a:rPr>
                        <a:t>Goal 1.3: Increase food security </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047259"/>
                  </a:ext>
                </a:extLst>
              </a:tr>
              <a:tr h="441843">
                <a:tc>
                  <a:txBody>
                    <a:bodyPr/>
                    <a:lstStyle/>
                    <a:p>
                      <a:pPr algn="l" fontAlgn="ctr"/>
                      <a:r>
                        <a:rPr lang="en-US" sz="1200" b="1" i="0" u="none" strike="noStrike" dirty="0">
                          <a:solidFill>
                            <a:srgbClr val="FFFFFF"/>
                          </a:solidFill>
                          <a:effectLst/>
                          <a:latin typeface="Calibri" panose="020F0502020204030204" pitchFamily="34" charset="0"/>
                        </a:rPr>
                        <a:t>  Focus Area 2: Physical Activity</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  Overarching Goal: Reduce obesity and the risk of chronic diseases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28546470"/>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2.1: Improve community environments that support active transportation and recreational physical activity for people of all ages and abilities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083860"/>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2.2: Promote school, child care, and worksite environments that support physical activity for people of all ages and abilities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693117"/>
                  </a:ext>
                </a:extLst>
              </a:tr>
              <a:tr h="205142">
                <a:tc>
                  <a:txBody>
                    <a:bodyPr/>
                    <a:lstStyle/>
                    <a:p>
                      <a:pPr lvl="1" algn="l" fontAlgn="t"/>
                      <a:r>
                        <a:rPr lang="en-US" sz="1100" b="0" i="0" u="none" strike="noStrike" dirty="0">
                          <a:solidFill>
                            <a:srgbClr val="000000"/>
                          </a:solidFill>
                          <a:effectLst/>
                          <a:latin typeface="Calibri" panose="020F0502020204030204" pitchFamily="34" charset="0"/>
                        </a:rPr>
                        <a:t>Goal 2.3: Increase access, for people of all ages and abilities, to safe indoor and/or outdoor places for physical activity</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931803"/>
                  </a:ext>
                </a:extLst>
              </a:tr>
              <a:tr h="220922">
                <a:tc>
                  <a:txBody>
                    <a:bodyPr/>
                    <a:lstStyle/>
                    <a:p>
                      <a:pPr algn="l" fontAlgn="ctr"/>
                      <a:r>
                        <a:rPr lang="en-US" sz="1200" b="1" i="0" u="none" strike="noStrike" dirty="0">
                          <a:solidFill>
                            <a:srgbClr val="FFFFFF"/>
                          </a:solidFill>
                          <a:effectLst/>
                          <a:latin typeface="Calibri" panose="020F0502020204030204" pitchFamily="34" charset="0"/>
                        </a:rPr>
                        <a:t>  Focus Area 3: Tobacco Prevention</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842158551"/>
                  </a:ext>
                </a:extLst>
              </a:tr>
              <a:tr h="377464">
                <a:tc>
                  <a:txBody>
                    <a:bodyPr/>
                    <a:lstStyle/>
                    <a:p>
                      <a:pPr lvl="1" algn="l" fontAlgn="t"/>
                      <a:r>
                        <a:rPr lang="en-US" sz="1100" b="0" i="0" u="none" strike="noStrike" dirty="0">
                          <a:solidFill>
                            <a:srgbClr val="000000"/>
                          </a:solidFill>
                          <a:effectLst/>
                          <a:latin typeface="Calibri" panose="020F0502020204030204" pitchFamily="34" charset="0"/>
                        </a:rPr>
                        <a:t>Goal 3.1: Prevent initiation of tobacco use, including combustible tobacco and electronic vaping products (electronic cigarettes and similar devices) by youth and young adults </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56159"/>
                  </a:ext>
                </a:extLst>
              </a:tr>
              <a:tr h="394504">
                <a:tc>
                  <a:txBody>
                    <a:bodyPr/>
                    <a:lstStyle/>
                    <a:p>
                      <a:pPr lvl="1" algn="l" fontAlgn="t"/>
                      <a:r>
                        <a:rPr lang="en-US" sz="1100" b="0" i="0" u="none" strike="noStrike" dirty="0">
                          <a:solidFill>
                            <a:srgbClr val="000000"/>
                          </a:solidFill>
                          <a:effectLst/>
                          <a:latin typeface="Calibri" panose="020F0502020204030204" pitchFamily="34" charset="0"/>
                        </a:rPr>
                        <a:t>Goal 3.2: Promote tobacco use cessation, especially among populations disproportionately affected by tobacco use including: low SES; frequent mental distress/substance use disorder; LGBT; and disability</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973804"/>
                  </a:ext>
                </a:extLst>
              </a:tr>
              <a:tr h="205142">
                <a:tc>
                  <a:txBody>
                    <a:bodyPr/>
                    <a:lstStyle/>
                    <a:p>
                      <a:pPr lvl="1" algn="l" fontAlgn="t"/>
                      <a:r>
                        <a:rPr lang="en-US" sz="1100" b="0" i="0" u="none" strike="noStrike" dirty="0">
                          <a:solidFill>
                            <a:srgbClr val="000000"/>
                          </a:solidFill>
                          <a:effectLst/>
                          <a:latin typeface="Calibri" panose="020F0502020204030204" pitchFamily="34" charset="0"/>
                        </a:rPr>
                        <a:t>Goal 3.3: Eliminate exposure to secondhand smoke and exposure to secondhand aerosol/emissions from electronic vapor products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560821"/>
                  </a:ext>
                </a:extLst>
              </a:tr>
              <a:tr h="220922">
                <a:tc>
                  <a:txBody>
                    <a:bodyPr/>
                    <a:lstStyle/>
                    <a:p>
                      <a:pPr algn="l" fontAlgn="ctr"/>
                      <a:r>
                        <a:rPr lang="en-US" sz="1200" b="1" i="0" u="none" strike="noStrike" dirty="0">
                          <a:solidFill>
                            <a:srgbClr val="FFFFFF"/>
                          </a:solidFill>
                          <a:effectLst/>
                          <a:latin typeface="Calibri" panose="020F0502020204030204" pitchFamily="34" charset="0"/>
                        </a:rPr>
                        <a:t>  Focus Area 4: Preventive Care and Management</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223683359"/>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4.1: Increase cancer screening rates for breast, cervical, and colorectal cancer</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868772"/>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4.2: Increase early detection of cardiovascular disease, diabetes, prediabetes and obesity</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063739"/>
                  </a:ext>
                </a:extLst>
              </a:tr>
              <a:tr h="197252">
                <a:tc>
                  <a:txBody>
                    <a:bodyPr/>
                    <a:lstStyle/>
                    <a:p>
                      <a:pPr lvl="1" algn="l" fontAlgn="t"/>
                      <a:r>
                        <a:rPr lang="en-US" sz="1100" b="0" i="0" u="none" strike="noStrike" dirty="0">
                          <a:solidFill>
                            <a:srgbClr val="000000"/>
                          </a:solidFill>
                          <a:effectLst/>
                          <a:latin typeface="Calibri" panose="020F0502020204030204" pitchFamily="34" charset="0"/>
                        </a:rPr>
                        <a:t>Goal 4.3: Promote the use of evidence-based care to manage chronic diseases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750197"/>
                  </a:ext>
                </a:extLst>
              </a:tr>
              <a:tr h="205142">
                <a:tc>
                  <a:txBody>
                    <a:bodyPr/>
                    <a:lstStyle/>
                    <a:p>
                      <a:pPr lvl="1" algn="l" fontAlgn="t"/>
                      <a:r>
                        <a:rPr lang="en-US" sz="1100" b="0" i="0" u="none" strike="noStrike" dirty="0">
                          <a:solidFill>
                            <a:srgbClr val="000000"/>
                          </a:solidFill>
                          <a:effectLst/>
                          <a:latin typeface="Calibri" panose="020F0502020204030204" pitchFamily="34" charset="0"/>
                        </a:rPr>
                        <a:t>Goal 4.4: Improve self-management skills for individuals with chronic conditions </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929088"/>
                  </a:ext>
                </a:extLst>
              </a:tr>
            </a:tbl>
          </a:graphicData>
        </a:graphic>
      </p:graphicFrame>
    </p:spTree>
    <p:extLst>
      <p:ext uri="{BB962C8B-B14F-4D97-AF65-F5344CB8AC3E}">
        <p14:creationId xmlns:p14="http://schemas.microsoft.com/office/powerpoint/2010/main" val="103818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667DF4-9865-4297-B18E-6982D3F52B59}"/>
              </a:ext>
            </a:extLst>
          </p:cNvPr>
          <p:cNvSpPr/>
          <p:nvPr/>
        </p:nvSpPr>
        <p:spPr>
          <a:xfrm>
            <a:off x="6914733" y="4238277"/>
            <a:ext cx="2042382" cy="83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DC7C5629-69D2-441D-864A-2D54C5F99793}"/>
              </a:ext>
            </a:extLst>
          </p:cNvPr>
          <p:cNvGraphicFramePr>
            <a:graphicFrameLocks noGrp="1"/>
          </p:cNvGraphicFramePr>
          <p:nvPr>
            <p:extLst/>
          </p:nvPr>
        </p:nvGraphicFramePr>
        <p:xfrm>
          <a:off x="0" y="515846"/>
          <a:ext cx="9144000" cy="375285"/>
        </p:xfrm>
        <a:graphic>
          <a:graphicData uri="http://schemas.openxmlformats.org/drawingml/2006/table">
            <a:tbl>
              <a:tblPr/>
              <a:tblGrid>
                <a:gridCol w="9144000">
                  <a:extLst>
                    <a:ext uri="{9D8B030D-6E8A-4147-A177-3AD203B41FA5}">
                      <a16:colId xmlns:a16="http://schemas.microsoft.com/office/drawing/2014/main" val="2174844670"/>
                    </a:ext>
                  </a:extLst>
                </a:gridCol>
              </a:tblGrid>
              <a:tr h="0">
                <a:tc>
                  <a:txBody>
                    <a:bodyPr/>
                    <a:lstStyle/>
                    <a:p>
                      <a:pPr algn="ctr" fontAlgn="ctr"/>
                      <a:r>
                        <a:rPr lang="en-US" sz="2400" b="1" i="0" u="none" strike="noStrike" dirty="0">
                          <a:solidFill>
                            <a:srgbClr val="000000"/>
                          </a:solidFill>
                          <a:effectLst/>
                          <a:latin typeface="Calibri" panose="020F0502020204030204" pitchFamily="34" charset="0"/>
                        </a:rPr>
                        <a:t>Promote a Healthy and Safe Environment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0449559"/>
                  </a:ext>
                </a:extLst>
              </a:tr>
            </a:tbl>
          </a:graphicData>
        </a:graphic>
      </p:graphicFrame>
      <p:graphicFrame>
        <p:nvGraphicFramePr>
          <p:cNvPr id="6" name="Table 5">
            <a:extLst>
              <a:ext uri="{FF2B5EF4-FFF2-40B4-BE49-F238E27FC236}">
                <a16:creationId xmlns:a16="http://schemas.microsoft.com/office/drawing/2014/main" id="{0517AE98-D219-4FA8-9F83-6357AA326CA5}"/>
              </a:ext>
            </a:extLst>
          </p:cNvPr>
          <p:cNvGraphicFramePr>
            <a:graphicFrameLocks noGrp="1"/>
          </p:cNvGraphicFramePr>
          <p:nvPr>
            <p:extLst/>
          </p:nvPr>
        </p:nvGraphicFramePr>
        <p:xfrm>
          <a:off x="150125" y="982640"/>
          <a:ext cx="8871045" cy="4032915"/>
        </p:xfrm>
        <a:graphic>
          <a:graphicData uri="http://schemas.openxmlformats.org/drawingml/2006/table">
            <a:tbl>
              <a:tblPr/>
              <a:tblGrid>
                <a:gridCol w="8871045">
                  <a:extLst>
                    <a:ext uri="{9D8B030D-6E8A-4147-A177-3AD203B41FA5}">
                      <a16:colId xmlns:a16="http://schemas.microsoft.com/office/drawing/2014/main" val="4173750307"/>
                    </a:ext>
                  </a:extLst>
                </a:gridCol>
              </a:tblGrid>
              <a:tr h="268861">
                <a:tc>
                  <a:txBody>
                    <a:bodyPr/>
                    <a:lstStyle/>
                    <a:p>
                      <a:pPr algn="l" fontAlgn="ctr"/>
                      <a:r>
                        <a:rPr lang="en-US" sz="1200" b="1" i="0" u="none" strike="noStrike" dirty="0">
                          <a:solidFill>
                            <a:srgbClr val="FFFFFF"/>
                          </a:solidFill>
                          <a:effectLst/>
                          <a:latin typeface="Calibri" panose="020F0502020204030204" pitchFamily="34" charset="0"/>
                        </a:rPr>
                        <a:t>  Focus Area 1: Injuries, Violence and Occupational Health</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80934395"/>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1.1: Reduce falls among vulnerable populations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227054"/>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1.2: Reduce violence by targeting prevention programs particularly to highest risk populations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225353"/>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1.3: Reduce occupational injuries and illness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415810"/>
                  </a:ext>
                </a:extLst>
              </a:tr>
              <a:tr h="249656">
                <a:tc>
                  <a:txBody>
                    <a:bodyPr/>
                    <a:lstStyle/>
                    <a:p>
                      <a:pPr lvl="1" algn="l" fontAlgn="t"/>
                      <a:r>
                        <a:rPr lang="en-US" sz="1100" b="0" i="0" u="none" strike="noStrike" dirty="0">
                          <a:solidFill>
                            <a:srgbClr val="000000"/>
                          </a:solidFill>
                          <a:effectLst/>
                          <a:latin typeface="Calibri" panose="020F0502020204030204" pitchFamily="34" charset="0"/>
                        </a:rPr>
                        <a:t>Goal 1.4: Reduce traffic related injuries for pedestrians and bicyclists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384719"/>
                  </a:ext>
                </a:extLst>
              </a:tr>
              <a:tr h="268861">
                <a:tc>
                  <a:txBody>
                    <a:bodyPr/>
                    <a:lstStyle/>
                    <a:p>
                      <a:pPr algn="l" fontAlgn="ctr"/>
                      <a:r>
                        <a:rPr lang="en-US" sz="1200" b="1" i="0" u="none" strike="noStrike" dirty="0">
                          <a:solidFill>
                            <a:srgbClr val="FFFFFF"/>
                          </a:solidFill>
                          <a:effectLst/>
                          <a:latin typeface="Calibri" panose="020F0502020204030204" pitchFamily="34" charset="0"/>
                        </a:rPr>
                        <a:t>  Focus Area 2: Outdoor Air Quality</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84520576"/>
                  </a:ext>
                </a:extLst>
              </a:tr>
              <a:tr h="249656">
                <a:tc>
                  <a:txBody>
                    <a:bodyPr/>
                    <a:lstStyle/>
                    <a:p>
                      <a:pPr lvl="1" algn="l" fontAlgn="t"/>
                      <a:r>
                        <a:rPr lang="en-US" sz="1100" b="0" i="0" u="none" strike="noStrike" dirty="0">
                          <a:solidFill>
                            <a:srgbClr val="000000"/>
                          </a:solidFill>
                          <a:effectLst/>
                          <a:latin typeface="Calibri" panose="020F0502020204030204" pitchFamily="34" charset="0"/>
                        </a:rPr>
                        <a:t>Goal 2.1: Reduce exposure to outdoor air pollutants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368924"/>
                  </a:ext>
                </a:extLst>
              </a:tr>
              <a:tr h="268861">
                <a:tc>
                  <a:txBody>
                    <a:bodyPr/>
                    <a:lstStyle/>
                    <a:p>
                      <a:pPr algn="l" fontAlgn="ctr"/>
                      <a:r>
                        <a:rPr lang="en-US" sz="1200" b="1" i="0" u="none" strike="noStrike" dirty="0">
                          <a:solidFill>
                            <a:srgbClr val="FFFFFF"/>
                          </a:solidFill>
                          <a:effectLst/>
                          <a:latin typeface="Calibri" panose="020F0502020204030204" pitchFamily="34" charset="0"/>
                        </a:rPr>
                        <a:t>  Focus Area 3: Built and Indoor Environments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279817980"/>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3.1: Improve design and maintenance of the built environment to promote healthy lifestyles, sustainability, and adaptation to climate change</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81563"/>
                  </a:ext>
                </a:extLst>
              </a:tr>
              <a:tr h="249656">
                <a:tc>
                  <a:txBody>
                    <a:bodyPr/>
                    <a:lstStyle/>
                    <a:p>
                      <a:pPr lvl="1" algn="l" fontAlgn="t"/>
                      <a:r>
                        <a:rPr lang="en-US" sz="1100" b="0" i="0" u="none" strike="noStrike" dirty="0">
                          <a:solidFill>
                            <a:srgbClr val="000000"/>
                          </a:solidFill>
                          <a:effectLst/>
                          <a:latin typeface="Calibri" panose="020F0502020204030204" pitchFamily="34" charset="0"/>
                        </a:rPr>
                        <a:t>Goal 3.2: Promote healthy home and school environments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08913"/>
                  </a:ext>
                </a:extLst>
              </a:tr>
              <a:tr h="268861">
                <a:tc>
                  <a:txBody>
                    <a:bodyPr/>
                    <a:lstStyle/>
                    <a:p>
                      <a:pPr algn="l" fontAlgn="ctr"/>
                      <a:r>
                        <a:rPr lang="en-US" sz="1200" b="1" i="0" u="none" strike="noStrike" dirty="0">
                          <a:solidFill>
                            <a:srgbClr val="FFFFFF"/>
                          </a:solidFill>
                          <a:effectLst/>
                          <a:latin typeface="Calibri" panose="020F0502020204030204" pitchFamily="34" charset="0"/>
                        </a:rPr>
                        <a:t>  Focus Area 4: Water Quality</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809853402"/>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4.1: Protect water sources and ensure quality drinking water</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608917"/>
                  </a:ext>
                </a:extLst>
              </a:tr>
              <a:tr h="249656">
                <a:tc>
                  <a:txBody>
                    <a:bodyPr/>
                    <a:lstStyle/>
                    <a:p>
                      <a:pPr lvl="1" algn="l" fontAlgn="t"/>
                      <a:r>
                        <a:rPr lang="en-US" sz="1100" b="0" i="0" u="none" strike="noStrike" dirty="0">
                          <a:solidFill>
                            <a:srgbClr val="000000"/>
                          </a:solidFill>
                          <a:effectLst/>
                          <a:latin typeface="Calibri" panose="020F0502020204030204" pitchFamily="34" charset="0"/>
                        </a:rPr>
                        <a:t>Goal 4.2: Protect vulnerable waterbodies to reduce potential public health risks associated with exposure to recreational water</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30312"/>
                  </a:ext>
                </a:extLst>
              </a:tr>
              <a:tr h="268861">
                <a:tc>
                  <a:txBody>
                    <a:bodyPr/>
                    <a:lstStyle/>
                    <a:p>
                      <a:pPr algn="l" fontAlgn="ctr"/>
                      <a:r>
                        <a:rPr lang="en-US" sz="1200" b="1" i="0" u="none" strike="noStrike" dirty="0">
                          <a:solidFill>
                            <a:srgbClr val="FFFFFF"/>
                          </a:solidFill>
                          <a:effectLst/>
                          <a:latin typeface="Calibri" panose="020F0502020204030204" pitchFamily="34" charset="0"/>
                        </a:rPr>
                        <a:t>  Focus Area 5: Food and Consumer Products </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77779471"/>
                  </a:ext>
                </a:extLst>
              </a:tr>
              <a:tr h="240055">
                <a:tc>
                  <a:txBody>
                    <a:bodyPr/>
                    <a:lstStyle/>
                    <a:p>
                      <a:pPr lvl="1" algn="l" fontAlgn="t"/>
                      <a:r>
                        <a:rPr lang="en-US" sz="1100" b="0" i="0" u="none" strike="noStrike" dirty="0">
                          <a:solidFill>
                            <a:srgbClr val="000000"/>
                          </a:solidFill>
                          <a:effectLst/>
                          <a:latin typeface="Calibri" panose="020F0502020204030204" pitchFamily="34" charset="0"/>
                        </a:rPr>
                        <a:t>Goal 5.1: Raise awareness of the potential presence of chemical contaminants and promote strategies to reduce exposure</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133478"/>
                  </a:ext>
                </a:extLst>
              </a:tr>
              <a:tr h="249656">
                <a:tc>
                  <a:txBody>
                    <a:bodyPr/>
                    <a:lstStyle/>
                    <a:p>
                      <a:pPr lvl="1" algn="l" fontAlgn="t"/>
                      <a:r>
                        <a:rPr lang="en-US" sz="1100" b="0" i="0" u="none" strike="noStrike" dirty="0">
                          <a:solidFill>
                            <a:srgbClr val="000000"/>
                          </a:solidFill>
                          <a:effectLst/>
                          <a:latin typeface="Calibri" panose="020F0502020204030204" pitchFamily="34" charset="0"/>
                        </a:rPr>
                        <a:t>Goal 5.2: Improve food safety management</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371819"/>
                  </a:ext>
                </a:extLst>
              </a:tr>
            </a:tbl>
          </a:graphicData>
        </a:graphic>
      </p:graphicFrame>
    </p:spTree>
    <p:extLst>
      <p:ext uri="{BB962C8B-B14F-4D97-AF65-F5344CB8AC3E}">
        <p14:creationId xmlns:p14="http://schemas.microsoft.com/office/powerpoint/2010/main" val="195914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68A1C8-5AB1-492B-BCC9-13603AD488C6}"/>
              </a:ext>
            </a:extLst>
          </p:cNvPr>
          <p:cNvSpPr/>
          <p:nvPr/>
        </p:nvSpPr>
        <p:spPr>
          <a:xfrm>
            <a:off x="6914733" y="4238277"/>
            <a:ext cx="2042382" cy="83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itle 6">
            <a:extLst>
              <a:ext uri="{FF2B5EF4-FFF2-40B4-BE49-F238E27FC236}">
                <a16:creationId xmlns:a16="http://schemas.microsoft.com/office/drawing/2014/main" id="{0CAF941C-37F7-4677-BB77-48B69501D583}"/>
              </a:ext>
            </a:extLst>
          </p:cNvPr>
          <p:cNvSpPr>
            <a:spLocks noGrp="1"/>
          </p:cNvSpPr>
          <p:nvPr>
            <p:ph type="title"/>
          </p:nvPr>
        </p:nvSpPr>
        <p:spPr>
          <a:xfrm>
            <a:off x="0" y="574000"/>
            <a:ext cx="9144000" cy="573872"/>
          </a:xfrm>
        </p:spPr>
        <p:txBody>
          <a:bodyPr/>
          <a:lstStyle/>
          <a:p>
            <a:r>
              <a:rPr lang="en-US" sz="2400" b="1" dirty="0">
                <a:solidFill>
                  <a:srgbClr val="000000"/>
                </a:solidFill>
                <a:latin typeface="Calibri" panose="020F0502020204030204" pitchFamily="34" charset="0"/>
                <a:ea typeface="+mn-ea"/>
                <a:cs typeface="+mn-cs"/>
              </a:rPr>
              <a:t>Promote Healthy Women, Infants and Children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5" name="Table 4">
            <a:extLst>
              <a:ext uri="{FF2B5EF4-FFF2-40B4-BE49-F238E27FC236}">
                <a16:creationId xmlns:a16="http://schemas.microsoft.com/office/drawing/2014/main" id="{A68CFF20-B4F2-4502-9129-7C38BD6C4CBA}"/>
              </a:ext>
            </a:extLst>
          </p:cNvPr>
          <p:cNvGraphicFramePr>
            <a:graphicFrameLocks noGrp="1"/>
          </p:cNvGraphicFramePr>
          <p:nvPr>
            <p:extLst/>
          </p:nvPr>
        </p:nvGraphicFramePr>
        <p:xfrm>
          <a:off x="150124" y="1147873"/>
          <a:ext cx="8864221" cy="3826739"/>
        </p:xfrm>
        <a:graphic>
          <a:graphicData uri="http://schemas.openxmlformats.org/drawingml/2006/table">
            <a:tbl>
              <a:tblPr/>
              <a:tblGrid>
                <a:gridCol w="8864221">
                  <a:extLst>
                    <a:ext uri="{9D8B030D-6E8A-4147-A177-3AD203B41FA5}">
                      <a16:colId xmlns:a16="http://schemas.microsoft.com/office/drawing/2014/main" val="1459965315"/>
                    </a:ext>
                  </a:extLst>
                </a:gridCol>
              </a:tblGrid>
              <a:tr h="314219">
                <a:tc>
                  <a:txBody>
                    <a:bodyPr/>
                    <a:lstStyle/>
                    <a:p>
                      <a:pPr algn="l" fontAlgn="ctr"/>
                      <a:r>
                        <a:rPr lang="en-US" sz="1200" b="1" i="0" u="none" strike="noStrike" dirty="0">
                          <a:solidFill>
                            <a:srgbClr val="FFFFFF"/>
                          </a:solidFill>
                          <a:effectLst/>
                          <a:latin typeface="Calibri" panose="020F0502020204030204" pitchFamily="34" charset="0"/>
                        </a:rPr>
                        <a:t>  Focus Area 1: Maternal &amp; Women’s Health</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10911523"/>
                  </a:ext>
                </a:extLst>
              </a:tr>
              <a:tr h="280553">
                <a:tc>
                  <a:txBody>
                    <a:bodyPr/>
                    <a:lstStyle/>
                    <a:p>
                      <a:pPr lvl="1" algn="l" fontAlgn="t"/>
                      <a:r>
                        <a:rPr lang="en-US" sz="1100" b="0" i="0" u="none" strike="noStrike" dirty="0">
                          <a:solidFill>
                            <a:srgbClr val="000000"/>
                          </a:solidFill>
                          <a:effectLst/>
                          <a:latin typeface="Calibri" panose="020F0502020204030204" pitchFamily="34" charset="0"/>
                        </a:rPr>
                        <a:t>Goal 1.1: Increase use of primary and preventive health care services by women of all ages, with a focus on women of reproductive age</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15559"/>
                  </a:ext>
                </a:extLst>
              </a:tr>
              <a:tr h="291775">
                <a:tc>
                  <a:txBody>
                    <a:bodyPr/>
                    <a:lstStyle/>
                    <a:p>
                      <a:pPr lvl="1" algn="l" fontAlgn="t"/>
                      <a:r>
                        <a:rPr lang="en-US" sz="1100" b="0" i="0" u="none" strike="noStrike" dirty="0">
                          <a:solidFill>
                            <a:srgbClr val="000000"/>
                          </a:solidFill>
                          <a:effectLst/>
                          <a:latin typeface="Calibri" panose="020F0502020204030204" pitchFamily="34" charset="0"/>
                        </a:rPr>
                        <a:t>Goal 1.2: Reduce maternal mortality and morbidity</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756161"/>
                  </a:ext>
                </a:extLst>
              </a:tr>
              <a:tr h="314219">
                <a:tc>
                  <a:txBody>
                    <a:bodyPr/>
                    <a:lstStyle/>
                    <a:p>
                      <a:pPr algn="l" fontAlgn="ctr"/>
                      <a:r>
                        <a:rPr lang="en-US" sz="1200" b="1" i="0" u="none" strike="noStrike" dirty="0">
                          <a:solidFill>
                            <a:srgbClr val="FFFFFF"/>
                          </a:solidFill>
                          <a:effectLst/>
                          <a:latin typeface="Calibri" panose="020F0502020204030204" pitchFamily="34" charset="0"/>
                        </a:rPr>
                        <a:t>  Focus Area 2: Perinatal &amp; Infant Health</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01957412"/>
                  </a:ext>
                </a:extLst>
              </a:tr>
              <a:tr h="280553">
                <a:tc>
                  <a:txBody>
                    <a:bodyPr/>
                    <a:lstStyle/>
                    <a:p>
                      <a:pPr lvl="1" algn="l" fontAlgn="t"/>
                      <a:r>
                        <a:rPr lang="en-US" sz="1100" b="0" i="0" u="none" strike="noStrike" dirty="0">
                          <a:solidFill>
                            <a:srgbClr val="000000"/>
                          </a:solidFill>
                          <a:effectLst/>
                          <a:latin typeface="Calibri" panose="020F0502020204030204" pitchFamily="34" charset="0"/>
                        </a:rPr>
                        <a:t>Goal 2.1: Reduce infant mortality and morbidity</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332067"/>
                  </a:ext>
                </a:extLst>
              </a:tr>
              <a:tr h="291775">
                <a:tc>
                  <a:txBody>
                    <a:bodyPr/>
                    <a:lstStyle/>
                    <a:p>
                      <a:pPr lvl="1" algn="l" fontAlgn="t"/>
                      <a:r>
                        <a:rPr lang="en-US" sz="1100" b="0" i="0" u="none" strike="noStrike" dirty="0">
                          <a:solidFill>
                            <a:srgbClr val="000000"/>
                          </a:solidFill>
                          <a:effectLst/>
                          <a:latin typeface="Calibri" panose="020F0502020204030204" pitchFamily="34" charset="0"/>
                        </a:rPr>
                        <a:t>Goal 2.2: Increase breastfeeding</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127629"/>
                  </a:ext>
                </a:extLst>
              </a:tr>
              <a:tr h="314219">
                <a:tc>
                  <a:txBody>
                    <a:bodyPr/>
                    <a:lstStyle/>
                    <a:p>
                      <a:pPr algn="l" fontAlgn="ctr"/>
                      <a:r>
                        <a:rPr lang="en-US" sz="1200" b="1" i="0" u="none" strike="noStrike" dirty="0">
                          <a:solidFill>
                            <a:srgbClr val="FFFFFF"/>
                          </a:solidFill>
                          <a:effectLst/>
                          <a:latin typeface="Calibri" panose="020F0502020204030204" pitchFamily="34" charset="0"/>
                        </a:rPr>
                        <a:t>  Focus Area 3: Child &amp; Adolescent Health</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52120386"/>
                  </a:ext>
                </a:extLst>
              </a:tr>
              <a:tr h="280553">
                <a:tc>
                  <a:txBody>
                    <a:bodyPr/>
                    <a:lstStyle/>
                    <a:p>
                      <a:pPr lvl="1" algn="l" fontAlgn="t"/>
                      <a:r>
                        <a:rPr lang="en-US" sz="1100" b="0" i="0" u="none" strike="noStrike" dirty="0">
                          <a:solidFill>
                            <a:srgbClr val="000000"/>
                          </a:solidFill>
                          <a:effectLst/>
                          <a:latin typeface="Calibri" panose="020F0502020204030204" pitchFamily="34" charset="0"/>
                        </a:rPr>
                        <a:t>Goal 3.1: Support and enhance children and adolescents’ social-emotional development and relationships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52630"/>
                  </a:ext>
                </a:extLst>
              </a:tr>
              <a:tr h="280553">
                <a:tc>
                  <a:txBody>
                    <a:bodyPr/>
                    <a:lstStyle/>
                    <a:p>
                      <a:pPr lvl="1" algn="l" fontAlgn="t"/>
                      <a:r>
                        <a:rPr lang="en-US" sz="1100" b="0" i="0" u="none" strike="noStrike" dirty="0">
                          <a:solidFill>
                            <a:srgbClr val="000000"/>
                          </a:solidFill>
                          <a:effectLst/>
                          <a:latin typeface="Calibri" panose="020F0502020204030204" pitchFamily="34" charset="0"/>
                        </a:rPr>
                        <a:t>Goal 3.2: Increase supports for children and youth with special health care needs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971975"/>
                  </a:ext>
                </a:extLst>
              </a:tr>
              <a:tr h="291775">
                <a:tc>
                  <a:txBody>
                    <a:bodyPr/>
                    <a:lstStyle/>
                    <a:p>
                      <a:pPr lvl="1" algn="l" fontAlgn="t"/>
                      <a:r>
                        <a:rPr lang="en-US" sz="1100" b="0" i="0" u="none" strike="noStrike" dirty="0">
                          <a:solidFill>
                            <a:srgbClr val="000000"/>
                          </a:solidFill>
                          <a:effectLst/>
                          <a:latin typeface="Calibri" panose="020F0502020204030204" pitchFamily="34" charset="0"/>
                        </a:rPr>
                        <a:t>Goal 3.3: Reduce dental caries among children</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878127"/>
                  </a:ext>
                </a:extLst>
              </a:tr>
              <a:tr h="314219">
                <a:tc>
                  <a:txBody>
                    <a:bodyPr/>
                    <a:lstStyle/>
                    <a:p>
                      <a:pPr algn="l" fontAlgn="ctr"/>
                      <a:r>
                        <a:rPr lang="en-US" sz="1200" b="1" i="0" u="none" strike="noStrike" dirty="0">
                          <a:solidFill>
                            <a:srgbClr val="FFFFFF"/>
                          </a:solidFill>
                          <a:effectLst/>
                          <a:latin typeface="Calibri" panose="020F0502020204030204" pitchFamily="34" charset="0"/>
                        </a:rPr>
                        <a:t>  Focus Area 4: Cross Cutting Healthy Women, Infants, &amp; Children</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58683976"/>
                  </a:ext>
                </a:extLst>
              </a:tr>
              <a:tr h="572326">
                <a:tc>
                  <a:txBody>
                    <a:bodyPr/>
                    <a:lstStyle/>
                    <a:p>
                      <a:pPr lvl="1" algn="l" fontAlgn="t"/>
                      <a:r>
                        <a:rPr lang="en-US" sz="1100" b="0" i="0" u="none" strike="noStrike" dirty="0">
                          <a:solidFill>
                            <a:srgbClr val="000000"/>
                          </a:solidFill>
                          <a:effectLst/>
                          <a:latin typeface="Calibri" panose="020F0502020204030204" pitchFamily="34" charset="0"/>
                        </a:rPr>
                        <a:t>Goal 4.1: Reduce racial, ethnic, economic, and geographic disparities in maternal and child health outcomes and promote health equity for maternal and child health populations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482164"/>
                  </a:ext>
                </a:extLst>
              </a:tr>
            </a:tbl>
          </a:graphicData>
        </a:graphic>
      </p:graphicFrame>
    </p:spTree>
    <p:extLst>
      <p:ext uri="{BB962C8B-B14F-4D97-AF65-F5344CB8AC3E}">
        <p14:creationId xmlns:p14="http://schemas.microsoft.com/office/powerpoint/2010/main" val="121587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47489D-F743-4A6C-BB7C-9DDBBBD2CF27}"/>
              </a:ext>
            </a:extLst>
          </p:cNvPr>
          <p:cNvSpPr/>
          <p:nvPr/>
        </p:nvSpPr>
        <p:spPr>
          <a:xfrm>
            <a:off x="6914733" y="4238277"/>
            <a:ext cx="2042382" cy="83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C8EEB2DB-2104-4247-BA77-97EBD228D78C}"/>
              </a:ext>
            </a:extLst>
          </p:cNvPr>
          <p:cNvSpPr/>
          <p:nvPr/>
        </p:nvSpPr>
        <p:spPr>
          <a:xfrm>
            <a:off x="0" y="450261"/>
            <a:ext cx="9144000" cy="830997"/>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Promote Well-Being and Prevent Mental and </a:t>
            </a:r>
            <a:b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Substance Use Disorders</a:t>
            </a:r>
          </a:p>
        </p:txBody>
      </p:sp>
      <p:graphicFrame>
        <p:nvGraphicFramePr>
          <p:cNvPr id="6" name="Table 5">
            <a:extLst>
              <a:ext uri="{FF2B5EF4-FFF2-40B4-BE49-F238E27FC236}">
                <a16:creationId xmlns:a16="http://schemas.microsoft.com/office/drawing/2014/main" id="{CC1FBF79-9D50-4239-9610-C9E83E839DE8}"/>
              </a:ext>
            </a:extLst>
          </p:cNvPr>
          <p:cNvGraphicFramePr>
            <a:graphicFrameLocks noGrp="1"/>
          </p:cNvGraphicFramePr>
          <p:nvPr>
            <p:extLst/>
          </p:nvPr>
        </p:nvGraphicFramePr>
        <p:xfrm>
          <a:off x="136477" y="1386033"/>
          <a:ext cx="8820637" cy="3602226"/>
        </p:xfrm>
        <a:graphic>
          <a:graphicData uri="http://schemas.openxmlformats.org/drawingml/2006/table">
            <a:tbl>
              <a:tblPr/>
              <a:tblGrid>
                <a:gridCol w="8820637">
                  <a:extLst>
                    <a:ext uri="{9D8B030D-6E8A-4147-A177-3AD203B41FA5}">
                      <a16:colId xmlns:a16="http://schemas.microsoft.com/office/drawing/2014/main" val="1220770427"/>
                    </a:ext>
                  </a:extLst>
                </a:gridCol>
              </a:tblGrid>
              <a:tr h="390938">
                <a:tc>
                  <a:txBody>
                    <a:bodyPr/>
                    <a:lstStyle/>
                    <a:p>
                      <a:pPr algn="l" fontAlgn="ctr"/>
                      <a:r>
                        <a:rPr lang="en-US" sz="1200" b="1" i="0" u="none" strike="noStrike" dirty="0">
                          <a:solidFill>
                            <a:srgbClr val="FFFFFF"/>
                          </a:solidFill>
                          <a:effectLst/>
                          <a:latin typeface="Calibri" panose="020F0502020204030204" pitchFamily="34" charset="0"/>
                        </a:rPr>
                        <a:t>  Focus Area 1: Promote Well-Being</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616339501"/>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1.1: Strengthen opportunities to build well-being and resilience across the lifespan</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511313"/>
                  </a:ext>
                </a:extLst>
              </a:tr>
              <a:tr h="363013">
                <a:tc>
                  <a:txBody>
                    <a:bodyPr/>
                    <a:lstStyle/>
                    <a:p>
                      <a:pPr lvl="1" algn="l" fontAlgn="t"/>
                      <a:r>
                        <a:rPr lang="en-US" sz="1100" b="0" i="0" u="none" strike="noStrike" dirty="0">
                          <a:solidFill>
                            <a:srgbClr val="000000"/>
                          </a:solidFill>
                          <a:effectLst/>
                          <a:latin typeface="Calibri" panose="020F0502020204030204" pitchFamily="34" charset="0"/>
                        </a:rPr>
                        <a:t>Goal 1.2: Facilitate supportive environments that promote respect and dignity for people of all ages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432851"/>
                  </a:ext>
                </a:extLst>
              </a:tr>
              <a:tr h="390938">
                <a:tc>
                  <a:txBody>
                    <a:bodyPr/>
                    <a:lstStyle/>
                    <a:p>
                      <a:pPr algn="l" fontAlgn="ctr"/>
                      <a:r>
                        <a:rPr lang="en-US" sz="1200" b="1" i="0" u="none" strike="noStrike" dirty="0">
                          <a:solidFill>
                            <a:srgbClr val="FFFFFF"/>
                          </a:solidFill>
                          <a:effectLst/>
                          <a:latin typeface="Calibri" panose="020F0502020204030204" pitchFamily="34" charset="0"/>
                        </a:rPr>
                        <a:t>  Focus Area 2: Prevent Mental and Substance Use Disorders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706800225"/>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2.1: Prevent underage drinking and excessive alcohol consumption by adults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185812"/>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2.2: Prevent opioid and other substance misuse and deaths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93267"/>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2.3: Prevent and address adverse childhood experiences (ACEs)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595773"/>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2.4: Reduce the prevalence of major depressive disorders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940954"/>
                  </a:ext>
                </a:extLst>
              </a:tr>
              <a:tr h="349054">
                <a:tc>
                  <a:txBody>
                    <a:bodyPr/>
                    <a:lstStyle/>
                    <a:p>
                      <a:pPr lvl="1" algn="l" fontAlgn="t"/>
                      <a:r>
                        <a:rPr lang="en-US" sz="1100" b="0" i="0" u="none" strike="noStrike" dirty="0">
                          <a:solidFill>
                            <a:srgbClr val="000000"/>
                          </a:solidFill>
                          <a:effectLst/>
                          <a:latin typeface="Calibri" panose="020F0502020204030204" pitchFamily="34" charset="0"/>
                        </a:rPr>
                        <a:t>Goal 2.5: Prevent suicides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665146"/>
                  </a:ext>
                </a:extLst>
              </a:tr>
              <a:tr h="363013">
                <a:tc>
                  <a:txBody>
                    <a:bodyPr/>
                    <a:lstStyle/>
                    <a:p>
                      <a:pPr lvl="1" algn="l" fontAlgn="t"/>
                      <a:r>
                        <a:rPr lang="en-US" sz="1100" b="0" i="0" u="none" strike="noStrike" dirty="0">
                          <a:solidFill>
                            <a:srgbClr val="000000"/>
                          </a:solidFill>
                          <a:effectLst/>
                          <a:latin typeface="Calibri" panose="020F0502020204030204" pitchFamily="34" charset="0"/>
                        </a:rPr>
                        <a:t>Goal 2.6: Reduce the mortality gap between those living with serious mental illness and the general population</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692261"/>
                  </a:ext>
                </a:extLst>
              </a:tr>
            </a:tbl>
          </a:graphicData>
        </a:graphic>
      </p:graphicFrame>
    </p:spTree>
    <p:extLst>
      <p:ext uri="{BB962C8B-B14F-4D97-AF65-F5344CB8AC3E}">
        <p14:creationId xmlns:p14="http://schemas.microsoft.com/office/powerpoint/2010/main" val="381629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95474" y="476522"/>
            <a:ext cx="7705453" cy="614431"/>
          </a:xfrm>
        </p:spPr>
        <p:txBody>
          <a:bodyPr>
            <a:normAutofit fontScale="90000"/>
          </a:bodyPr>
          <a:lstStyle/>
          <a:p>
            <a:r>
              <a:rPr lang="en-US" sz="4000" b="1" dirty="0">
                <a:latin typeface="Arial" panose="020B0604020202020204" pitchFamily="34" charset="0"/>
                <a:cs typeface="Arial" panose="020B0604020202020204" pitchFamily="34" charset="0"/>
              </a:rPr>
              <a:t>NYS Prevention Agenda</a:t>
            </a:r>
          </a:p>
        </p:txBody>
      </p:sp>
      <p:sp>
        <p:nvSpPr>
          <p:cNvPr id="11267" name="Content Placeholder 2"/>
          <p:cNvSpPr>
            <a:spLocks noGrp="1"/>
          </p:cNvSpPr>
          <p:nvPr>
            <p:ph idx="1"/>
          </p:nvPr>
        </p:nvSpPr>
        <p:spPr>
          <a:xfrm>
            <a:off x="457200" y="1240972"/>
            <a:ext cx="8382000" cy="3376272"/>
          </a:xfrm>
        </p:spPr>
        <p:txBody>
          <a:bodyPr>
            <a:noAutofit/>
          </a:bodyPr>
          <a:lstStyle/>
          <a:p>
            <a:pPr>
              <a:defRPr/>
            </a:pPr>
            <a:r>
              <a:rPr lang="en-US" sz="2000" dirty="0"/>
              <a:t>Goal is improved health status of New Yorkers and reduction in health disparities through increased emphasis on prevention.</a:t>
            </a:r>
          </a:p>
          <a:p>
            <a:pPr>
              <a:defRPr/>
            </a:pPr>
            <a:endParaRPr lang="en-US" sz="2000" dirty="0"/>
          </a:p>
          <a:p>
            <a:pPr>
              <a:defRPr/>
            </a:pPr>
            <a:r>
              <a:rPr lang="en-US" sz="2000" dirty="0"/>
              <a:t>Call to action to broad range of stakeholders to collaborate at the community level to assess local health status and needs; identify local health priorities; and plan, implement and evaluate strategies for local health improvement.</a:t>
            </a:r>
          </a:p>
          <a:p>
            <a:pPr>
              <a:defRPr/>
            </a:pPr>
            <a:endParaRPr lang="en-US" sz="2000" dirty="0"/>
          </a:p>
          <a:p>
            <a:pPr>
              <a:defRPr/>
            </a:pPr>
            <a:r>
              <a:rPr lang="en-US" sz="2000" dirty="0"/>
              <a:t>Led by Ad Hoc Committee appointed by the NYS Public Health and Health Planning Council.</a:t>
            </a:r>
          </a:p>
        </p:txBody>
      </p:sp>
    </p:spTree>
    <p:extLst>
      <p:ext uri="{BB962C8B-B14F-4D97-AF65-F5344CB8AC3E}">
        <p14:creationId xmlns:p14="http://schemas.microsoft.com/office/powerpoint/2010/main" val="249804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A298B5-C9D0-45D2-951E-6142C8CDAA4E}"/>
              </a:ext>
            </a:extLst>
          </p:cNvPr>
          <p:cNvSpPr/>
          <p:nvPr/>
        </p:nvSpPr>
        <p:spPr>
          <a:xfrm>
            <a:off x="6914733" y="4238277"/>
            <a:ext cx="2042382" cy="83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C63F3C4-070C-438B-9030-AD1C90203E93}"/>
              </a:ext>
            </a:extLst>
          </p:cNvPr>
          <p:cNvSpPr>
            <a:spLocks noGrp="1"/>
          </p:cNvSpPr>
          <p:nvPr>
            <p:ph type="title"/>
          </p:nvPr>
        </p:nvSpPr>
        <p:spPr>
          <a:xfrm>
            <a:off x="1" y="71252"/>
            <a:ext cx="9143999" cy="1034622"/>
          </a:xfrm>
        </p:spPr>
        <p:txBody>
          <a:bodyPr>
            <a:noAutofit/>
          </a:bodyPr>
          <a:lstStyle/>
          <a:p>
            <a:pPr algn="ctr"/>
            <a:br>
              <a:rPr lang="en-US" sz="2325"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br>
              <a:rPr lang="en-US" sz="2325" b="1" dirty="0">
                <a:latin typeface="Arial" panose="020B0604020202020204" pitchFamily="34" charset="0"/>
                <a:cs typeface="Arial" panose="020B0604020202020204" pitchFamily="34" charset="0"/>
              </a:rPr>
            </a:br>
            <a:br>
              <a:rPr lang="en-US" sz="2325" b="1" dirty="0">
                <a:latin typeface="Arial" panose="020B0604020202020204" pitchFamily="34" charset="0"/>
                <a:cs typeface="Arial" panose="020B0604020202020204" pitchFamily="34" charset="0"/>
              </a:rPr>
            </a:br>
            <a:endParaRPr lang="en-US" sz="2325"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29D53DF-48C3-4D17-B632-6AD92222D3B1}"/>
              </a:ext>
            </a:extLst>
          </p:cNvPr>
          <p:cNvSpPr/>
          <p:nvPr/>
        </p:nvSpPr>
        <p:spPr>
          <a:xfrm>
            <a:off x="0" y="436163"/>
            <a:ext cx="9143999" cy="72081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Prevent Communicable Diseases</a:t>
            </a:r>
          </a:p>
        </p:txBody>
      </p:sp>
      <p:graphicFrame>
        <p:nvGraphicFramePr>
          <p:cNvPr id="7" name="Table 6">
            <a:extLst>
              <a:ext uri="{FF2B5EF4-FFF2-40B4-BE49-F238E27FC236}">
                <a16:creationId xmlns:a16="http://schemas.microsoft.com/office/drawing/2014/main" id="{2B1AADA7-5BBC-4C07-9C09-C7D3971FBA31}"/>
              </a:ext>
            </a:extLst>
          </p:cNvPr>
          <p:cNvGraphicFramePr>
            <a:graphicFrameLocks noGrp="1"/>
          </p:cNvGraphicFramePr>
          <p:nvPr>
            <p:extLst/>
          </p:nvPr>
        </p:nvGraphicFramePr>
        <p:xfrm>
          <a:off x="118147" y="1105874"/>
          <a:ext cx="8847933" cy="3828200"/>
        </p:xfrm>
        <a:graphic>
          <a:graphicData uri="http://schemas.openxmlformats.org/drawingml/2006/table">
            <a:tbl>
              <a:tblPr/>
              <a:tblGrid>
                <a:gridCol w="8847933">
                  <a:extLst>
                    <a:ext uri="{9D8B030D-6E8A-4147-A177-3AD203B41FA5}">
                      <a16:colId xmlns:a16="http://schemas.microsoft.com/office/drawing/2014/main" val="3279020797"/>
                    </a:ext>
                  </a:extLst>
                </a:gridCol>
              </a:tblGrid>
              <a:tr h="269734">
                <a:tc>
                  <a:txBody>
                    <a:bodyPr/>
                    <a:lstStyle/>
                    <a:p>
                      <a:pPr algn="l" fontAlgn="ctr"/>
                      <a:r>
                        <a:rPr lang="en-US" sz="1200" b="1" i="0" u="none" strike="noStrike" dirty="0">
                          <a:solidFill>
                            <a:srgbClr val="FFFFFF"/>
                          </a:solidFill>
                          <a:effectLst/>
                          <a:latin typeface="Calibri" panose="020F0502020204030204" pitchFamily="34" charset="0"/>
                        </a:rPr>
                        <a:t>  Focus Area 1: Vaccine-Preventable Diseases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032342820"/>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1.1: Improve vaccination rates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206047"/>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1.2: Reduce vaccination coverage disparities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631803"/>
                  </a:ext>
                </a:extLst>
              </a:tr>
              <a:tr h="269734">
                <a:tc>
                  <a:txBody>
                    <a:bodyPr/>
                    <a:lstStyle/>
                    <a:p>
                      <a:pPr algn="l" fontAlgn="ctr"/>
                      <a:r>
                        <a:rPr lang="en-US" sz="1200" b="1" i="0" u="none" strike="noStrike" dirty="0">
                          <a:solidFill>
                            <a:srgbClr val="FFFFFF"/>
                          </a:solidFill>
                          <a:effectLst/>
                          <a:latin typeface="Calibri" panose="020F0502020204030204" pitchFamily="34" charset="0"/>
                        </a:rPr>
                        <a:t>  Focus Area 2: Human Immunodeficiency Virus (HIV)</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360254091"/>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2.1: Decrease HIV morbidity (new HIV diagnoses)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999232"/>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2.2: Increase viral suppression</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03231"/>
                  </a:ext>
                </a:extLst>
              </a:tr>
              <a:tr h="269734">
                <a:tc>
                  <a:txBody>
                    <a:bodyPr/>
                    <a:lstStyle/>
                    <a:p>
                      <a:pPr algn="l" fontAlgn="ctr"/>
                      <a:r>
                        <a:rPr lang="en-US" sz="1200" b="1" i="0" u="none" strike="noStrike" dirty="0">
                          <a:solidFill>
                            <a:srgbClr val="FFFFFF"/>
                          </a:solidFill>
                          <a:effectLst/>
                          <a:latin typeface="Calibri" panose="020F0502020204030204" pitchFamily="34" charset="0"/>
                        </a:rPr>
                        <a:t>  Focus Area 3: Sexually Transmitted Infections (STIs)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00272092"/>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3.1: Reduce the annual rate of growth for STIs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947163"/>
                  </a:ext>
                </a:extLst>
              </a:tr>
              <a:tr h="269734">
                <a:tc>
                  <a:txBody>
                    <a:bodyPr/>
                    <a:lstStyle/>
                    <a:p>
                      <a:pPr algn="l" fontAlgn="ctr"/>
                      <a:r>
                        <a:rPr lang="en-US" sz="1200" b="1" i="0" u="none" strike="noStrike" dirty="0">
                          <a:solidFill>
                            <a:srgbClr val="FFFFFF"/>
                          </a:solidFill>
                          <a:effectLst/>
                          <a:latin typeface="Calibri" panose="020F0502020204030204" pitchFamily="34" charset="0"/>
                        </a:rPr>
                        <a:t>  Focus Area 4: Hepatitis C Virus (HCV)</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950628379"/>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4.1: Increase the number of persons treated for HCV</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838447"/>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4.2: Reduce the number of new HCV cases among people who inject drugs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39751"/>
                  </a:ext>
                </a:extLst>
              </a:tr>
              <a:tr h="269734">
                <a:tc>
                  <a:txBody>
                    <a:bodyPr/>
                    <a:lstStyle/>
                    <a:p>
                      <a:pPr algn="l" fontAlgn="ctr"/>
                      <a:r>
                        <a:rPr lang="en-US" sz="1200" b="1" i="0" u="none" strike="noStrike" dirty="0">
                          <a:solidFill>
                            <a:srgbClr val="FFFFFF"/>
                          </a:solidFill>
                          <a:effectLst/>
                          <a:latin typeface="Calibri" panose="020F0502020204030204" pitchFamily="34" charset="0"/>
                        </a:rPr>
                        <a:t>  Focus Area 5: Antibiotic Resistance and Healthcare-Associated Infections</a:t>
                      </a:r>
                    </a:p>
                  </a:txBody>
                  <a:tcPr marL="5856"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793619818"/>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5.1: Improve infection control in healthcare facilities</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779818"/>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5.2: Reduce infections caused by multidrug resistant organisms and C. difficile</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59633"/>
                  </a:ext>
                </a:extLst>
              </a:tr>
              <a:tr h="247953">
                <a:tc>
                  <a:txBody>
                    <a:bodyPr/>
                    <a:lstStyle/>
                    <a:p>
                      <a:pPr lvl="1" algn="l" fontAlgn="t"/>
                      <a:r>
                        <a:rPr lang="en-US" sz="1100" b="0" i="0" u="none" strike="noStrike" dirty="0">
                          <a:solidFill>
                            <a:srgbClr val="000000"/>
                          </a:solidFill>
                          <a:effectLst/>
                          <a:latin typeface="Calibri" panose="020F0502020204030204" pitchFamily="34" charset="0"/>
                        </a:rPr>
                        <a:t>Goal 5.3: Reduce inappropriate antibiotic use</a:t>
                      </a:r>
                    </a:p>
                  </a:txBody>
                  <a:tcPr marL="52708" marR="5856" marT="58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809628"/>
                  </a:ext>
                </a:extLst>
              </a:tr>
            </a:tbl>
          </a:graphicData>
        </a:graphic>
      </p:graphicFrame>
    </p:spTree>
    <p:extLst>
      <p:ext uri="{BB962C8B-B14F-4D97-AF65-F5344CB8AC3E}">
        <p14:creationId xmlns:p14="http://schemas.microsoft.com/office/powerpoint/2010/main" val="190332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129EDB-7875-4F11-8913-08F1B6A392E5}"/>
              </a:ext>
            </a:extLst>
          </p:cNvPr>
          <p:cNvSpPr>
            <a:spLocks noGrp="1"/>
          </p:cNvSpPr>
          <p:nvPr>
            <p:ph type="title"/>
          </p:nvPr>
        </p:nvSpPr>
        <p:spPr>
          <a:xfrm>
            <a:off x="457200" y="2114549"/>
            <a:ext cx="8229600" cy="1323975"/>
          </a:xfrm>
        </p:spPr>
        <p:txBody>
          <a:bodyPr/>
          <a:lstStyle/>
          <a:p>
            <a:r>
              <a:rPr lang="en-US" dirty="0"/>
              <a:t>An example……</a:t>
            </a:r>
          </a:p>
        </p:txBody>
      </p:sp>
    </p:spTree>
    <p:extLst>
      <p:ext uri="{BB962C8B-B14F-4D97-AF65-F5344CB8AC3E}">
        <p14:creationId xmlns:p14="http://schemas.microsoft.com/office/powerpoint/2010/main" val="203794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C8F932-5486-4E27-BD1C-56959AECBEEB}"/>
              </a:ext>
            </a:extLst>
          </p:cNvPr>
          <p:cNvSpPr/>
          <p:nvPr/>
        </p:nvSpPr>
        <p:spPr>
          <a:xfrm>
            <a:off x="1" y="0"/>
            <a:ext cx="9144000" cy="511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8154B4-38A7-437C-9453-2A8F0B78F9B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23516CAF-1606-4F74-9E02-D48DF653C3B8}"/>
              </a:ext>
            </a:extLst>
          </p:cNvPr>
          <p:cNvPicPr>
            <a:picLocks noChangeAspect="1"/>
          </p:cNvPicPr>
          <p:nvPr/>
        </p:nvPicPr>
        <p:blipFill>
          <a:blip r:embed="rId3"/>
          <a:stretch>
            <a:fillRect/>
          </a:stretch>
        </p:blipFill>
        <p:spPr>
          <a:xfrm>
            <a:off x="0" y="70649"/>
            <a:ext cx="9144000" cy="5002201"/>
          </a:xfrm>
          <a:prstGeom prst="rect">
            <a:avLst/>
          </a:prstGeom>
        </p:spPr>
      </p:pic>
      <p:pic>
        <p:nvPicPr>
          <p:cNvPr id="6" name="Picture 5">
            <a:extLst>
              <a:ext uri="{FF2B5EF4-FFF2-40B4-BE49-F238E27FC236}">
                <a16:creationId xmlns:a16="http://schemas.microsoft.com/office/drawing/2014/main" id="{E5C7E953-743C-4BDE-82B2-6EF561804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374" y="414959"/>
            <a:ext cx="1530626" cy="2295938"/>
          </a:xfrm>
          <a:prstGeom prst="rect">
            <a:avLst/>
          </a:prstGeom>
        </p:spPr>
      </p:pic>
      <p:sp>
        <p:nvSpPr>
          <p:cNvPr id="7" name="Oval 6">
            <a:extLst>
              <a:ext uri="{FF2B5EF4-FFF2-40B4-BE49-F238E27FC236}">
                <a16:creationId xmlns:a16="http://schemas.microsoft.com/office/drawing/2014/main" id="{ACEABB5F-2CDA-496C-8CE6-4769C8CF1A68}"/>
              </a:ext>
            </a:extLst>
          </p:cNvPr>
          <p:cNvSpPr/>
          <p:nvPr/>
        </p:nvSpPr>
        <p:spPr>
          <a:xfrm>
            <a:off x="268357" y="1023730"/>
            <a:ext cx="3061252" cy="447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89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01803-9000-4C2B-B8DA-FDA26ED0EE4A}"/>
              </a:ext>
            </a:extLst>
          </p:cNvPr>
          <p:cNvSpPr/>
          <p:nvPr/>
        </p:nvSpPr>
        <p:spPr>
          <a:xfrm>
            <a:off x="1" y="0"/>
            <a:ext cx="9144000" cy="511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8154B4-38A7-437C-9453-2A8F0B78F9BB}"/>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F5F9AFB-BB67-42D8-BC33-244983112096}"/>
              </a:ext>
            </a:extLst>
          </p:cNvPr>
          <p:cNvPicPr>
            <a:picLocks noChangeAspect="1"/>
          </p:cNvPicPr>
          <p:nvPr/>
        </p:nvPicPr>
        <p:blipFill>
          <a:blip r:embed="rId3"/>
          <a:stretch>
            <a:fillRect/>
          </a:stretch>
        </p:blipFill>
        <p:spPr>
          <a:xfrm>
            <a:off x="362778" y="381223"/>
            <a:ext cx="8418443" cy="4101293"/>
          </a:xfrm>
          <a:prstGeom prst="rect">
            <a:avLst/>
          </a:prstGeom>
        </p:spPr>
      </p:pic>
    </p:spTree>
    <p:extLst>
      <p:ext uri="{BB962C8B-B14F-4D97-AF65-F5344CB8AC3E}">
        <p14:creationId xmlns:p14="http://schemas.microsoft.com/office/powerpoint/2010/main" val="306327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8D7D7A-FF84-44C3-81D8-1EEFA2B13AF0}"/>
              </a:ext>
            </a:extLst>
          </p:cNvPr>
          <p:cNvSpPr/>
          <p:nvPr/>
        </p:nvSpPr>
        <p:spPr>
          <a:xfrm>
            <a:off x="1" y="0"/>
            <a:ext cx="9144000" cy="511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8154B4-38A7-437C-9453-2A8F0B78F9BB}"/>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0EA1DBCB-624F-425B-9040-2CBF59AB6A58}"/>
              </a:ext>
            </a:extLst>
          </p:cNvPr>
          <p:cNvPicPr>
            <a:picLocks noChangeAspect="1"/>
          </p:cNvPicPr>
          <p:nvPr/>
        </p:nvPicPr>
        <p:blipFill>
          <a:blip r:embed="rId3"/>
          <a:stretch>
            <a:fillRect/>
          </a:stretch>
        </p:blipFill>
        <p:spPr>
          <a:xfrm>
            <a:off x="0" y="0"/>
            <a:ext cx="9144000" cy="5117448"/>
          </a:xfrm>
          <a:prstGeom prst="rect">
            <a:avLst/>
          </a:prstGeom>
        </p:spPr>
      </p:pic>
    </p:spTree>
    <p:extLst>
      <p:ext uri="{BB962C8B-B14F-4D97-AF65-F5344CB8AC3E}">
        <p14:creationId xmlns:p14="http://schemas.microsoft.com/office/powerpoint/2010/main" val="267818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B3FE9E-5BA4-49E9-B57B-020E6DE935F6}"/>
              </a:ext>
            </a:extLst>
          </p:cNvPr>
          <p:cNvSpPr/>
          <p:nvPr/>
        </p:nvSpPr>
        <p:spPr>
          <a:xfrm>
            <a:off x="1" y="0"/>
            <a:ext cx="9144000" cy="511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8154B4-38A7-437C-9453-2A8F0B78F9B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C3F0E59-1727-49D6-8603-9393658BE74A}"/>
              </a:ext>
            </a:extLst>
          </p:cNvPr>
          <p:cNvPicPr>
            <a:picLocks noChangeAspect="1"/>
          </p:cNvPicPr>
          <p:nvPr/>
        </p:nvPicPr>
        <p:blipFill>
          <a:blip r:embed="rId3"/>
          <a:stretch>
            <a:fillRect/>
          </a:stretch>
        </p:blipFill>
        <p:spPr>
          <a:xfrm>
            <a:off x="0" y="13388"/>
            <a:ext cx="9144000" cy="5116723"/>
          </a:xfrm>
          <a:prstGeom prst="rect">
            <a:avLst/>
          </a:prstGeom>
        </p:spPr>
      </p:pic>
      <p:pic>
        <p:nvPicPr>
          <p:cNvPr id="5" name="Picture 4">
            <a:extLst>
              <a:ext uri="{FF2B5EF4-FFF2-40B4-BE49-F238E27FC236}">
                <a16:creationId xmlns:a16="http://schemas.microsoft.com/office/drawing/2014/main" id="{A8EFF9EB-093C-451D-86AD-07EC2645D15E}"/>
              </a:ext>
            </a:extLst>
          </p:cNvPr>
          <p:cNvPicPr>
            <a:picLocks noChangeAspect="1"/>
          </p:cNvPicPr>
          <p:nvPr/>
        </p:nvPicPr>
        <p:blipFill>
          <a:blip r:embed="rId4"/>
          <a:stretch>
            <a:fillRect/>
          </a:stretch>
        </p:blipFill>
        <p:spPr>
          <a:xfrm>
            <a:off x="0" y="457201"/>
            <a:ext cx="9058275" cy="4672910"/>
          </a:xfrm>
          <a:prstGeom prst="rect">
            <a:avLst/>
          </a:prstGeom>
        </p:spPr>
      </p:pic>
    </p:spTree>
    <p:extLst>
      <p:ext uri="{BB962C8B-B14F-4D97-AF65-F5344CB8AC3E}">
        <p14:creationId xmlns:p14="http://schemas.microsoft.com/office/powerpoint/2010/main" val="24672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6635C-9B58-4763-A788-9D9886836260}"/>
              </a:ext>
            </a:extLst>
          </p:cNvPr>
          <p:cNvSpPr/>
          <p:nvPr/>
        </p:nvSpPr>
        <p:spPr>
          <a:xfrm>
            <a:off x="1" y="0"/>
            <a:ext cx="9144000" cy="511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8154B4-38A7-437C-9453-2A8F0B78F9B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B678663-2167-4B94-8C7C-F7147653EC15}"/>
              </a:ext>
            </a:extLst>
          </p:cNvPr>
          <p:cNvPicPr>
            <a:picLocks noChangeAspect="1"/>
          </p:cNvPicPr>
          <p:nvPr/>
        </p:nvPicPr>
        <p:blipFill>
          <a:blip r:embed="rId3"/>
          <a:stretch>
            <a:fillRect/>
          </a:stretch>
        </p:blipFill>
        <p:spPr>
          <a:xfrm>
            <a:off x="0" y="106541"/>
            <a:ext cx="9144000" cy="4930417"/>
          </a:xfrm>
          <a:prstGeom prst="rect">
            <a:avLst/>
          </a:prstGeom>
        </p:spPr>
      </p:pic>
    </p:spTree>
    <p:extLst>
      <p:ext uri="{BB962C8B-B14F-4D97-AF65-F5344CB8AC3E}">
        <p14:creationId xmlns:p14="http://schemas.microsoft.com/office/powerpoint/2010/main" val="165334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agriculture.ny.gov/AP/agservices/images/fmnp-authorized-markets.jpg">
            <a:extLst>
              <a:ext uri="{FF2B5EF4-FFF2-40B4-BE49-F238E27FC236}">
                <a16:creationId xmlns:a16="http://schemas.microsoft.com/office/drawing/2014/main" id="{B6886E27-B834-4920-A8F6-91AED6125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49" y="668469"/>
            <a:ext cx="4620358" cy="3969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15CB6E-07FE-43A1-8A66-638F9CE42C96}"/>
              </a:ext>
            </a:extLst>
          </p:cNvPr>
          <p:cNvSpPr txBox="1"/>
          <p:nvPr/>
        </p:nvSpPr>
        <p:spPr>
          <a:xfrm>
            <a:off x="4791807" y="668469"/>
            <a:ext cx="4255478" cy="2677656"/>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Resources that make local food more affordable:</a:t>
            </a:r>
          </a:p>
          <a:p>
            <a:pPr marL="557213" lvl="1" indent="-214313">
              <a:buFont typeface="Arial" panose="020B0604020202020204" pitchFamily="34" charset="0"/>
              <a:buChar char="•"/>
            </a:pPr>
            <a:r>
              <a:rPr lang="en-US" sz="2100" dirty="0">
                <a:latin typeface="Arial" panose="020B0604020202020204" pitchFamily="34" charset="0"/>
                <a:cs typeface="Arial" panose="020B0604020202020204" pitchFamily="34" charset="0"/>
              </a:rPr>
              <a:t>Farmers Market Nutrition Program Checks</a:t>
            </a:r>
          </a:p>
          <a:p>
            <a:pPr marL="557213" lvl="1" indent="-214313">
              <a:buFont typeface="Arial" panose="020B0604020202020204" pitchFamily="34" charset="0"/>
              <a:buChar char="•"/>
            </a:pPr>
            <a:r>
              <a:rPr lang="en-US" sz="2100" dirty="0">
                <a:latin typeface="Arial" panose="020B0604020202020204" pitchFamily="34" charset="0"/>
                <a:cs typeface="Arial" panose="020B0604020202020204" pitchFamily="34" charset="0"/>
              </a:rPr>
              <a:t>SNAP</a:t>
            </a:r>
          </a:p>
          <a:p>
            <a:pPr marL="1028700" lvl="2"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FreshConnect</a:t>
            </a:r>
          </a:p>
          <a:p>
            <a:pPr marL="1028700" lvl="2"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Health Bucks</a:t>
            </a:r>
          </a:p>
          <a:p>
            <a:pPr marL="1028700" lvl="2" indent="-342900">
              <a:buFont typeface="Courier New" panose="02070309020205020404" pitchFamily="49" charset="0"/>
              <a:buChar char="o"/>
            </a:pPr>
            <a:r>
              <a:rPr lang="en-US" sz="2100" dirty="0">
                <a:latin typeface="Arial" panose="020B0604020202020204" pitchFamily="34" charset="0"/>
                <a:cs typeface="Arial" panose="020B0604020202020204" pitchFamily="34" charset="0"/>
              </a:rPr>
              <a:t>Double Up Food Bucks</a:t>
            </a:r>
          </a:p>
        </p:txBody>
      </p:sp>
      <p:sp>
        <p:nvSpPr>
          <p:cNvPr id="6" name="Rectangle 5">
            <a:extLst>
              <a:ext uri="{FF2B5EF4-FFF2-40B4-BE49-F238E27FC236}">
                <a16:creationId xmlns:a16="http://schemas.microsoft.com/office/drawing/2014/main" id="{09D77D8C-BE17-4883-B8E5-3854CCB4B3B3}"/>
              </a:ext>
            </a:extLst>
          </p:cNvPr>
          <p:cNvSpPr/>
          <p:nvPr/>
        </p:nvSpPr>
        <p:spPr>
          <a:xfrm>
            <a:off x="123089" y="4576578"/>
            <a:ext cx="4840165" cy="246221"/>
          </a:xfrm>
          <a:prstGeom prst="rect">
            <a:avLst/>
          </a:prstGeom>
        </p:spPr>
        <p:txBody>
          <a:bodyPr wrap="square">
            <a:spAutoFit/>
          </a:bodyPr>
          <a:lstStyle/>
          <a:p>
            <a:r>
              <a:rPr lang="en-US" sz="1000" dirty="0">
                <a:hlinkClick r:id="rId4"/>
              </a:rPr>
              <a:t>https://www.agriculture.ny.gov/AP/agservices/fmnp/fmnp-authorized-markets.html</a:t>
            </a:r>
            <a:endParaRPr lang="en-US" sz="1000" dirty="0"/>
          </a:p>
        </p:txBody>
      </p:sp>
    </p:spTree>
    <p:extLst>
      <p:ext uri="{BB962C8B-B14F-4D97-AF65-F5344CB8AC3E}">
        <p14:creationId xmlns:p14="http://schemas.microsoft.com/office/powerpoint/2010/main" val="413891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6D745D-54C1-41B8-A242-495D5582301D}"/>
              </a:ext>
            </a:extLst>
          </p:cNvPr>
          <p:cNvSpPr>
            <a:spLocks noGrp="1"/>
          </p:cNvSpPr>
          <p:nvPr>
            <p:ph type="title"/>
          </p:nvPr>
        </p:nvSpPr>
        <p:spPr>
          <a:xfrm>
            <a:off x="452371" y="360485"/>
            <a:ext cx="8281115" cy="452407"/>
          </a:xfrm>
        </p:spPr>
        <p:txBody>
          <a:bodyPr>
            <a:noAutofit/>
          </a:bodyPr>
          <a:lstStyle/>
          <a:p>
            <a:r>
              <a:rPr lang="en-US" sz="2800" b="1" dirty="0"/>
              <a:t>Community Health Improvement Planning in NYS</a:t>
            </a:r>
            <a:br>
              <a:rPr lang="en-US" sz="2800" b="1" dirty="0"/>
            </a:br>
            <a:endParaRPr lang="en-US" sz="2800" b="1" dirty="0"/>
          </a:p>
        </p:txBody>
      </p:sp>
      <p:sp>
        <p:nvSpPr>
          <p:cNvPr id="5" name="TextBox 4">
            <a:extLst>
              <a:ext uri="{FF2B5EF4-FFF2-40B4-BE49-F238E27FC236}">
                <a16:creationId xmlns:a16="http://schemas.microsoft.com/office/drawing/2014/main" id="{88FD2563-08AB-476B-A529-41D3B694C1BB}"/>
              </a:ext>
            </a:extLst>
          </p:cNvPr>
          <p:cNvSpPr txBox="1"/>
          <p:nvPr/>
        </p:nvSpPr>
        <p:spPr>
          <a:xfrm>
            <a:off x="6781800" y="4400551"/>
            <a:ext cx="2133600" cy="369332"/>
          </a:xfrm>
          <a:prstGeom prst="rect">
            <a:avLst/>
          </a:prstGeom>
          <a:solidFill>
            <a:schemeClr val="bg1"/>
          </a:solidFill>
        </p:spPr>
        <p:txBody>
          <a:bodyPr wrap="square" rtlCol="0">
            <a:spAutoFit/>
          </a:bodyPr>
          <a:lstStyle/>
          <a:p>
            <a:endParaRPr lang="en-US" dirty="0"/>
          </a:p>
        </p:txBody>
      </p:sp>
      <p:graphicFrame>
        <p:nvGraphicFramePr>
          <p:cNvPr id="6" name="Content Placeholder 6">
            <a:extLst>
              <a:ext uri="{FF2B5EF4-FFF2-40B4-BE49-F238E27FC236}">
                <a16:creationId xmlns:a16="http://schemas.microsoft.com/office/drawing/2014/main" id="{A60809AE-BDC1-487C-837A-B1799E3093EB}"/>
              </a:ext>
            </a:extLst>
          </p:cNvPr>
          <p:cNvGraphicFramePr>
            <a:graphicFrameLocks noGrp="1"/>
          </p:cNvGraphicFramePr>
          <p:nvPr>
            <p:ph idx="1"/>
            <p:extLst>
              <p:ext uri="{D42A27DB-BD31-4B8C-83A1-F6EECF244321}">
                <p14:modId xmlns:p14="http://schemas.microsoft.com/office/powerpoint/2010/main" val="3463566983"/>
              </p:ext>
            </p:extLst>
          </p:nvPr>
        </p:nvGraphicFramePr>
        <p:xfrm>
          <a:off x="270457" y="917665"/>
          <a:ext cx="8644944" cy="416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19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637F3-A43D-4B8C-8EFE-77FAAE0900F7}"/>
              </a:ext>
            </a:extLst>
          </p:cNvPr>
          <p:cNvPicPr>
            <a:picLocks noChangeAspect="1"/>
          </p:cNvPicPr>
          <p:nvPr/>
        </p:nvPicPr>
        <p:blipFill rotWithShape="1">
          <a:blip r:embed="rId3"/>
          <a:srcRect t="7146"/>
          <a:stretch/>
        </p:blipFill>
        <p:spPr>
          <a:xfrm>
            <a:off x="285575" y="871166"/>
            <a:ext cx="6713997" cy="4171472"/>
          </a:xfrm>
          <a:prstGeom prst="rect">
            <a:avLst/>
          </a:prstGeom>
          <a:ln>
            <a:solidFill>
              <a:schemeClr val="tx1"/>
            </a:solidFill>
          </a:ln>
        </p:spPr>
      </p:pic>
      <p:sp>
        <p:nvSpPr>
          <p:cNvPr id="5" name="Title 1">
            <a:extLst>
              <a:ext uri="{FF2B5EF4-FFF2-40B4-BE49-F238E27FC236}">
                <a16:creationId xmlns:a16="http://schemas.microsoft.com/office/drawing/2014/main" id="{D9E0704D-ECEB-454E-9C4D-FA7A30E48984}"/>
              </a:ext>
            </a:extLst>
          </p:cNvPr>
          <p:cNvSpPr>
            <a:spLocks noGrp="1"/>
          </p:cNvSpPr>
          <p:nvPr>
            <p:ph type="title"/>
          </p:nvPr>
        </p:nvSpPr>
        <p:spPr>
          <a:xfrm>
            <a:off x="285575" y="337766"/>
            <a:ext cx="8610600" cy="533400"/>
          </a:xfrm>
        </p:spPr>
        <p:txBody>
          <a:bodyPr>
            <a:noAutofit/>
          </a:bodyPr>
          <a:lstStyle/>
          <a:p>
            <a:r>
              <a:rPr lang="en-US" sz="2100" b="1" dirty="0">
                <a:latin typeface="Arial" panose="020B0604020202020204" pitchFamily="34" charset="0"/>
                <a:cs typeface="Arial" panose="020B0604020202020204" pitchFamily="34" charset="0"/>
              </a:rPr>
              <a:t>Prevent Chronic Diseases: Partners Engaged, December 2016</a:t>
            </a:r>
          </a:p>
        </p:txBody>
      </p:sp>
      <p:sp>
        <p:nvSpPr>
          <p:cNvPr id="6" name="TextBox 5">
            <a:extLst>
              <a:ext uri="{FF2B5EF4-FFF2-40B4-BE49-F238E27FC236}">
                <a16:creationId xmlns:a16="http://schemas.microsoft.com/office/drawing/2014/main" id="{45C11923-44AD-4A8E-A690-AAF26980CE66}"/>
              </a:ext>
            </a:extLst>
          </p:cNvPr>
          <p:cNvSpPr txBox="1"/>
          <p:nvPr/>
        </p:nvSpPr>
        <p:spPr>
          <a:xfrm>
            <a:off x="575160" y="2880049"/>
            <a:ext cx="1674687" cy="207749"/>
          </a:xfrm>
          <a:prstGeom prst="rect">
            <a:avLst/>
          </a:prstGeom>
          <a:solidFill>
            <a:schemeClr val="bg1"/>
          </a:solidFill>
        </p:spPr>
        <p:txBody>
          <a:bodyPr wrap="square" rtlCol="0">
            <a:spAutoFit/>
          </a:bodyPr>
          <a:lstStyle/>
          <a:p>
            <a:pPr algn="r" defTabSz="685800"/>
            <a:r>
              <a:rPr lang="en-US" sz="750" dirty="0">
                <a:solidFill>
                  <a:srgbClr val="636363"/>
                </a:solidFill>
                <a:latin typeface="Calibri" panose="020F0502020204030204"/>
              </a:rPr>
              <a:t>Mental, Emotional, and Behavioral</a:t>
            </a:r>
          </a:p>
        </p:txBody>
      </p:sp>
    </p:spTree>
    <p:extLst>
      <p:ext uri="{BB962C8B-B14F-4D97-AF65-F5344CB8AC3E}">
        <p14:creationId xmlns:p14="http://schemas.microsoft.com/office/powerpoint/2010/main" val="114991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2371" y="422031"/>
            <a:ext cx="8281115" cy="601142"/>
          </a:xfrm>
        </p:spPr>
        <p:txBody>
          <a:bodyPr>
            <a:noAutofit/>
          </a:bodyPr>
          <a:lstStyle/>
          <a:p>
            <a:r>
              <a:rPr lang="en-US" sz="2800" b="1" dirty="0"/>
              <a:t>History of the New York State Prevention Agenda</a:t>
            </a:r>
            <a:br>
              <a:rPr lang="en-US" sz="2800" b="1" dirty="0"/>
            </a:br>
            <a:endParaRPr lang="en-US" sz="2800" b="1" dirty="0"/>
          </a:p>
        </p:txBody>
      </p:sp>
      <p:sp>
        <p:nvSpPr>
          <p:cNvPr id="2" name="TextBox 1">
            <a:extLst>
              <a:ext uri="{FF2B5EF4-FFF2-40B4-BE49-F238E27FC236}">
                <a16:creationId xmlns:a16="http://schemas.microsoft.com/office/drawing/2014/main" id="{F5B08054-FCB9-4E9A-9C0A-1CD9293F1957}"/>
              </a:ext>
            </a:extLst>
          </p:cNvPr>
          <p:cNvSpPr txBox="1"/>
          <p:nvPr/>
        </p:nvSpPr>
        <p:spPr>
          <a:xfrm>
            <a:off x="6781800" y="4400551"/>
            <a:ext cx="2133600" cy="369332"/>
          </a:xfrm>
          <a:prstGeom prst="rect">
            <a:avLst/>
          </a:prstGeom>
          <a:solidFill>
            <a:schemeClr val="bg1"/>
          </a:solidFill>
        </p:spPr>
        <p:txBody>
          <a:bodyPr wrap="square" rtlCol="0">
            <a:spAutoFit/>
          </a:bodyPr>
          <a:lstStyle/>
          <a:p>
            <a:endParaRPr lang="en-US" dirty="0"/>
          </a:p>
        </p:txBody>
      </p:sp>
      <p:graphicFrame>
        <p:nvGraphicFramePr>
          <p:cNvPr id="3" name="Content Placeholder 6">
            <a:extLst>
              <a:ext uri="{FF2B5EF4-FFF2-40B4-BE49-F238E27FC236}">
                <a16:creationId xmlns:a16="http://schemas.microsoft.com/office/drawing/2014/main" id="{29EAAFFE-0CC9-4F0A-B09B-7FD9F2479155}"/>
              </a:ext>
            </a:extLst>
          </p:cNvPr>
          <p:cNvGraphicFramePr>
            <a:graphicFrameLocks noGrp="1"/>
          </p:cNvGraphicFramePr>
          <p:nvPr>
            <p:ph idx="1"/>
            <p:extLst>
              <p:ext uri="{D42A27DB-BD31-4B8C-83A1-F6EECF244321}">
                <p14:modId xmlns:p14="http://schemas.microsoft.com/office/powerpoint/2010/main" val="3719623402"/>
              </p:ext>
            </p:extLst>
          </p:nvPr>
        </p:nvGraphicFramePr>
        <p:xfrm>
          <a:off x="270457" y="917665"/>
          <a:ext cx="8644944" cy="4264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76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2811FA1-4CFA-492F-BA44-EE5B1049FB6E}"/>
              </a:ext>
            </a:extLst>
          </p:cNvPr>
          <p:cNvGraphicFramePr>
            <a:graphicFrameLocks/>
          </p:cNvGraphicFramePr>
          <p:nvPr>
            <p:extLst>
              <p:ext uri="{D42A27DB-BD31-4B8C-83A1-F6EECF244321}">
                <p14:modId xmlns:p14="http://schemas.microsoft.com/office/powerpoint/2010/main" val="1454745242"/>
              </p:ext>
            </p:extLst>
          </p:nvPr>
        </p:nvGraphicFramePr>
        <p:xfrm>
          <a:off x="23116" y="369277"/>
          <a:ext cx="9120884" cy="420340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E6D9685-9644-475F-BD18-B3458FDABAB7}"/>
              </a:ext>
            </a:extLst>
          </p:cNvPr>
          <p:cNvSpPr/>
          <p:nvPr/>
        </p:nvSpPr>
        <p:spPr>
          <a:xfrm>
            <a:off x="23117" y="4746659"/>
            <a:ext cx="1614545" cy="230832"/>
          </a:xfrm>
          <a:prstGeom prst="rect">
            <a:avLst/>
          </a:prstGeom>
        </p:spPr>
        <p:txBody>
          <a:bodyPr wrap="none">
            <a:spAutoFit/>
          </a:bodyPr>
          <a:lstStyle/>
          <a:p>
            <a:pPr defTabSz="685800"/>
            <a:r>
              <a:rPr lang="en-US" sz="900" b="1" dirty="0">
                <a:solidFill>
                  <a:prstClr val="black"/>
                </a:solidFill>
                <a:latin typeface="Calibri" panose="020F0502020204030204"/>
              </a:rPr>
              <a:t>Source: 2016-2018 Workplans</a:t>
            </a:r>
          </a:p>
        </p:txBody>
      </p:sp>
      <p:sp>
        <p:nvSpPr>
          <p:cNvPr id="9" name="Rectangle 8">
            <a:extLst>
              <a:ext uri="{FF2B5EF4-FFF2-40B4-BE49-F238E27FC236}">
                <a16:creationId xmlns:a16="http://schemas.microsoft.com/office/drawing/2014/main" id="{5AE87559-359E-4172-BA15-3310CFDE99DF}"/>
              </a:ext>
            </a:extLst>
          </p:cNvPr>
          <p:cNvSpPr/>
          <p:nvPr/>
        </p:nvSpPr>
        <p:spPr>
          <a:xfrm>
            <a:off x="23116" y="4920639"/>
            <a:ext cx="7013458" cy="230832"/>
          </a:xfrm>
          <a:prstGeom prst="rect">
            <a:avLst/>
          </a:prstGeom>
        </p:spPr>
        <p:txBody>
          <a:bodyPr wrap="none">
            <a:spAutoFit/>
          </a:bodyPr>
          <a:lstStyle/>
          <a:p>
            <a:pPr defTabSz="685800"/>
            <a:r>
              <a:rPr lang="en-US" sz="900" dirty="0">
                <a:solidFill>
                  <a:prstClr val="black"/>
                </a:solidFill>
                <a:latin typeface="Calibri" panose="020F0502020204030204"/>
              </a:rPr>
              <a:t>* Local health departments conduct many interventions in this area, but are not counting them as collaborative Prevention Agenda interventions.</a:t>
            </a:r>
          </a:p>
        </p:txBody>
      </p:sp>
    </p:spTree>
    <p:extLst>
      <p:ext uri="{BB962C8B-B14F-4D97-AF65-F5344CB8AC3E}">
        <p14:creationId xmlns:p14="http://schemas.microsoft.com/office/powerpoint/2010/main" val="4200656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6DA48C-2246-4A15-90EF-56304C67031A}"/>
              </a:ext>
            </a:extLst>
          </p:cNvPr>
          <p:cNvSpPr>
            <a:spLocks noGrp="1"/>
          </p:cNvSpPr>
          <p:nvPr>
            <p:ph type="title"/>
          </p:nvPr>
        </p:nvSpPr>
        <p:spPr>
          <a:xfrm>
            <a:off x="457201" y="340484"/>
            <a:ext cx="8229600" cy="857250"/>
          </a:xfrm>
        </p:spPr>
        <p:txBody>
          <a:bodyPr>
            <a:normAutofit/>
          </a:bodyPr>
          <a:lstStyle/>
          <a:p>
            <a:r>
              <a:rPr lang="en-US" sz="3300" b="1" dirty="0"/>
              <a:t>Hospital Community Benefit Investment</a:t>
            </a:r>
          </a:p>
        </p:txBody>
      </p:sp>
      <p:sp>
        <p:nvSpPr>
          <p:cNvPr id="6" name="TextBox 5">
            <a:extLst>
              <a:ext uri="{FF2B5EF4-FFF2-40B4-BE49-F238E27FC236}">
                <a16:creationId xmlns:a16="http://schemas.microsoft.com/office/drawing/2014/main" id="{B5ADD602-81F6-45C9-8F02-F571F8001C7C}"/>
              </a:ext>
            </a:extLst>
          </p:cNvPr>
          <p:cNvSpPr txBox="1"/>
          <p:nvPr/>
        </p:nvSpPr>
        <p:spPr>
          <a:xfrm>
            <a:off x="478482" y="1130488"/>
            <a:ext cx="8208319" cy="507831"/>
          </a:xfrm>
          <a:prstGeom prst="rect">
            <a:avLst/>
          </a:prstGeom>
          <a:noFill/>
        </p:spPr>
        <p:txBody>
          <a:bodyPr wrap="square" rtlCol="0">
            <a:spAutoFit/>
          </a:bodyPr>
          <a:lstStyle/>
          <a:p>
            <a:r>
              <a:rPr lang="en-US" sz="1350" dirty="0"/>
              <a:t>In 2016, community benefit accounted for </a:t>
            </a:r>
            <a:r>
              <a:rPr lang="en-US" sz="1350" u="sng" dirty="0"/>
              <a:t>12.4%</a:t>
            </a:r>
            <a:r>
              <a:rPr lang="en-US" sz="1350" dirty="0"/>
              <a:t> of NYS hospitals’ total expenses, including </a:t>
            </a:r>
            <a:r>
              <a:rPr lang="en-US" sz="1350" u="sng" dirty="0"/>
              <a:t>0.47%</a:t>
            </a:r>
            <a:r>
              <a:rPr lang="en-US" sz="1350" dirty="0"/>
              <a:t> of expenses for community health improvement.</a:t>
            </a:r>
          </a:p>
        </p:txBody>
      </p:sp>
      <p:sp>
        <p:nvSpPr>
          <p:cNvPr id="7" name="TextBox 6">
            <a:extLst>
              <a:ext uri="{FF2B5EF4-FFF2-40B4-BE49-F238E27FC236}">
                <a16:creationId xmlns:a16="http://schemas.microsoft.com/office/drawing/2014/main" id="{FEF201F1-8670-4671-B868-A800A6C29ED5}"/>
              </a:ext>
            </a:extLst>
          </p:cNvPr>
          <p:cNvSpPr txBox="1"/>
          <p:nvPr/>
        </p:nvSpPr>
        <p:spPr>
          <a:xfrm>
            <a:off x="457201" y="4460184"/>
            <a:ext cx="6893691" cy="253916"/>
          </a:xfrm>
          <a:prstGeom prst="rect">
            <a:avLst/>
          </a:prstGeom>
          <a:noFill/>
        </p:spPr>
        <p:txBody>
          <a:bodyPr wrap="square" rtlCol="0">
            <a:spAutoFit/>
          </a:bodyPr>
          <a:lstStyle/>
          <a:p>
            <a:r>
              <a:rPr lang="en-US" sz="1050" dirty="0"/>
              <a:t>New York State Department of Health Office of Public Health Practice – </a:t>
            </a:r>
            <a:r>
              <a:rPr lang="en-US" sz="1050" i="1" dirty="0"/>
              <a:t>Data current as of August 2018</a:t>
            </a:r>
          </a:p>
        </p:txBody>
      </p:sp>
      <p:sp>
        <p:nvSpPr>
          <p:cNvPr id="8" name="Rectangle 7">
            <a:extLst>
              <a:ext uri="{FF2B5EF4-FFF2-40B4-BE49-F238E27FC236}">
                <a16:creationId xmlns:a16="http://schemas.microsoft.com/office/drawing/2014/main" id="{259B6BA2-AAB5-44DA-932B-F5CC85A79249}"/>
              </a:ext>
            </a:extLst>
          </p:cNvPr>
          <p:cNvSpPr/>
          <p:nvPr/>
        </p:nvSpPr>
        <p:spPr>
          <a:xfrm>
            <a:off x="457201" y="1717942"/>
            <a:ext cx="7918451" cy="300082"/>
          </a:xfrm>
          <a:prstGeom prst="rect">
            <a:avLst/>
          </a:prstGeom>
        </p:spPr>
        <p:txBody>
          <a:bodyPr wrap="square">
            <a:spAutoFit/>
          </a:bodyPr>
          <a:lstStyle/>
          <a:p>
            <a:r>
              <a:rPr lang="en-US" sz="1350" b="1" dirty="0"/>
              <a:t>Percentage of Total Operating Expenses among Hospitals in New York State</a:t>
            </a:r>
          </a:p>
        </p:txBody>
      </p:sp>
      <p:pic>
        <p:nvPicPr>
          <p:cNvPr id="9" name="Picture 8">
            <a:extLst>
              <a:ext uri="{FF2B5EF4-FFF2-40B4-BE49-F238E27FC236}">
                <a16:creationId xmlns:a16="http://schemas.microsoft.com/office/drawing/2014/main" id="{287C0681-8826-4CD5-82DA-EB23830D1886}"/>
              </a:ext>
            </a:extLst>
          </p:cNvPr>
          <p:cNvPicPr>
            <a:picLocks noChangeAspect="1"/>
          </p:cNvPicPr>
          <p:nvPr/>
        </p:nvPicPr>
        <p:blipFill>
          <a:blip r:embed="rId3"/>
          <a:stretch>
            <a:fillRect/>
          </a:stretch>
        </p:blipFill>
        <p:spPr>
          <a:xfrm>
            <a:off x="522290" y="2018024"/>
            <a:ext cx="7267388" cy="2457931"/>
          </a:xfrm>
          <a:prstGeom prst="rect">
            <a:avLst/>
          </a:prstGeom>
        </p:spPr>
      </p:pic>
    </p:spTree>
    <p:extLst>
      <p:ext uri="{BB962C8B-B14F-4D97-AF65-F5344CB8AC3E}">
        <p14:creationId xmlns:p14="http://schemas.microsoft.com/office/powerpoint/2010/main" val="4207616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37279B-B03A-409F-8EA5-84618DD4D95F}"/>
              </a:ext>
            </a:extLst>
          </p:cNvPr>
          <p:cNvSpPr>
            <a:spLocks noGrp="1"/>
          </p:cNvSpPr>
          <p:nvPr>
            <p:ph type="title"/>
          </p:nvPr>
        </p:nvSpPr>
        <p:spPr>
          <a:xfrm>
            <a:off x="0" y="391014"/>
            <a:ext cx="9144000" cy="857250"/>
          </a:xfrm>
        </p:spPr>
        <p:txBody>
          <a:bodyPr>
            <a:normAutofit fontScale="90000"/>
          </a:bodyPr>
          <a:lstStyle/>
          <a:p>
            <a:r>
              <a:rPr lang="en-US" sz="2700" dirty="0"/>
              <a:t>Uneven Spending on Community Health Improvement Services</a:t>
            </a:r>
            <a:br>
              <a:rPr lang="en-US" sz="2700" dirty="0"/>
            </a:br>
            <a:r>
              <a:rPr lang="en-US" sz="2700" dirty="0"/>
              <a:t>by Non-Profit Hospitals, NYS 2016</a:t>
            </a:r>
          </a:p>
        </p:txBody>
      </p:sp>
      <p:pic>
        <p:nvPicPr>
          <p:cNvPr id="5" name="Content Placeholder 3">
            <a:extLst>
              <a:ext uri="{FF2B5EF4-FFF2-40B4-BE49-F238E27FC236}">
                <a16:creationId xmlns:a16="http://schemas.microsoft.com/office/drawing/2014/main" id="{791577BA-D35A-4E58-8BCE-52984AA37488}"/>
              </a:ext>
            </a:extLst>
          </p:cNvPr>
          <p:cNvPicPr>
            <a:picLocks noGrp="1" noChangeAspect="1"/>
          </p:cNvPicPr>
          <p:nvPr>
            <p:ph idx="1"/>
          </p:nvPr>
        </p:nvPicPr>
        <p:blipFill rotWithShape="1">
          <a:blip r:embed="rId3"/>
          <a:srcRect l="4293" t="8352" r="9043" b="7119"/>
          <a:stretch/>
        </p:blipFill>
        <p:spPr>
          <a:xfrm>
            <a:off x="1028701" y="1400597"/>
            <a:ext cx="6040313" cy="3661424"/>
          </a:xfrm>
          <a:prstGeom prst="rect">
            <a:avLst/>
          </a:prstGeom>
        </p:spPr>
      </p:pic>
    </p:spTree>
    <p:extLst>
      <p:ext uri="{BB962C8B-B14F-4D97-AF65-F5344CB8AC3E}">
        <p14:creationId xmlns:p14="http://schemas.microsoft.com/office/powerpoint/2010/main" val="349790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A74D-05BC-41D6-B629-75A946951F95}"/>
              </a:ext>
            </a:extLst>
          </p:cNvPr>
          <p:cNvSpPr>
            <a:spLocks noGrp="1"/>
          </p:cNvSpPr>
          <p:nvPr>
            <p:ph type="title"/>
          </p:nvPr>
        </p:nvSpPr>
        <p:spPr>
          <a:xfrm>
            <a:off x="123825" y="318740"/>
            <a:ext cx="8858250" cy="993775"/>
          </a:xfrm>
        </p:spPr>
        <p:txBody>
          <a:bodyPr>
            <a:normAutofit/>
          </a:bodyPr>
          <a:lstStyle/>
          <a:p>
            <a:r>
              <a:rPr lang="en-US" sz="2800" b="1" dirty="0"/>
              <a:t>Prevention Agenda will continue to be blueprint for Local Community Health Improvement</a:t>
            </a:r>
          </a:p>
        </p:txBody>
      </p:sp>
      <p:sp>
        <p:nvSpPr>
          <p:cNvPr id="3" name="Content Placeholder 2">
            <a:extLst>
              <a:ext uri="{FF2B5EF4-FFF2-40B4-BE49-F238E27FC236}">
                <a16:creationId xmlns:a16="http://schemas.microsoft.com/office/drawing/2014/main" id="{07CBF7C1-5A3F-4042-9327-5B2A3E07D103}"/>
              </a:ext>
            </a:extLst>
          </p:cNvPr>
          <p:cNvSpPr>
            <a:spLocks noGrp="1"/>
          </p:cNvSpPr>
          <p:nvPr>
            <p:ph sz="half" idx="1"/>
          </p:nvPr>
        </p:nvSpPr>
        <p:spPr>
          <a:xfrm>
            <a:off x="123825" y="1409611"/>
            <a:ext cx="4524375" cy="3733889"/>
          </a:xfrm>
        </p:spPr>
        <p:txBody>
          <a:bodyPr>
            <a:normAutofit fontScale="92500" lnSpcReduction="10000"/>
          </a:bodyPr>
          <a:lstStyle/>
          <a:p>
            <a:pPr>
              <a:spcAft>
                <a:spcPts val="1200"/>
              </a:spcAft>
            </a:pPr>
            <a:r>
              <a:rPr lang="en-US" sz="1600" dirty="0"/>
              <a:t>Local health departments, hospitals and other community organizations will conduct local collaborative community health assessment and improvement planning again starting 2019.</a:t>
            </a:r>
          </a:p>
          <a:p>
            <a:pPr>
              <a:spcAft>
                <a:spcPts val="1200"/>
              </a:spcAft>
            </a:pPr>
            <a:r>
              <a:rPr lang="en-US" sz="1600" dirty="0"/>
              <a:t>LHDs and hospitals will be strongly encouraged to develop single collaborative plan – challenging for multi-county big hospital systems. </a:t>
            </a:r>
          </a:p>
          <a:p>
            <a:pPr>
              <a:spcAft>
                <a:spcPts val="1200"/>
              </a:spcAft>
            </a:pPr>
            <a:r>
              <a:rPr lang="en-US" sz="1600" dirty="0"/>
              <a:t>Hospitals will be asked to describe how they are investing their resources to support local Prevention Agenda efforts. </a:t>
            </a:r>
          </a:p>
          <a:p>
            <a:pPr>
              <a:spcAft>
                <a:spcPts val="1200"/>
              </a:spcAft>
            </a:pPr>
            <a:r>
              <a:rPr lang="en-US" sz="1600" dirty="0"/>
              <a:t>Hospitals asked to connect the PA to their Certificate of Need application process. </a:t>
            </a:r>
          </a:p>
          <a:p>
            <a:endParaRPr lang="en-US" sz="1600" dirty="0"/>
          </a:p>
        </p:txBody>
      </p:sp>
      <p:pic>
        <p:nvPicPr>
          <p:cNvPr id="4" name="Content Placeholder 4">
            <a:extLst>
              <a:ext uri="{FF2B5EF4-FFF2-40B4-BE49-F238E27FC236}">
                <a16:creationId xmlns:a16="http://schemas.microsoft.com/office/drawing/2014/main" id="{8A72C9ED-8A55-4C8B-B3EF-12E1F564ED63}"/>
              </a:ext>
            </a:extLst>
          </p:cNvPr>
          <p:cNvPicPr>
            <a:picLocks noChangeAspect="1"/>
          </p:cNvPicPr>
          <p:nvPr/>
        </p:nvPicPr>
        <p:blipFill rotWithShape="1">
          <a:blip r:embed="rId3"/>
          <a:srcRect t="10682" b="7380"/>
          <a:stretch/>
        </p:blipFill>
        <p:spPr>
          <a:xfrm>
            <a:off x="4648200" y="1409611"/>
            <a:ext cx="4038600" cy="3089453"/>
          </a:xfrm>
          <a:prstGeom prst="rect">
            <a:avLst/>
          </a:prstGeom>
        </p:spPr>
      </p:pic>
      <p:sp>
        <p:nvSpPr>
          <p:cNvPr id="5" name="Rectangle 4">
            <a:extLst>
              <a:ext uri="{FF2B5EF4-FFF2-40B4-BE49-F238E27FC236}">
                <a16:creationId xmlns:a16="http://schemas.microsoft.com/office/drawing/2014/main" id="{DED85887-4854-417D-AE3E-F9F7261E6042}"/>
              </a:ext>
            </a:extLst>
          </p:cNvPr>
          <p:cNvSpPr/>
          <p:nvPr/>
        </p:nvSpPr>
        <p:spPr>
          <a:xfrm>
            <a:off x="4705350" y="1215420"/>
            <a:ext cx="4133850" cy="369332"/>
          </a:xfrm>
          <a:prstGeom prst="rect">
            <a:avLst/>
          </a:prstGeom>
        </p:spPr>
        <p:txBody>
          <a:bodyPr wrap="square">
            <a:spAutoFit/>
          </a:bodyPr>
          <a:lstStyle/>
          <a:p>
            <a:r>
              <a:rPr lang="en-US" b="1" dirty="0">
                <a:solidFill>
                  <a:prstClr val="black"/>
                </a:solidFill>
              </a:rPr>
              <a:t>127 plans by 58 LHDs and 167 Hospitals</a:t>
            </a:r>
            <a:endParaRPr lang="en-US" b="1" dirty="0"/>
          </a:p>
        </p:txBody>
      </p:sp>
    </p:spTree>
    <p:extLst>
      <p:ext uri="{BB962C8B-B14F-4D97-AF65-F5344CB8AC3E}">
        <p14:creationId xmlns:p14="http://schemas.microsoft.com/office/powerpoint/2010/main" val="4137430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0290-90A8-481A-8829-317032AA9E28}"/>
              </a:ext>
            </a:extLst>
          </p:cNvPr>
          <p:cNvSpPr>
            <a:spLocks noGrp="1"/>
          </p:cNvSpPr>
          <p:nvPr>
            <p:ph type="title"/>
          </p:nvPr>
        </p:nvSpPr>
        <p:spPr>
          <a:xfrm>
            <a:off x="457200" y="359539"/>
            <a:ext cx="8229600" cy="857250"/>
          </a:xfrm>
        </p:spPr>
        <p:txBody>
          <a:bodyPr>
            <a:normAutofit fontScale="90000"/>
          </a:bodyPr>
          <a:lstStyle/>
          <a:p>
            <a:pPr algn="ctr"/>
            <a:r>
              <a:rPr lang="en-US" sz="2700" b="1" dirty="0">
                <a:solidFill>
                  <a:schemeClr val="tx2">
                    <a:lumMod val="50000"/>
                  </a:schemeClr>
                </a:solidFill>
              </a:rPr>
              <a:t>Coming Soon:</a:t>
            </a:r>
            <a:br>
              <a:rPr lang="en-US" sz="2700" b="1" dirty="0">
                <a:solidFill>
                  <a:schemeClr val="tx2">
                    <a:lumMod val="50000"/>
                  </a:schemeClr>
                </a:solidFill>
              </a:rPr>
            </a:br>
            <a:r>
              <a:rPr lang="en-US" sz="2700" b="1" dirty="0">
                <a:solidFill>
                  <a:schemeClr val="tx2">
                    <a:lumMod val="50000"/>
                  </a:schemeClr>
                </a:solidFill>
              </a:rPr>
              <a:t>2019 Population Health Summit!</a:t>
            </a:r>
          </a:p>
        </p:txBody>
      </p:sp>
      <p:sp>
        <p:nvSpPr>
          <p:cNvPr id="3" name="Content Placeholder 2">
            <a:extLst>
              <a:ext uri="{FF2B5EF4-FFF2-40B4-BE49-F238E27FC236}">
                <a16:creationId xmlns:a16="http://schemas.microsoft.com/office/drawing/2014/main" id="{AFA6B30C-99B9-42D1-ABDF-2B4FEA54E0ED}"/>
              </a:ext>
            </a:extLst>
          </p:cNvPr>
          <p:cNvSpPr>
            <a:spLocks noGrp="1"/>
          </p:cNvSpPr>
          <p:nvPr>
            <p:ph idx="1"/>
          </p:nvPr>
        </p:nvSpPr>
        <p:spPr>
          <a:xfrm>
            <a:off x="0" y="1292468"/>
            <a:ext cx="9144000" cy="1879357"/>
          </a:xfrm>
        </p:spPr>
        <p:txBody>
          <a:bodyPr>
            <a:normAutofit lnSpcReduction="10000"/>
          </a:bodyPr>
          <a:lstStyle/>
          <a:p>
            <a:r>
              <a:rPr lang="en-US" sz="1800" b="1" dirty="0">
                <a:solidFill>
                  <a:schemeClr val="accent1"/>
                </a:solidFill>
              </a:rPr>
              <a:t>February 28, 2019 in Albany</a:t>
            </a:r>
          </a:p>
          <a:p>
            <a:r>
              <a:rPr lang="en-US" sz="1800" dirty="0"/>
              <a:t>Celebrate progress, learn about updated Prevention Agenda, highlight Health Across all Policies and Healthy Aging efforts</a:t>
            </a:r>
          </a:p>
          <a:p>
            <a:r>
              <a:rPr lang="en-US" sz="1800" dirty="0"/>
              <a:t>Connect communities working on common Prevention Agenda priorities to advance collaborations between public health, hospitals, and other sectors</a:t>
            </a:r>
          </a:p>
          <a:p>
            <a:r>
              <a:rPr lang="en-US" sz="1800" dirty="0"/>
              <a:t>Sponsors:</a:t>
            </a:r>
          </a:p>
        </p:txBody>
      </p:sp>
      <p:sp>
        <p:nvSpPr>
          <p:cNvPr id="4" name="Rectangle 3">
            <a:extLst>
              <a:ext uri="{FF2B5EF4-FFF2-40B4-BE49-F238E27FC236}">
                <a16:creationId xmlns:a16="http://schemas.microsoft.com/office/drawing/2014/main" id="{98BCCCC5-1464-4F7E-A47F-E20730947A1A}"/>
              </a:ext>
            </a:extLst>
          </p:cNvPr>
          <p:cNvSpPr/>
          <p:nvPr/>
        </p:nvSpPr>
        <p:spPr>
          <a:xfrm>
            <a:off x="1257300" y="3031182"/>
            <a:ext cx="3703831" cy="1708160"/>
          </a:xfrm>
          <a:prstGeom prst="rect">
            <a:avLst/>
          </a:prstGeom>
        </p:spPr>
        <p:txBody>
          <a:bodyPr wrap="square">
            <a:spAutoFit/>
          </a:bodyPr>
          <a:lstStyle/>
          <a:p>
            <a:pPr marL="257175" indent="-257175">
              <a:buFont typeface="Courier New" panose="02070309020205020404" pitchFamily="49" charset="0"/>
              <a:buChar char="o"/>
            </a:pPr>
            <a:r>
              <a:rPr lang="en-US" sz="1500" dirty="0"/>
              <a:t>NY Academy of Medicine</a:t>
            </a:r>
          </a:p>
          <a:p>
            <a:pPr marL="257175" indent="-257175">
              <a:buFont typeface="Courier New" panose="02070309020205020404" pitchFamily="49" charset="0"/>
              <a:buChar char="o"/>
            </a:pPr>
            <a:r>
              <a:rPr lang="en-US" sz="1500" dirty="0"/>
              <a:t>Institute for Family Health</a:t>
            </a:r>
          </a:p>
          <a:p>
            <a:pPr marL="257175" indent="-257175">
              <a:buFont typeface="Courier New" panose="02070309020205020404" pitchFamily="49" charset="0"/>
              <a:buChar char="o"/>
            </a:pPr>
            <a:r>
              <a:rPr lang="en-US" sz="1500" dirty="0"/>
              <a:t>NYU Langone Medical Center</a:t>
            </a:r>
          </a:p>
          <a:p>
            <a:pPr marL="257175" indent="-257175">
              <a:buFont typeface="Courier New" panose="02070309020205020404" pitchFamily="49" charset="0"/>
              <a:buChar char="o"/>
            </a:pPr>
            <a:r>
              <a:rPr lang="en-US" sz="1500" dirty="0"/>
              <a:t>United Hospital Fund</a:t>
            </a:r>
          </a:p>
          <a:p>
            <a:pPr marL="257175" indent="-257175">
              <a:buFont typeface="Courier New" panose="02070309020205020404" pitchFamily="49" charset="0"/>
              <a:buChar char="o"/>
            </a:pPr>
            <a:r>
              <a:rPr lang="en-US" sz="1500" dirty="0"/>
              <a:t>Primary Care Development Corporation</a:t>
            </a:r>
          </a:p>
          <a:p>
            <a:pPr marL="257175" indent="-257175">
              <a:buFont typeface="Courier New" panose="02070309020205020404" pitchFamily="49" charset="0"/>
              <a:buChar char="o"/>
            </a:pPr>
            <a:r>
              <a:rPr lang="en-US" sz="1500" dirty="0"/>
              <a:t>HRI/NYSDOH</a:t>
            </a:r>
          </a:p>
          <a:p>
            <a:pPr marL="257175" indent="-257175">
              <a:buFont typeface="Courier New" panose="02070309020205020404" pitchFamily="49" charset="0"/>
              <a:buChar char="o"/>
            </a:pPr>
            <a:r>
              <a:rPr lang="en-US" sz="1500" dirty="0"/>
              <a:t>NYS Health Foundation</a:t>
            </a:r>
          </a:p>
        </p:txBody>
      </p:sp>
      <p:sp>
        <p:nvSpPr>
          <p:cNvPr id="5" name="Rectangle 4">
            <a:extLst>
              <a:ext uri="{FF2B5EF4-FFF2-40B4-BE49-F238E27FC236}">
                <a16:creationId xmlns:a16="http://schemas.microsoft.com/office/drawing/2014/main" id="{DBC55B23-80BC-40A7-8D89-9F34870ACA4F}"/>
              </a:ext>
            </a:extLst>
          </p:cNvPr>
          <p:cNvSpPr/>
          <p:nvPr/>
        </p:nvSpPr>
        <p:spPr>
          <a:xfrm>
            <a:off x="4752924" y="3031182"/>
            <a:ext cx="4321674" cy="1708160"/>
          </a:xfrm>
          <a:prstGeom prst="rect">
            <a:avLst/>
          </a:prstGeom>
        </p:spPr>
        <p:txBody>
          <a:bodyPr wrap="square">
            <a:spAutoFit/>
          </a:bodyPr>
          <a:lstStyle/>
          <a:p>
            <a:pPr marL="257175" indent="-257175">
              <a:buFont typeface="Courier New" panose="02070309020205020404" pitchFamily="49" charset="0"/>
              <a:buChar char="o"/>
            </a:pPr>
            <a:r>
              <a:rPr lang="en-US" sz="1500" dirty="0"/>
              <a:t>Health Foundation of Western and Central NY</a:t>
            </a:r>
          </a:p>
          <a:p>
            <a:pPr marL="257175" indent="-257175">
              <a:buFont typeface="Courier New" panose="02070309020205020404" pitchFamily="49" charset="0"/>
              <a:buChar char="o"/>
            </a:pPr>
            <a:r>
              <a:rPr lang="en-US" sz="1500" dirty="0"/>
              <a:t>HANYS</a:t>
            </a:r>
          </a:p>
          <a:p>
            <a:pPr marL="257175" indent="-257175">
              <a:buFont typeface="Courier New" panose="02070309020205020404" pitchFamily="49" charset="0"/>
              <a:buChar char="o"/>
            </a:pPr>
            <a:r>
              <a:rPr lang="en-US" sz="1500" dirty="0"/>
              <a:t>NYSACHO</a:t>
            </a:r>
          </a:p>
          <a:p>
            <a:pPr marL="257175" indent="-257175">
              <a:buFont typeface="Courier New" panose="02070309020205020404" pitchFamily="49" charset="0"/>
              <a:buChar char="o"/>
            </a:pPr>
            <a:r>
              <a:rPr lang="en-US" sz="1500" dirty="0"/>
              <a:t>NYS Podiatric Medical Association</a:t>
            </a:r>
          </a:p>
          <a:p>
            <a:pPr marL="257175" indent="-257175">
              <a:buFont typeface="Courier New" panose="02070309020205020404" pitchFamily="49" charset="0"/>
              <a:buChar char="o"/>
            </a:pPr>
            <a:r>
              <a:rPr lang="en-US" sz="1500" dirty="0"/>
              <a:t>SUNY Albany School of Public Health</a:t>
            </a:r>
          </a:p>
          <a:p>
            <a:pPr marL="257175" indent="-257175">
              <a:buFont typeface="Courier New" panose="02070309020205020404" pitchFamily="49" charset="0"/>
              <a:buChar char="o"/>
            </a:pPr>
            <a:r>
              <a:rPr lang="en-US" sz="1500" dirty="0"/>
              <a:t>NYS Public Health Association</a:t>
            </a:r>
          </a:p>
          <a:p>
            <a:pPr marL="257175" indent="-257175">
              <a:buFont typeface="Courier New" panose="02070309020205020404" pitchFamily="49" charset="0"/>
              <a:buChar char="o"/>
            </a:pPr>
            <a:r>
              <a:rPr lang="en-US" sz="1500" dirty="0"/>
              <a:t>IPRO</a:t>
            </a:r>
          </a:p>
        </p:txBody>
      </p:sp>
    </p:spTree>
    <p:extLst>
      <p:ext uri="{BB962C8B-B14F-4D97-AF65-F5344CB8AC3E}">
        <p14:creationId xmlns:p14="http://schemas.microsoft.com/office/powerpoint/2010/main" val="176078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690B84-1860-4DA3-9F44-DF36F9462C3E}"/>
              </a:ext>
            </a:extLst>
          </p:cNvPr>
          <p:cNvPicPr>
            <a:picLocks noGrp="1" noChangeAspect="1"/>
          </p:cNvPicPr>
          <p:nvPr>
            <p:ph idx="1"/>
          </p:nvPr>
        </p:nvPicPr>
        <p:blipFill>
          <a:blip r:embed="rId3"/>
          <a:stretch>
            <a:fillRect/>
          </a:stretch>
        </p:blipFill>
        <p:spPr>
          <a:xfrm>
            <a:off x="1030172" y="1130475"/>
            <a:ext cx="2579032" cy="2562778"/>
          </a:xfrm>
          <a:prstGeom prst="rect">
            <a:avLst/>
          </a:prstGeom>
        </p:spPr>
      </p:pic>
      <p:sp>
        <p:nvSpPr>
          <p:cNvPr id="9" name="Arrow: Right 8">
            <a:extLst>
              <a:ext uri="{FF2B5EF4-FFF2-40B4-BE49-F238E27FC236}">
                <a16:creationId xmlns:a16="http://schemas.microsoft.com/office/drawing/2014/main" id="{0A3473A6-8CEF-4A5D-B58B-C877708DA401}"/>
              </a:ext>
            </a:extLst>
          </p:cNvPr>
          <p:cNvSpPr/>
          <p:nvPr/>
        </p:nvSpPr>
        <p:spPr>
          <a:xfrm>
            <a:off x="1423554" y="3202837"/>
            <a:ext cx="6070755" cy="1755352"/>
          </a:xfrm>
          <a:prstGeom prst="rightArrow">
            <a:avLst>
              <a:gd name="adj1" fmla="val 31983"/>
              <a:gd name="adj2" fmla="val 4899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cs typeface="Arial" panose="020B0604020202020204" pitchFamily="34" charset="0"/>
              </a:rPr>
              <a:t>NYS PREVENTION AGENDA 2019-2024</a:t>
            </a:r>
          </a:p>
        </p:txBody>
      </p:sp>
      <p:grpSp>
        <p:nvGrpSpPr>
          <p:cNvPr id="6" name="Group 5">
            <a:extLst>
              <a:ext uri="{FF2B5EF4-FFF2-40B4-BE49-F238E27FC236}">
                <a16:creationId xmlns:a16="http://schemas.microsoft.com/office/drawing/2014/main" id="{CDF68960-22FB-42D3-8744-819B6C7E1A88}"/>
              </a:ext>
            </a:extLst>
          </p:cNvPr>
          <p:cNvGrpSpPr/>
          <p:nvPr/>
        </p:nvGrpSpPr>
        <p:grpSpPr>
          <a:xfrm>
            <a:off x="4571999" y="1315254"/>
            <a:ext cx="4521994" cy="1680433"/>
            <a:chOff x="6183302" y="893893"/>
            <a:chExt cx="6029325" cy="2240577"/>
          </a:xfrm>
        </p:grpSpPr>
        <p:pic>
          <p:nvPicPr>
            <p:cNvPr id="7" name="Picture 6">
              <a:extLst>
                <a:ext uri="{FF2B5EF4-FFF2-40B4-BE49-F238E27FC236}">
                  <a16:creationId xmlns:a16="http://schemas.microsoft.com/office/drawing/2014/main" id="{509564D7-09C2-4274-9B6B-E2D2F3670C51}"/>
                </a:ext>
              </a:extLst>
            </p:cNvPr>
            <p:cNvPicPr>
              <a:picLocks noChangeAspect="1"/>
            </p:cNvPicPr>
            <p:nvPr/>
          </p:nvPicPr>
          <p:blipFill>
            <a:blip r:embed="rId4"/>
            <a:stretch>
              <a:fillRect/>
            </a:stretch>
          </p:blipFill>
          <p:spPr>
            <a:xfrm>
              <a:off x="6183302" y="893893"/>
              <a:ext cx="6029325" cy="2209800"/>
            </a:xfrm>
            <a:prstGeom prst="rect">
              <a:avLst/>
            </a:prstGeom>
          </p:spPr>
        </p:pic>
        <p:sp>
          <p:nvSpPr>
            <p:cNvPr id="3" name="TextBox 2">
              <a:extLst>
                <a:ext uri="{FF2B5EF4-FFF2-40B4-BE49-F238E27FC236}">
                  <a16:creationId xmlns:a16="http://schemas.microsoft.com/office/drawing/2014/main" id="{B7663753-293D-4377-8B0D-D83F7401F836}"/>
                </a:ext>
              </a:extLst>
            </p:cNvPr>
            <p:cNvSpPr txBox="1"/>
            <p:nvPr/>
          </p:nvSpPr>
          <p:spPr>
            <a:xfrm>
              <a:off x="6321847" y="2580473"/>
              <a:ext cx="5698357" cy="553997"/>
            </a:xfrm>
            <a:prstGeom prst="rect">
              <a:avLst/>
            </a:prstGeom>
            <a:solidFill>
              <a:schemeClr val="bg1"/>
            </a:solidFill>
            <a:ln>
              <a:solidFill>
                <a:srgbClr val="C00000"/>
              </a:solidFill>
            </a:ln>
          </p:spPr>
          <p:txBody>
            <a:bodyPr wrap="square" rtlCol="0">
              <a:spAutoFit/>
            </a:bodyPr>
            <a:lstStyle/>
            <a:p>
              <a:pPr algn="ctr"/>
              <a:r>
                <a:rPr lang="en-US" sz="2100" b="1" dirty="0">
                  <a:latin typeface="Arial" panose="020B0604020202020204" pitchFamily="34" charset="0"/>
                  <a:cs typeface="Arial" panose="020B0604020202020204" pitchFamily="34" charset="0"/>
                </a:rPr>
                <a:t>Age-Friendly NYS</a:t>
              </a:r>
            </a:p>
          </p:txBody>
        </p:sp>
      </p:grpSp>
      <p:sp>
        <p:nvSpPr>
          <p:cNvPr id="2" name="TextBox 1">
            <a:extLst>
              <a:ext uri="{FF2B5EF4-FFF2-40B4-BE49-F238E27FC236}">
                <a16:creationId xmlns:a16="http://schemas.microsoft.com/office/drawing/2014/main" id="{E9BA3100-34B2-4ADA-B013-135E39C4B4BC}"/>
              </a:ext>
            </a:extLst>
          </p:cNvPr>
          <p:cNvSpPr txBox="1"/>
          <p:nvPr/>
        </p:nvSpPr>
        <p:spPr>
          <a:xfrm>
            <a:off x="4863518" y="2972603"/>
            <a:ext cx="440422" cy="184666"/>
          </a:xfrm>
          <a:prstGeom prst="rect">
            <a:avLst/>
          </a:prstGeom>
          <a:noFill/>
        </p:spPr>
        <p:txBody>
          <a:bodyPr wrap="square" rtlCol="0">
            <a:spAutoFit/>
          </a:bodyPr>
          <a:lstStyle/>
          <a:p>
            <a:r>
              <a:rPr lang="en-US" sz="600" dirty="0"/>
              <a:t>AARP</a:t>
            </a:r>
          </a:p>
        </p:txBody>
      </p:sp>
      <p:sp>
        <p:nvSpPr>
          <p:cNvPr id="8" name="TextBox 7">
            <a:extLst>
              <a:ext uri="{FF2B5EF4-FFF2-40B4-BE49-F238E27FC236}">
                <a16:creationId xmlns:a16="http://schemas.microsoft.com/office/drawing/2014/main" id="{8834D334-CCA8-449B-AE83-F19AF9B79316}"/>
              </a:ext>
            </a:extLst>
          </p:cNvPr>
          <p:cNvSpPr txBox="1"/>
          <p:nvPr/>
        </p:nvSpPr>
        <p:spPr>
          <a:xfrm>
            <a:off x="805343" y="3693253"/>
            <a:ext cx="381836" cy="184666"/>
          </a:xfrm>
          <a:prstGeom prst="rect">
            <a:avLst/>
          </a:prstGeom>
          <a:noFill/>
        </p:spPr>
        <p:txBody>
          <a:bodyPr wrap="none" rtlCol="0">
            <a:spAutoFit/>
          </a:bodyPr>
          <a:lstStyle/>
          <a:p>
            <a:r>
              <a:rPr lang="en-US" sz="600" dirty="0"/>
              <a:t>NYAM</a:t>
            </a:r>
          </a:p>
        </p:txBody>
      </p:sp>
      <p:sp>
        <p:nvSpPr>
          <p:cNvPr id="10" name="TextBox 9">
            <a:extLst>
              <a:ext uri="{FF2B5EF4-FFF2-40B4-BE49-F238E27FC236}">
                <a16:creationId xmlns:a16="http://schemas.microsoft.com/office/drawing/2014/main" id="{CFDE07D7-C797-4897-B676-D500373094F1}"/>
              </a:ext>
            </a:extLst>
          </p:cNvPr>
          <p:cNvSpPr txBox="1"/>
          <p:nvPr/>
        </p:nvSpPr>
        <p:spPr>
          <a:xfrm>
            <a:off x="133491" y="361691"/>
            <a:ext cx="8960502" cy="84638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Traveling Together…</a:t>
            </a:r>
          </a:p>
          <a:p>
            <a:r>
              <a:rPr lang="en-US" sz="2100" b="1" dirty="0">
                <a:latin typeface="Arial" panose="020B0604020202020204" pitchFamily="34" charset="0"/>
                <a:cs typeface="Arial" panose="020B0604020202020204" pitchFamily="34" charset="0"/>
              </a:rPr>
              <a:t>Health Across All Policies</a:t>
            </a:r>
          </a:p>
        </p:txBody>
      </p:sp>
    </p:spTree>
    <p:extLst>
      <p:ext uri="{BB962C8B-B14F-4D97-AF65-F5344CB8AC3E}">
        <p14:creationId xmlns:p14="http://schemas.microsoft.com/office/powerpoint/2010/main" val="255823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79"/>
            <a:ext cx="9144000" cy="739265"/>
          </a:xfrm>
        </p:spPr>
        <p:txBody>
          <a:bodyPr>
            <a:noAutofit/>
          </a:bodyPr>
          <a:lstStyle/>
          <a:p>
            <a:pPr algn="ct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Process for Updating Prevention Agenda for 2019-2024</a:t>
            </a:r>
          </a:p>
        </p:txBody>
      </p:sp>
      <p:grpSp>
        <p:nvGrpSpPr>
          <p:cNvPr id="10" name="Group 9">
            <a:extLst>
              <a:ext uri="{FF2B5EF4-FFF2-40B4-BE49-F238E27FC236}">
                <a16:creationId xmlns:a16="http://schemas.microsoft.com/office/drawing/2014/main" id="{D8CC73B2-94E3-47BA-8760-8AB7677BFE38}"/>
              </a:ext>
            </a:extLst>
          </p:cNvPr>
          <p:cNvGrpSpPr/>
          <p:nvPr/>
        </p:nvGrpSpPr>
        <p:grpSpPr>
          <a:xfrm>
            <a:off x="404866" y="1033109"/>
            <a:ext cx="8739134" cy="3917966"/>
            <a:chOff x="408523" y="1212378"/>
            <a:chExt cx="11652179" cy="5223955"/>
          </a:xfrm>
        </p:grpSpPr>
        <p:sp>
          <p:nvSpPr>
            <p:cNvPr id="5" name="Arrow: Right 4">
              <a:extLst>
                <a:ext uri="{FF2B5EF4-FFF2-40B4-BE49-F238E27FC236}">
                  <a16:creationId xmlns:a16="http://schemas.microsoft.com/office/drawing/2014/main" id="{53B9CAA7-D860-458C-8E65-66FEE0912F41}"/>
                </a:ext>
              </a:extLst>
            </p:cNvPr>
            <p:cNvSpPr>
              <a:spLocks noChangeAspect="1"/>
            </p:cNvSpPr>
            <p:nvPr/>
          </p:nvSpPr>
          <p:spPr>
            <a:xfrm>
              <a:off x="408523" y="1951326"/>
              <a:ext cx="11652179" cy="2965058"/>
            </a:xfrm>
            <a:prstGeom prst="rightArrow">
              <a:avLst/>
            </a:prstGeom>
            <a:solidFill>
              <a:schemeClr val="accent1">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33DE477D-DDA8-4490-9E57-72AF49CCC08A}"/>
                </a:ext>
              </a:extLst>
            </p:cNvPr>
            <p:cNvSpPr/>
            <p:nvPr/>
          </p:nvSpPr>
          <p:spPr>
            <a:xfrm>
              <a:off x="876014" y="1224253"/>
              <a:ext cx="3374136" cy="5212080"/>
            </a:xfrm>
            <a:custGeom>
              <a:avLst/>
              <a:gdLst>
                <a:gd name="connsiteX0" fmla="*/ 0 w 3613311"/>
                <a:gd name="connsiteY0" fmla="*/ 602231 h 5078052"/>
                <a:gd name="connsiteX1" fmla="*/ 602231 w 3613311"/>
                <a:gd name="connsiteY1" fmla="*/ 0 h 5078052"/>
                <a:gd name="connsiteX2" fmla="*/ 3011080 w 3613311"/>
                <a:gd name="connsiteY2" fmla="*/ 0 h 5078052"/>
                <a:gd name="connsiteX3" fmla="*/ 3613311 w 3613311"/>
                <a:gd name="connsiteY3" fmla="*/ 602231 h 5078052"/>
                <a:gd name="connsiteX4" fmla="*/ 3613311 w 3613311"/>
                <a:gd name="connsiteY4" fmla="*/ 4475821 h 5078052"/>
                <a:gd name="connsiteX5" fmla="*/ 3011080 w 3613311"/>
                <a:gd name="connsiteY5" fmla="*/ 5078052 h 5078052"/>
                <a:gd name="connsiteX6" fmla="*/ 602231 w 3613311"/>
                <a:gd name="connsiteY6" fmla="*/ 5078052 h 5078052"/>
                <a:gd name="connsiteX7" fmla="*/ 0 w 3613311"/>
                <a:gd name="connsiteY7" fmla="*/ 4475821 h 5078052"/>
                <a:gd name="connsiteX8" fmla="*/ 0 w 3613311"/>
                <a:gd name="connsiteY8" fmla="*/ 602231 h 507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311" h="5078052">
                  <a:moveTo>
                    <a:pt x="0" y="602231"/>
                  </a:moveTo>
                  <a:cubicBezTo>
                    <a:pt x="0" y="269628"/>
                    <a:pt x="269628" y="0"/>
                    <a:pt x="602231" y="0"/>
                  </a:cubicBezTo>
                  <a:lnTo>
                    <a:pt x="3011080" y="0"/>
                  </a:lnTo>
                  <a:cubicBezTo>
                    <a:pt x="3343683" y="0"/>
                    <a:pt x="3613311" y="269628"/>
                    <a:pt x="3613311" y="602231"/>
                  </a:cubicBezTo>
                  <a:lnTo>
                    <a:pt x="3613311" y="4475821"/>
                  </a:lnTo>
                  <a:cubicBezTo>
                    <a:pt x="3613311" y="4808424"/>
                    <a:pt x="3343683" y="5078052"/>
                    <a:pt x="3011080" y="5078052"/>
                  </a:cubicBezTo>
                  <a:lnTo>
                    <a:pt x="602231" y="5078052"/>
                  </a:lnTo>
                  <a:cubicBezTo>
                    <a:pt x="269628" y="5078052"/>
                    <a:pt x="0" y="4808424"/>
                    <a:pt x="0" y="4475821"/>
                  </a:cubicBezTo>
                  <a:lnTo>
                    <a:pt x="0" y="6022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t" anchorCtr="0">
              <a:noAutofit/>
            </a:bodyPr>
            <a:lstStyle/>
            <a:p>
              <a:pPr algn="ctr" defTabSz="666750">
                <a:spcBef>
                  <a:spcPct val="0"/>
                </a:spcBef>
              </a:pPr>
              <a:r>
                <a:rPr lang="en-US" sz="1500" b="1" dirty="0">
                  <a:latin typeface="Arial" panose="020B0604020202020204" pitchFamily="34" charset="0"/>
                  <a:cs typeface="Arial" panose="020B0604020202020204" pitchFamily="34" charset="0"/>
                </a:rPr>
                <a:t>February – April, 2018</a:t>
              </a:r>
            </a:p>
            <a:p>
              <a:pPr algn="ctr" defTabSz="666750">
                <a:spcBef>
                  <a:spcPct val="0"/>
                </a:spcBef>
              </a:pPr>
              <a:endParaRPr lang="en-US" sz="788" b="1"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Assessed health status and demographic changes, progress on Prevention Agenda objectives and key challenges, and progress on local action</a:t>
              </a:r>
            </a:p>
            <a:p>
              <a:pPr defTabSz="666750">
                <a:spcBef>
                  <a:spcPct val="0"/>
                </a:spcBef>
              </a:pPr>
              <a:endParaRPr lang="en-US" sz="675"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Ad Hoc Committee members hosted 20+ meetings to obtain feedback</a:t>
              </a:r>
            </a:p>
            <a:p>
              <a:pPr defTabSz="666750">
                <a:spcBef>
                  <a:spcPct val="0"/>
                </a:spcBef>
              </a:pPr>
              <a:endParaRPr lang="en-US" sz="750"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200 individuals/organizations completed survey to provide feedback.</a:t>
              </a:r>
            </a:p>
            <a:p>
              <a:pPr defTabSz="666750">
                <a:spcBef>
                  <a:spcPct val="0"/>
                </a:spcBef>
              </a:pPr>
              <a:endParaRPr lang="en-US" sz="825" dirty="0">
                <a:latin typeface="Arial" panose="020B0604020202020204" pitchFamily="34" charset="0"/>
                <a:cs typeface="Arial" panose="020B0604020202020204" pitchFamily="34" charset="0"/>
              </a:endParaRPr>
            </a:p>
            <a:p>
              <a:pPr algn="ctr" defTabSz="666750">
                <a:lnSpc>
                  <a:spcPct val="90000"/>
                </a:lnSpc>
                <a:spcBef>
                  <a:spcPct val="0"/>
                </a:spcBef>
              </a:pPr>
              <a:endParaRPr lang="en-US" sz="1350" dirty="0"/>
            </a:p>
          </p:txBody>
        </p:sp>
        <p:sp>
          <p:nvSpPr>
            <p:cNvPr id="8" name="Freeform: Shape 7">
              <a:extLst>
                <a:ext uri="{FF2B5EF4-FFF2-40B4-BE49-F238E27FC236}">
                  <a16:creationId xmlns:a16="http://schemas.microsoft.com/office/drawing/2014/main" id="{E8F12FA3-C18D-42F3-9357-83A013E8AEC4}"/>
                </a:ext>
              </a:extLst>
            </p:cNvPr>
            <p:cNvSpPr/>
            <p:nvPr/>
          </p:nvSpPr>
          <p:spPr>
            <a:xfrm>
              <a:off x="4548386" y="1224253"/>
              <a:ext cx="3372455" cy="5212080"/>
            </a:xfrm>
            <a:custGeom>
              <a:avLst/>
              <a:gdLst>
                <a:gd name="connsiteX0" fmla="*/ 0 w 3998674"/>
                <a:gd name="connsiteY0" fmla="*/ 666459 h 5134470"/>
                <a:gd name="connsiteX1" fmla="*/ 666459 w 3998674"/>
                <a:gd name="connsiteY1" fmla="*/ 0 h 5134470"/>
                <a:gd name="connsiteX2" fmla="*/ 3332215 w 3998674"/>
                <a:gd name="connsiteY2" fmla="*/ 0 h 5134470"/>
                <a:gd name="connsiteX3" fmla="*/ 3998674 w 3998674"/>
                <a:gd name="connsiteY3" fmla="*/ 666459 h 5134470"/>
                <a:gd name="connsiteX4" fmla="*/ 3998674 w 3998674"/>
                <a:gd name="connsiteY4" fmla="*/ 4468011 h 5134470"/>
                <a:gd name="connsiteX5" fmla="*/ 3332215 w 3998674"/>
                <a:gd name="connsiteY5" fmla="*/ 5134470 h 5134470"/>
                <a:gd name="connsiteX6" fmla="*/ 666459 w 3998674"/>
                <a:gd name="connsiteY6" fmla="*/ 5134470 h 5134470"/>
                <a:gd name="connsiteX7" fmla="*/ 0 w 3998674"/>
                <a:gd name="connsiteY7" fmla="*/ 4468011 h 5134470"/>
                <a:gd name="connsiteX8" fmla="*/ 0 w 3998674"/>
                <a:gd name="connsiteY8" fmla="*/ 666459 h 513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674" h="5134470">
                  <a:moveTo>
                    <a:pt x="0" y="666459"/>
                  </a:moveTo>
                  <a:cubicBezTo>
                    <a:pt x="0" y="298384"/>
                    <a:pt x="298384" y="0"/>
                    <a:pt x="666459" y="0"/>
                  </a:cubicBezTo>
                  <a:lnTo>
                    <a:pt x="3332215" y="0"/>
                  </a:lnTo>
                  <a:cubicBezTo>
                    <a:pt x="3700290" y="0"/>
                    <a:pt x="3998674" y="298384"/>
                    <a:pt x="3998674" y="666459"/>
                  </a:cubicBezTo>
                  <a:lnTo>
                    <a:pt x="3998674" y="4468011"/>
                  </a:lnTo>
                  <a:cubicBezTo>
                    <a:pt x="3998674" y="4836086"/>
                    <a:pt x="3700290" y="5134470"/>
                    <a:pt x="3332215" y="5134470"/>
                  </a:cubicBezTo>
                  <a:lnTo>
                    <a:pt x="666459" y="5134470"/>
                  </a:lnTo>
                  <a:cubicBezTo>
                    <a:pt x="298384" y="5134470"/>
                    <a:pt x="0" y="4836086"/>
                    <a:pt x="0" y="4468011"/>
                  </a:cubicBezTo>
                  <a:lnTo>
                    <a:pt x="0" y="6664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t" anchorCtr="0">
              <a:noAutofit/>
            </a:bodyPr>
            <a:lstStyle/>
            <a:p>
              <a:pPr algn="ctr" defTabSz="666750">
                <a:spcBef>
                  <a:spcPct val="0"/>
                </a:spcBef>
              </a:pPr>
              <a:r>
                <a:rPr lang="en-US" sz="1500" b="1" dirty="0">
                  <a:latin typeface="Arial" panose="020B0604020202020204" pitchFamily="34" charset="0"/>
                  <a:cs typeface="Arial" panose="020B0604020202020204" pitchFamily="34" charset="0"/>
                </a:rPr>
                <a:t>May – September, 2018</a:t>
              </a:r>
            </a:p>
            <a:p>
              <a:pPr algn="ctr" defTabSz="666750">
                <a:spcBef>
                  <a:spcPct val="0"/>
                </a:spcBef>
              </a:pPr>
              <a:endParaRPr lang="en-US" sz="825" b="1"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Ad Hoc Committee met to finalize focus areas and goals based on stakeholder feedback</a:t>
              </a:r>
            </a:p>
            <a:p>
              <a:pPr defTabSz="666750">
                <a:spcBef>
                  <a:spcPct val="0"/>
                </a:spcBef>
              </a:pPr>
              <a:endParaRPr lang="en-US" sz="675"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Committees developed priority specific action plans</a:t>
              </a:r>
            </a:p>
            <a:p>
              <a:pPr defTabSz="666750">
                <a:spcBef>
                  <a:spcPct val="0"/>
                </a:spcBef>
              </a:pPr>
              <a:endParaRPr lang="en-US" sz="750" i="1"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Used established committees where possible</a:t>
              </a:r>
            </a:p>
            <a:p>
              <a:pPr marL="214313" indent="-214313" defTabSz="666750">
                <a:spcBef>
                  <a:spcPct val="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NYS Agencies integrated into effort: </a:t>
              </a:r>
              <a:r>
                <a:rPr lang="en-US" sz="1200" i="1" dirty="0">
                  <a:latin typeface="Arial" panose="020B0604020202020204" pitchFamily="34" charset="0"/>
                  <a:cs typeface="Arial" panose="020B0604020202020204" pitchFamily="34" charset="0"/>
                </a:rPr>
                <a:t>OMH, OASAS, Ag and Markets, Aging, DEC, NYSERDA, Dept. of State, NYSED </a:t>
              </a:r>
            </a:p>
            <a:p>
              <a:pPr defTabSz="666750">
                <a:spcBef>
                  <a:spcPct val="0"/>
                </a:spcBef>
              </a:pPr>
              <a:endParaRPr lang="en-US" sz="675" dirty="0">
                <a:latin typeface="Arial" panose="020B0604020202020204" pitchFamily="34" charset="0"/>
                <a:cs typeface="Arial" panose="020B0604020202020204" pitchFamily="34" charset="0"/>
              </a:endParaRPr>
            </a:p>
            <a:p>
              <a:pPr defTabSz="666750">
                <a:lnSpc>
                  <a:spcPct val="90000"/>
                </a:lnSpc>
                <a:spcBef>
                  <a:spcPct val="0"/>
                </a:spcBef>
              </a:pPr>
              <a:endParaRPr lang="en-US" sz="1350" i="1" dirty="0"/>
            </a:p>
            <a:p>
              <a:pPr defTabSz="666750">
                <a:lnSpc>
                  <a:spcPct val="90000"/>
                </a:lnSpc>
                <a:spcBef>
                  <a:spcPct val="0"/>
                </a:spcBef>
              </a:pPr>
              <a:endParaRPr lang="en-US" sz="1350" i="1" dirty="0"/>
            </a:p>
            <a:p>
              <a:pPr defTabSz="666750">
                <a:lnSpc>
                  <a:spcPct val="90000"/>
                </a:lnSpc>
                <a:spcBef>
                  <a:spcPct val="0"/>
                </a:spcBef>
              </a:pPr>
              <a:endParaRPr lang="en-US" sz="1350" i="1" dirty="0"/>
            </a:p>
            <a:p>
              <a:pPr defTabSz="666750">
                <a:lnSpc>
                  <a:spcPct val="90000"/>
                </a:lnSpc>
                <a:spcBef>
                  <a:spcPct val="0"/>
                </a:spcBef>
              </a:pPr>
              <a:endParaRPr lang="en-US" sz="1350" dirty="0"/>
            </a:p>
          </p:txBody>
        </p:sp>
        <p:sp>
          <p:nvSpPr>
            <p:cNvPr id="9" name="Freeform: Shape 8">
              <a:extLst>
                <a:ext uri="{FF2B5EF4-FFF2-40B4-BE49-F238E27FC236}">
                  <a16:creationId xmlns:a16="http://schemas.microsoft.com/office/drawing/2014/main" id="{60CA56A6-0E27-4290-97F2-713E57B25BC8}"/>
                </a:ext>
              </a:extLst>
            </p:cNvPr>
            <p:cNvSpPr/>
            <p:nvPr/>
          </p:nvSpPr>
          <p:spPr>
            <a:xfrm>
              <a:off x="8220066" y="1212378"/>
              <a:ext cx="3291840" cy="5212080"/>
            </a:xfrm>
            <a:custGeom>
              <a:avLst/>
              <a:gdLst>
                <a:gd name="connsiteX0" fmla="*/ 0 w 2515717"/>
                <a:gd name="connsiteY0" fmla="*/ 419295 h 4576045"/>
                <a:gd name="connsiteX1" fmla="*/ 419295 w 2515717"/>
                <a:gd name="connsiteY1" fmla="*/ 0 h 4576045"/>
                <a:gd name="connsiteX2" fmla="*/ 2096422 w 2515717"/>
                <a:gd name="connsiteY2" fmla="*/ 0 h 4576045"/>
                <a:gd name="connsiteX3" fmla="*/ 2515717 w 2515717"/>
                <a:gd name="connsiteY3" fmla="*/ 419295 h 4576045"/>
                <a:gd name="connsiteX4" fmla="*/ 2515717 w 2515717"/>
                <a:gd name="connsiteY4" fmla="*/ 4156750 h 4576045"/>
                <a:gd name="connsiteX5" fmla="*/ 2096422 w 2515717"/>
                <a:gd name="connsiteY5" fmla="*/ 4576045 h 4576045"/>
                <a:gd name="connsiteX6" fmla="*/ 419295 w 2515717"/>
                <a:gd name="connsiteY6" fmla="*/ 4576045 h 4576045"/>
                <a:gd name="connsiteX7" fmla="*/ 0 w 2515717"/>
                <a:gd name="connsiteY7" fmla="*/ 4156750 h 4576045"/>
                <a:gd name="connsiteX8" fmla="*/ 0 w 2515717"/>
                <a:gd name="connsiteY8" fmla="*/ 419295 h 457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17" h="4576045">
                  <a:moveTo>
                    <a:pt x="0" y="419295"/>
                  </a:moveTo>
                  <a:cubicBezTo>
                    <a:pt x="0" y="187725"/>
                    <a:pt x="187725" y="0"/>
                    <a:pt x="419295" y="0"/>
                  </a:cubicBezTo>
                  <a:lnTo>
                    <a:pt x="2096422" y="0"/>
                  </a:lnTo>
                  <a:cubicBezTo>
                    <a:pt x="2327992" y="0"/>
                    <a:pt x="2515717" y="187725"/>
                    <a:pt x="2515717" y="419295"/>
                  </a:cubicBezTo>
                  <a:lnTo>
                    <a:pt x="2515717" y="4156750"/>
                  </a:lnTo>
                  <a:cubicBezTo>
                    <a:pt x="2515717" y="4388320"/>
                    <a:pt x="2327992" y="4576045"/>
                    <a:pt x="2096422" y="4576045"/>
                  </a:cubicBezTo>
                  <a:lnTo>
                    <a:pt x="419295" y="4576045"/>
                  </a:lnTo>
                  <a:cubicBezTo>
                    <a:pt x="187725" y="4576045"/>
                    <a:pt x="0" y="4388320"/>
                    <a:pt x="0" y="4156750"/>
                  </a:cubicBezTo>
                  <a:lnTo>
                    <a:pt x="0" y="419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t" anchorCtr="0">
              <a:noAutofit/>
            </a:bodyPr>
            <a:lstStyle/>
            <a:p>
              <a:pPr algn="ctr" defTabSz="666750">
                <a:spcBef>
                  <a:spcPct val="0"/>
                </a:spcBef>
              </a:pPr>
              <a:r>
                <a:rPr lang="en-US" sz="1350" b="1" dirty="0">
                  <a:latin typeface="Arial" panose="020B0604020202020204" pitchFamily="34" charset="0"/>
                  <a:cs typeface="Arial" panose="020B0604020202020204" pitchFamily="34" charset="0"/>
                </a:rPr>
                <a:t>October – December, 2018</a:t>
              </a:r>
            </a:p>
            <a:p>
              <a:pPr algn="ctr" defTabSz="666750">
                <a:spcBef>
                  <a:spcPct val="0"/>
                </a:spcBef>
              </a:pPr>
              <a:endParaRPr lang="en-US" sz="788" b="1"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State Agency staff completed priority specific plans based on feedback from Ad Hoc Committee</a:t>
              </a:r>
            </a:p>
            <a:p>
              <a:pPr marL="214313" indent="-214313" defTabSz="666750">
                <a:spcBef>
                  <a:spcPct val="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PHC and PHHPC meet to review and approve updated Plan</a:t>
              </a:r>
            </a:p>
            <a:p>
              <a:pPr marL="214313" indent="-214313" defTabSz="666750">
                <a:spcBef>
                  <a:spcPct val="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14313" indent="-214313" defTabSz="666750">
                <a:spcBef>
                  <a:spcPct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NYS will use updated Prevention Agenda to launch next cycle of local planning</a:t>
              </a:r>
            </a:p>
            <a:p>
              <a:pPr defTabSz="666750">
                <a:lnSpc>
                  <a:spcPct val="90000"/>
                </a:lnSpc>
                <a:spcBef>
                  <a:spcPct val="0"/>
                </a:spcBef>
              </a:pPr>
              <a:endParaRPr lang="en-US" sz="1500" dirty="0"/>
            </a:p>
          </p:txBody>
        </p:sp>
      </p:grpSp>
    </p:spTree>
    <p:extLst>
      <p:ext uri="{BB962C8B-B14F-4D97-AF65-F5344CB8AC3E}">
        <p14:creationId xmlns:p14="http://schemas.microsoft.com/office/powerpoint/2010/main" val="139949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C9D345-5AF3-479C-ABE8-5199549BC968}"/>
              </a:ext>
            </a:extLst>
          </p:cNvPr>
          <p:cNvSpPr/>
          <p:nvPr/>
        </p:nvSpPr>
        <p:spPr>
          <a:xfrm>
            <a:off x="1278541" y="1820708"/>
            <a:ext cx="6651654" cy="2354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4814A-1436-48B6-A176-0B995C4A184A}"/>
              </a:ext>
            </a:extLst>
          </p:cNvPr>
          <p:cNvSpPr>
            <a:spLocks noGrp="1"/>
          </p:cNvSpPr>
          <p:nvPr>
            <p:ph type="title"/>
          </p:nvPr>
        </p:nvSpPr>
        <p:spPr>
          <a:xfrm>
            <a:off x="0" y="573248"/>
            <a:ext cx="9144001" cy="916781"/>
          </a:xfrm>
        </p:spPr>
        <p:txBody>
          <a:bodyPr/>
          <a:lstStyle/>
          <a:p>
            <a:r>
              <a:rPr lang="en-US" sz="24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NYS Health Assessment:</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Changing Demographics</a:t>
            </a:r>
          </a:p>
        </p:txBody>
      </p:sp>
      <p:sp>
        <p:nvSpPr>
          <p:cNvPr id="3" name="Content Placeholder 2">
            <a:extLst>
              <a:ext uri="{FF2B5EF4-FFF2-40B4-BE49-F238E27FC236}">
                <a16:creationId xmlns:a16="http://schemas.microsoft.com/office/drawing/2014/main" id="{9AB57F15-3AB7-456C-89D9-30B9BA8842A7}"/>
              </a:ext>
            </a:extLst>
          </p:cNvPr>
          <p:cNvSpPr>
            <a:spLocks noGrp="1"/>
          </p:cNvSpPr>
          <p:nvPr>
            <p:ph idx="1"/>
          </p:nvPr>
        </p:nvSpPr>
        <p:spPr>
          <a:xfrm>
            <a:off x="1278541" y="1820709"/>
            <a:ext cx="6724944" cy="2257678"/>
          </a:xfrm>
        </p:spPr>
        <p:txBody>
          <a:bodyPr/>
          <a:lstStyle/>
          <a:p>
            <a:pPr>
              <a:spcAft>
                <a:spcPts val="1800"/>
              </a:spcAft>
            </a:pPr>
            <a:r>
              <a:rPr lang="en-US" sz="2400" dirty="0">
                <a:solidFill>
                  <a:schemeClr val="bg1"/>
                </a:solidFill>
              </a:rPr>
              <a:t>Population of NYS is growing, especially the number of older New Yorkers.</a:t>
            </a:r>
          </a:p>
          <a:p>
            <a:pPr>
              <a:spcAft>
                <a:spcPts val="1800"/>
              </a:spcAft>
            </a:pPr>
            <a:r>
              <a:rPr lang="en-US" sz="2400" dirty="0">
                <a:solidFill>
                  <a:schemeClr val="bg1"/>
                </a:solidFill>
              </a:rPr>
              <a:t>New Yorkers are becoming more diverse.</a:t>
            </a:r>
          </a:p>
          <a:p>
            <a:pPr>
              <a:spcAft>
                <a:spcPts val="1800"/>
              </a:spcAft>
            </a:pPr>
            <a:r>
              <a:rPr lang="en-US" sz="2400" dirty="0">
                <a:solidFill>
                  <a:schemeClr val="bg1"/>
                </a:solidFill>
              </a:rPr>
              <a:t>17% of New York’s families live in poverty.</a:t>
            </a:r>
          </a:p>
        </p:txBody>
      </p:sp>
    </p:spTree>
    <p:extLst>
      <p:ext uri="{BB962C8B-B14F-4D97-AF65-F5344CB8AC3E}">
        <p14:creationId xmlns:p14="http://schemas.microsoft.com/office/powerpoint/2010/main" val="46144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376" y="4866501"/>
            <a:ext cx="3063659" cy="253916"/>
          </a:xfrm>
          <a:prstGeom prst="rect">
            <a:avLst/>
          </a:prstGeom>
        </p:spPr>
        <p:txBody>
          <a:bodyPr wrap="none">
            <a:spAutoFit/>
          </a:bodyPr>
          <a:lstStyle/>
          <a:p>
            <a:r>
              <a:rPr lang="en-US" sz="1050" b="1" u="sng" dirty="0">
                <a:hlinkClick r:id="rId3"/>
              </a:rPr>
              <a:t>https://health.ny.gov/preventionagendadashboard</a:t>
            </a:r>
            <a:endParaRPr lang="en-US" sz="1050" b="1" dirty="0"/>
          </a:p>
        </p:txBody>
      </p:sp>
      <p:graphicFrame>
        <p:nvGraphicFramePr>
          <p:cNvPr id="10" name="Chart 9"/>
          <p:cNvGraphicFramePr/>
          <p:nvPr>
            <p:extLst>
              <p:ext uri="{D42A27DB-BD31-4B8C-83A1-F6EECF244321}">
                <p14:modId xmlns:p14="http://schemas.microsoft.com/office/powerpoint/2010/main" val="2959715771"/>
              </p:ext>
            </p:extLst>
          </p:nvPr>
        </p:nvGraphicFramePr>
        <p:xfrm>
          <a:off x="0" y="405027"/>
          <a:ext cx="9143999" cy="4461474"/>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
            <a:extLst>
              <a:ext uri="{FF2B5EF4-FFF2-40B4-BE49-F238E27FC236}">
                <a16:creationId xmlns:a16="http://schemas.microsoft.com/office/drawing/2014/main" id="{990F91F4-BFE9-4936-A6C8-A776F4E774AA}"/>
              </a:ext>
            </a:extLst>
          </p:cNvPr>
          <p:cNvSpPr>
            <a:spLocks noGrp="1"/>
          </p:cNvSpPr>
          <p:nvPr>
            <p:ph idx="1"/>
          </p:nvPr>
        </p:nvSpPr>
        <p:spPr>
          <a:xfrm>
            <a:off x="87375" y="4696260"/>
            <a:ext cx="1274699" cy="345641"/>
          </a:xfrm>
        </p:spPr>
        <p:txBody>
          <a:bodyPr>
            <a:noAutofit/>
          </a:bodyPr>
          <a:lstStyle/>
          <a:p>
            <a:pPr marL="0" indent="0">
              <a:lnSpc>
                <a:spcPct val="150000"/>
              </a:lnSpc>
              <a:buNone/>
            </a:pPr>
            <a:r>
              <a:rPr lang="en-US" sz="825" dirty="0"/>
              <a:t>As of September 2018</a:t>
            </a:r>
          </a:p>
          <a:p>
            <a:pPr marL="0" indent="0">
              <a:lnSpc>
                <a:spcPct val="150000"/>
              </a:lnSpc>
              <a:buNone/>
            </a:pPr>
            <a:endParaRPr lang="en-US" sz="825" dirty="0"/>
          </a:p>
          <a:p>
            <a:pPr marL="0" indent="0">
              <a:buNone/>
            </a:pPr>
            <a:endParaRPr lang="en-US" sz="825" dirty="0"/>
          </a:p>
        </p:txBody>
      </p:sp>
      <p:sp>
        <p:nvSpPr>
          <p:cNvPr id="6" name="Content Placeholder 2">
            <a:extLst>
              <a:ext uri="{FF2B5EF4-FFF2-40B4-BE49-F238E27FC236}">
                <a16:creationId xmlns:a16="http://schemas.microsoft.com/office/drawing/2014/main" id="{0FA6A0D2-8BC8-4AE6-8DCA-54602A1741C8}"/>
              </a:ext>
            </a:extLst>
          </p:cNvPr>
          <p:cNvSpPr txBox="1">
            <a:spLocks/>
          </p:cNvSpPr>
          <p:nvPr/>
        </p:nvSpPr>
        <p:spPr>
          <a:xfrm>
            <a:off x="3184330" y="1213530"/>
            <a:ext cx="1464348" cy="3583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350" b="1" dirty="0"/>
              <a:t>Indicators not met</a:t>
            </a:r>
          </a:p>
          <a:p>
            <a:pPr marL="0" indent="0">
              <a:buNone/>
            </a:pPr>
            <a:endParaRPr lang="en-US" sz="1350" b="1" dirty="0"/>
          </a:p>
        </p:txBody>
      </p:sp>
      <p:sp>
        <p:nvSpPr>
          <p:cNvPr id="7" name="Content Placeholder 2">
            <a:extLst>
              <a:ext uri="{FF2B5EF4-FFF2-40B4-BE49-F238E27FC236}">
                <a16:creationId xmlns:a16="http://schemas.microsoft.com/office/drawing/2014/main" id="{D1902CDD-7C19-4E3F-813D-7DA95FC71060}"/>
              </a:ext>
            </a:extLst>
          </p:cNvPr>
          <p:cNvSpPr txBox="1">
            <a:spLocks/>
          </p:cNvSpPr>
          <p:nvPr/>
        </p:nvSpPr>
        <p:spPr>
          <a:xfrm>
            <a:off x="7773741" y="1217316"/>
            <a:ext cx="1172831" cy="3583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350" b="1" dirty="0"/>
              <a:t>Indicators met</a:t>
            </a:r>
          </a:p>
          <a:p>
            <a:pPr marL="0" indent="0">
              <a:buNone/>
            </a:pPr>
            <a:endParaRPr lang="en-US" sz="1350" b="1" dirty="0"/>
          </a:p>
        </p:txBody>
      </p:sp>
      <p:cxnSp>
        <p:nvCxnSpPr>
          <p:cNvPr id="11" name="Straight Connector 10">
            <a:extLst>
              <a:ext uri="{FF2B5EF4-FFF2-40B4-BE49-F238E27FC236}">
                <a16:creationId xmlns:a16="http://schemas.microsoft.com/office/drawing/2014/main" id="{FBAB7A0A-6EAA-4592-B3A8-89E38C5C30B8}"/>
              </a:ext>
            </a:extLst>
          </p:cNvPr>
          <p:cNvCxnSpPr/>
          <p:nvPr/>
        </p:nvCxnSpPr>
        <p:spPr>
          <a:xfrm>
            <a:off x="7771087" y="3608431"/>
            <a:ext cx="0" cy="78519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Right Brace 2">
            <a:extLst>
              <a:ext uri="{FF2B5EF4-FFF2-40B4-BE49-F238E27FC236}">
                <a16:creationId xmlns:a16="http://schemas.microsoft.com/office/drawing/2014/main" id="{D0C425B7-A297-4E4A-B12E-8A2FC1C2473E}"/>
              </a:ext>
            </a:extLst>
          </p:cNvPr>
          <p:cNvSpPr/>
          <p:nvPr/>
        </p:nvSpPr>
        <p:spPr>
          <a:xfrm rot="16200000">
            <a:off x="8248410" y="1438792"/>
            <a:ext cx="223495" cy="4897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0A3876DA-EB71-4188-93DA-89FDA5114426}"/>
              </a:ext>
            </a:extLst>
          </p:cNvPr>
          <p:cNvSpPr/>
          <p:nvPr/>
        </p:nvSpPr>
        <p:spPr>
          <a:xfrm rot="16200000">
            <a:off x="3766074" y="-1735314"/>
            <a:ext cx="300860" cy="67940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063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2DDE0-1EF2-473F-930C-DD1D2D0BAA45}"/>
              </a:ext>
            </a:extLst>
          </p:cNvPr>
          <p:cNvPicPr>
            <a:picLocks noChangeAspect="1"/>
          </p:cNvPicPr>
          <p:nvPr/>
        </p:nvPicPr>
        <p:blipFill rotWithShape="1">
          <a:blip r:embed="rId3"/>
          <a:srcRect r="4381"/>
          <a:stretch/>
        </p:blipFill>
        <p:spPr>
          <a:xfrm>
            <a:off x="1" y="390756"/>
            <a:ext cx="3710354" cy="4752743"/>
          </a:xfrm>
          <a:prstGeom prst="rect">
            <a:avLst/>
          </a:prstGeom>
        </p:spPr>
      </p:pic>
      <p:pic>
        <p:nvPicPr>
          <p:cNvPr id="3" name="Picture 2">
            <a:extLst>
              <a:ext uri="{FF2B5EF4-FFF2-40B4-BE49-F238E27FC236}">
                <a16:creationId xmlns:a16="http://schemas.microsoft.com/office/drawing/2014/main" id="{25FD765A-E154-4EC3-945B-5F47E481B6FC}"/>
              </a:ext>
            </a:extLst>
          </p:cNvPr>
          <p:cNvPicPr>
            <a:picLocks noChangeAspect="1"/>
          </p:cNvPicPr>
          <p:nvPr/>
        </p:nvPicPr>
        <p:blipFill>
          <a:blip r:embed="rId4"/>
          <a:stretch>
            <a:fillRect/>
          </a:stretch>
        </p:blipFill>
        <p:spPr>
          <a:xfrm>
            <a:off x="4280601" y="381422"/>
            <a:ext cx="4863399" cy="4762078"/>
          </a:xfrm>
          <a:prstGeom prst="rect">
            <a:avLst/>
          </a:prstGeom>
        </p:spPr>
      </p:pic>
    </p:spTree>
    <p:extLst>
      <p:ext uri="{BB962C8B-B14F-4D97-AF65-F5344CB8AC3E}">
        <p14:creationId xmlns:p14="http://schemas.microsoft.com/office/powerpoint/2010/main" val="143546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3CE71-375A-4317-A7FF-AAB2F877322F}"/>
              </a:ext>
            </a:extLst>
          </p:cNvPr>
          <p:cNvSpPr>
            <a:spLocks noGrp="1"/>
          </p:cNvSpPr>
          <p:nvPr>
            <p:ph type="title"/>
          </p:nvPr>
        </p:nvSpPr>
        <p:spPr>
          <a:xfrm>
            <a:off x="0" y="473434"/>
            <a:ext cx="9144000" cy="672860"/>
          </a:xfrm>
        </p:spPr>
        <p:txBody>
          <a:bodyPr>
            <a:normAutofit fontScale="90000"/>
          </a:bodyPr>
          <a:lstStyle/>
          <a:p>
            <a:pPr algn="ctr"/>
            <a:r>
              <a:rPr lang="en-US" sz="3200" b="1" dirty="0">
                <a:latin typeface="Arial" panose="020B0604020202020204" pitchFamily="34" charset="0"/>
                <a:cs typeface="Arial" panose="020B0604020202020204" pitchFamily="34" charset="0"/>
              </a:rPr>
              <a:t>NYS Health Assessment: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Summary of Health Issues</a:t>
            </a:r>
          </a:p>
        </p:txBody>
      </p:sp>
      <p:sp>
        <p:nvSpPr>
          <p:cNvPr id="4" name="Content Placeholder 3">
            <a:extLst>
              <a:ext uri="{FF2B5EF4-FFF2-40B4-BE49-F238E27FC236}">
                <a16:creationId xmlns:a16="http://schemas.microsoft.com/office/drawing/2014/main" id="{8908C08E-3DFA-4D87-901D-DF5EF4882201}"/>
              </a:ext>
            </a:extLst>
          </p:cNvPr>
          <p:cNvSpPr>
            <a:spLocks noGrp="1"/>
          </p:cNvSpPr>
          <p:nvPr>
            <p:ph idx="1"/>
          </p:nvPr>
        </p:nvSpPr>
        <p:spPr>
          <a:xfrm>
            <a:off x="0" y="1556239"/>
            <a:ext cx="9143999" cy="3050326"/>
          </a:xfrm>
        </p:spPr>
        <p:txBody>
          <a:bodyPr>
            <a:noAutofit/>
          </a:bodyPr>
          <a:lstStyle/>
          <a:p>
            <a:r>
              <a:rPr lang="en-US" sz="1800" dirty="0"/>
              <a:t>Chronic diseases continue to be a major burden including heart diseases, cancers, diabetes, and asthma.</a:t>
            </a:r>
          </a:p>
          <a:p>
            <a:r>
              <a:rPr lang="en-US" sz="1800" dirty="0"/>
              <a:t>We are making good progress in some maternal and infant health indicators including teen pregnancy and breastfeeding but more work to be done to address the disparities related to infant mortality, preterm birth, and maternal mortality.</a:t>
            </a:r>
          </a:p>
          <a:p>
            <a:r>
              <a:rPr lang="en-US" sz="1800" dirty="0"/>
              <a:t>We are on the path to end AIDS, but STIs and Hep C remain concerns. </a:t>
            </a:r>
          </a:p>
          <a:p>
            <a:r>
              <a:rPr lang="en-US" sz="1800" dirty="0"/>
              <a:t>Drinking water quality has become a leading priority and New York State is leading the nation.  </a:t>
            </a:r>
          </a:p>
          <a:p>
            <a:r>
              <a:rPr lang="en-US" sz="1800" dirty="0"/>
              <a:t>Most importantly, opioid overdose is a major issue that is contributing to declining life expectancy.</a:t>
            </a:r>
            <a:endParaRPr lang="en-US" sz="1350" dirty="0"/>
          </a:p>
          <a:p>
            <a:endParaRPr lang="en-US" sz="1350" dirty="0"/>
          </a:p>
        </p:txBody>
      </p:sp>
    </p:spTree>
    <p:extLst>
      <p:ext uri="{BB962C8B-B14F-4D97-AF65-F5344CB8AC3E}">
        <p14:creationId xmlns:p14="http://schemas.microsoft.com/office/powerpoint/2010/main" val="1688663304"/>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BC2396E8364B94C9647F7028442D210" ma:contentTypeVersion="6" ma:contentTypeDescription="Create a new document." ma:contentTypeScope="" ma:versionID="010f86881aed6dbd4b7736ae9915eb25">
  <xsd:schema xmlns:xsd="http://www.w3.org/2001/XMLSchema" xmlns:xs="http://www.w3.org/2001/XMLSchema" xmlns:p="http://schemas.microsoft.com/office/2006/metadata/properties" xmlns:ns1="http://schemas.microsoft.com/sharepoint/v3" xmlns:ns2="0973847d-4e2d-4513-b7a2-e0d7c53ab0e0" xmlns:ns3="0b49a4d6-9611-4001-952e-7f943f2b6e42" targetNamespace="http://schemas.microsoft.com/office/2006/metadata/properties" ma:root="true" ma:fieldsID="3fe0e887d023bb02f5d4dd48817e1cee" ns1:_="" ns2:_="" ns3:_="">
    <xsd:import namespace="http://schemas.microsoft.com/sharepoint/v3"/>
    <xsd:import namespace="0973847d-4e2d-4513-b7a2-e0d7c53ab0e0"/>
    <xsd:import namespace="0b49a4d6-9611-4001-952e-7f943f2b6e42"/>
    <xsd:element name="properties">
      <xsd:complexType>
        <xsd:sequence>
          <xsd:element name="documentManagement">
            <xsd:complexType>
              <xsd:all>
                <xsd:element ref="ns2:_dlc_DocId" minOccurs="0"/>
                <xsd:element ref="ns2:_dlc_DocIdUrl" minOccurs="0"/>
                <xsd:element ref="ns2:_dlc_DocIdPersistId" minOccurs="0"/>
                <xsd:element ref="ns1:_ip_UnifiedCompliancePolicyProperties" minOccurs="0"/>
                <xsd:element ref="ns1:_ip_UnifiedCompliancePolicyUIAc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73847d-4e2d-4513-b7a2-e0d7c53ab0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49a4d6-9611-4001-952e-7f943f2b6e42"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973847d-4e2d-4513-b7a2-e0d7c53ab0e0">27W6AT4XEVS7-5-49463</_dlc_DocId>
    <_dlc_DocIdUrl xmlns="0973847d-4e2d-4513-b7a2-e0d7c53ab0e0">
      <Url>https://nysemail.sharepoint.com/sites/healthcch/DCDP/_layouts/DocIdRedir.aspx?ID=27W6AT4XEVS7-5-49463</Url>
      <Description>27W6AT4XEVS7-5-49463</Description>
    </_dlc_DocIdUrl>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34A5A13-EDD4-427E-B9BB-98A3DBBC5D01}">
  <ds:schemaRefs>
    <ds:schemaRef ds:uri="http://schemas.microsoft.com/sharepoint/events"/>
  </ds:schemaRefs>
</ds:datastoreItem>
</file>

<file path=customXml/itemProps2.xml><?xml version="1.0" encoding="utf-8"?>
<ds:datastoreItem xmlns:ds="http://schemas.openxmlformats.org/officeDocument/2006/customXml" ds:itemID="{2F84E6C0-8DA3-4147-BAC5-7A9AB107B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73847d-4e2d-4513-b7a2-e0d7c53ab0e0"/>
    <ds:schemaRef ds:uri="0b49a4d6-9611-4001-952e-7f943f2b6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4.xml><?xml version="1.0" encoding="utf-8"?>
<ds:datastoreItem xmlns:ds="http://schemas.openxmlformats.org/officeDocument/2006/customXml" ds:itemID="{B3F86441-E60D-4495-9820-50FFC7B27329}">
  <ds:schemaRefs>
    <ds:schemaRef ds:uri="http://schemas.microsoft.com/office/2006/documentManagement/types"/>
    <ds:schemaRef ds:uri="http://purl.org/dc/elements/1.1/"/>
    <ds:schemaRef ds:uri="http://purl.org/dc/dcmitype/"/>
    <ds:schemaRef ds:uri="0b49a4d6-9611-4001-952e-7f943f2b6e42"/>
    <ds:schemaRef ds:uri="http://www.w3.org/XML/1998/namespace"/>
    <ds:schemaRef ds:uri="http://purl.org/dc/terms/"/>
    <ds:schemaRef ds:uri="http://schemas.microsoft.com/office/infopath/2007/PartnerControls"/>
    <ds:schemaRef ds:uri="http://schemas.microsoft.com/sharepoint/v3"/>
    <ds:schemaRef ds:uri="http://schemas.openxmlformats.org/package/2006/metadata/core-properties"/>
    <ds:schemaRef ds:uri="0973847d-4e2d-4513-b7a2-e0d7c53ab0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7040</TotalTime>
  <Words>2362</Words>
  <Application>Microsoft Office PowerPoint</Application>
  <PresentationFormat>On-screen Show (16:9)</PresentationFormat>
  <Paragraphs>283</Paragraphs>
  <Slides>34</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MS PGothic</vt:lpstr>
      <vt:lpstr>MS PGothic</vt:lpstr>
      <vt:lpstr>Arial</vt:lpstr>
      <vt:lpstr>Calibri</vt:lpstr>
      <vt:lpstr>Courier New</vt:lpstr>
      <vt:lpstr>Cover Master</vt:lpstr>
      <vt:lpstr>Section Master</vt:lpstr>
      <vt:lpstr>Content Master</vt:lpstr>
      <vt:lpstr>2_Custom Design</vt:lpstr>
      <vt:lpstr>   NYS Prevention Agenda 2019-2024    </vt:lpstr>
      <vt:lpstr>NYS Prevention Agenda</vt:lpstr>
      <vt:lpstr>History of the New York State Prevention Agenda </vt:lpstr>
      <vt:lpstr>PowerPoint Presentation</vt:lpstr>
      <vt:lpstr> Process for Updating Prevention Agenda for 2019-2024</vt:lpstr>
      <vt:lpstr> NYS Health Assessment: Changing Demographics</vt:lpstr>
      <vt:lpstr>PowerPoint Presentation</vt:lpstr>
      <vt:lpstr>PowerPoint Presentation</vt:lpstr>
      <vt:lpstr>NYS Health Assessment:  Summary of Health Issues</vt:lpstr>
      <vt:lpstr>PowerPoint Presentation</vt:lpstr>
      <vt:lpstr>PowerPoint Presentation</vt:lpstr>
      <vt:lpstr>Stakeholder Feedback Summary</vt:lpstr>
      <vt:lpstr>Prevention Agenda 2019-24 Vision:</vt:lpstr>
      <vt:lpstr>Prevention Agenda 2019-2024 Priority Areas </vt:lpstr>
      <vt:lpstr>Action Plan for Each Priority Area</vt:lpstr>
      <vt:lpstr>PowerPoint Presentation</vt:lpstr>
      <vt:lpstr>PowerPoint Presentation</vt:lpstr>
      <vt:lpstr>Promote Healthy Women, Infants and Children           </vt:lpstr>
      <vt:lpstr>PowerPoint Presentation</vt:lpstr>
      <vt:lpstr>    </vt:lpstr>
      <vt:lpstr>An example……</vt:lpstr>
      <vt:lpstr>PowerPoint Presentation</vt:lpstr>
      <vt:lpstr>PowerPoint Presentation</vt:lpstr>
      <vt:lpstr>PowerPoint Presentation</vt:lpstr>
      <vt:lpstr>PowerPoint Presentation</vt:lpstr>
      <vt:lpstr>PowerPoint Presentation</vt:lpstr>
      <vt:lpstr>PowerPoint Presentation</vt:lpstr>
      <vt:lpstr>Community Health Improvement Planning in NYS </vt:lpstr>
      <vt:lpstr>Prevent Chronic Diseases: Partners Engaged, December 2016</vt:lpstr>
      <vt:lpstr>PowerPoint Presentation</vt:lpstr>
      <vt:lpstr>Hospital Community Benefit Investment</vt:lpstr>
      <vt:lpstr>Uneven Spending on Community Health Improvement Services by Non-Profit Hospitals, NYS 2016</vt:lpstr>
      <vt:lpstr>Prevention Agenda will continue to be blueprint for Local Community Health Improvement</vt:lpstr>
      <vt:lpstr>Coming Soon: 2019 Population Health Summit!</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Michaels, Isaac H (HEALTH)</cp:lastModifiedBy>
  <cp:revision>257</cp:revision>
  <cp:lastPrinted>2018-11-20T16:00:29Z</cp:lastPrinted>
  <dcterms:created xsi:type="dcterms:W3CDTF">2014-12-09T18:34:34Z</dcterms:created>
  <dcterms:modified xsi:type="dcterms:W3CDTF">2018-11-29T19:52:47Z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0x0101004BC2396E8364B94C9647F7028442D210</vt:lpwstr>
  </property>
  <property fmtid="{D5CDD505-2E9C-101B-9397-08002B2CF9AE}" pid="3" name="TaxKeyword">
    <vt:lpwstr/>
  </property>
  <property fmtid="{D5CDD505-2E9C-101B-9397-08002B2CF9AE}" pid="4" name="_dlc_DocIdItemGuid">
    <vt:lpwstr>eb4c6759-d09f-4334-8114-b5d9be2a987d</vt:lpwstr>
  </property>
  <property fmtid="{D5CDD505-2E9C-101B-9397-08002B2CF9AE}" pid="5" name="Order">
    <vt:r8>100</vt:r8>
  </property>
</Properties>
</file>