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286" r:id="rId2"/>
    <p:sldId id="288" r:id="rId3"/>
    <p:sldId id="321" r:id="rId4"/>
    <p:sldId id="322" r:id="rId5"/>
    <p:sldId id="280" r:id="rId6"/>
    <p:sldId id="283" r:id="rId7"/>
    <p:sldId id="278" r:id="rId8"/>
    <p:sldId id="276" r:id="rId9"/>
    <p:sldId id="275" r:id="rId10"/>
    <p:sldId id="277" r:id="rId11"/>
    <p:sldId id="309" r:id="rId12"/>
    <p:sldId id="282" r:id="rId13"/>
    <p:sldId id="284" r:id="rId14"/>
    <p:sldId id="272" r:id="rId15"/>
    <p:sldId id="271" r:id="rId16"/>
    <p:sldId id="270" r:id="rId17"/>
    <p:sldId id="273" r:id="rId18"/>
    <p:sldId id="274" r:id="rId19"/>
    <p:sldId id="304" r:id="rId20"/>
    <p:sldId id="305" r:id="rId21"/>
    <p:sldId id="306" r:id="rId22"/>
    <p:sldId id="307" r:id="rId23"/>
    <p:sldId id="308" r:id="rId24"/>
    <p:sldId id="289" r:id="rId25"/>
    <p:sldId id="318" r:id="rId26"/>
    <p:sldId id="329" r:id="rId27"/>
    <p:sldId id="310" r:id="rId28"/>
    <p:sldId id="298" r:id="rId29"/>
    <p:sldId id="297" r:id="rId30"/>
    <p:sldId id="299" r:id="rId31"/>
    <p:sldId id="300" r:id="rId32"/>
    <p:sldId id="331" r:id="rId33"/>
    <p:sldId id="330" r:id="rId34"/>
    <p:sldId id="311" r:id="rId35"/>
    <p:sldId id="312" r:id="rId36"/>
    <p:sldId id="323" r:id="rId37"/>
    <p:sldId id="324" r:id="rId38"/>
    <p:sldId id="325" r:id="rId39"/>
    <p:sldId id="326" r:id="rId40"/>
    <p:sldId id="327" r:id="rId41"/>
    <p:sldId id="303" r:id="rId4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6092"/>
    <a:srgbClr val="99CCFF"/>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4660"/>
  </p:normalViewPr>
  <p:slideViewPr>
    <p:cSldViewPr>
      <p:cViewPr varScale="1">
        <p:scale>
          <a:sx n="97" d="100"/>
          <a:sy n="97" d="100"/>
        </p:scale>
        <p:origin x="14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07CD867-08CA-483A-AF79-4C1166C43AD1}" type="datetimeFigureOut">
              <a:rPr lang="en-US" smtClean="0"/>
              <a:pPr/>
              <a:t>6/24/2014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C6359FD-168D-4B06-833C-6BAFC5428282}" type="slidenum">
              <a:rPr lang="en-US" smtClean="0"/>
              <a:pPr/>
              <a:t>‹#›</a:t>
            </a:fld>
            <a:endParaRPr lang="en-US" dirty="0"/>
          </a:p>
        </p:txBody>
      </p:sp>
    </p:spTree>
    <p:extLst>
      <p:ext uri="{BB962C8B-B14F-4D97-AF65-F5344CB8AC3E}">
        <p14:creationId xmlns:p14="http://schemas.microsoft.com/office/powerpoint/2010/main" val="1503401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03BB65E-600A-4E29-8B4B-AAFD08F35989}" type="datetimeFigureOut">
              <a:rPr lang="en-US" smtClean="0"/>
              <a:pPr/>
              <a:t>6/24/2014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9AE7DC0-23E8-4BEE-8848-7253CD4B2464}" type="slidenum">
              <a:rPr lang="en-US" smtClean="0"/>
              <a:pPr/>
              <a:t>‹#›</a:t>
            </a:fld>
            <a:endParaRPr lang="en-US" dirty="0"/>
          </a:p>
        </p:txBody>
      </p:sp>
    </p:spTree>
    <p:extLst>
      <p:ext uri="{BB962C8B-B14F-4D97-AF65-F5344CB8AC3E}">
        <p14:creationId xmlns:p14="http://schemas.microsoft.com/office/powerpoint/2010/main" val="1024865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AE7DC0-23E8-4BEE-8848-7253CD4B2464}" type="slidenum">
              <a:rPr lang="en-US" smtClean="0"/>
              <a:pPr/>
              <a:t>19</a:t>
            </a:fld>
            <a:endParaRPr lang="en-US" dirty="0"/>
          </a:p>
        </p:txBody>
      </p:sp>
    </p:spTree>
    <p:extLst>
      <p:ext uri="{BB962C8B-B14F-4D97-AF65-F5344CB8AC3E}">
        <p14:creationId xmlns:p14="http://schemas.microsoft.com/office/powerpoint/2010/main" val="134126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AE7DC0-23E8-4BEE-8848-7253CD4B2464}" type="slidenum">
              <a:rPr lang="en-US" smtClean="0"/>
              <a:pPr/>
              <a:t>20</a:t>
            </a:fld>
            <a:endParaRPr lang="en-US" dirty="0"/>
          </a:p>
        </p:txBody>
      </p:sp>
    </p:spTree>
    <p:extLst>
      <p:ext uri="{BB962C8B-B14F-4D97-AF65-F5344CB8AC3E}">
        <p14:creationId xmlns:p14="http://schemas.microsoft.com/office/powerpoint/2010/main" val="28603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AE7DC0-23E8-4BEE-8848-7253CD4B2464}" type="slidenum">
              <a:rPr lang="en-US" smtClean="0"/>
              <a:pPr/>
              <a:t>21</a:t>
            </a:fld>
            <a:endParaRPr lang="en-US" dirty="0"/>
          </a:p>
        </p:txBody>
      </p:sp>
    </p:spTree>
    <p:extLst>
      <p:ext uri="{BB962C8B-B14F-4D97-AF65-F5344CB8AC3E}">
        <p14:creationId xmlns:p14="http://schemas.microsoft.com/office/powerpoint/2010/main" val="4217355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AE7DC0-23E8-4BEE-8848-7253CD4B2464}" type="slidenum">
              <a:rPr lang="en-US" smtClean="0"/>
              <a:pPr/>
              <a:t>22</a:t>
            </a:fld>
            <a:endParaRPr lang="en-US" dirty="0"/>
          </a:p>
        </p:txBody>
      </p:sp>
    </p:spTree>
    <p:extLst>
      <p:ext uri="{BB962C8B-B14F-4D97-AF65-F5344CB8AC3E}">
        <p14:creationId xmlns:p14="http://schemas.microsoft.com/office/powerpoint/2010/main" val="4183989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AE7DC0-23E8-4BEE-8848-7253CD4B2464}" type="slidenum">
              <a:rPr lang="en-US" smtClean="0"/>
              <a:pPr/>
              <a:t>23</a:t>
            </a:fld>
            <a:endParaRPr lang="en-US" dirty="0"/>
          </a:p>
        </p:txBody>
      </p:sp>
    </p:spTree>
    <p:extLst>
      <p:ext uri="{BB962C8B-B14F-4D97-AF65-F5344CB8AC3E}">
        <p14:creationId xmlns:p14="http://schemas.microsoft.com/office/powerpoint/2010/main" val="313683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AE7DC0-23E8-4BEE-8848-7253CD4B2464}" type="slidenum">
              <a:rPr lang="en-US" smtClean="0"/>
              <a:pPr/>
              <a:t>24</a:t>
            </a:fld>
            <a:endParaRPr lang="en-US" dirty="0"/>
          </a:p>
        </p:txBody>
      </p:sp>
    </p:spTree>
    <p:extLst>
      <p:ext uri="{BB962C8B-B14F-4D97-AF65-F5344CB8AC3E}">
        <p14:creationId xmlns:p14="http://schemas.microsoft.com/office/powerpoint/2010/main" val="73594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7B82F9-0087-4057-B060-760AD5017291}" type="slidenum">
              <a:rPr lang="en-US" smtClean="0">
                <a:solidFill>
                  <a:prstClr val="black"/>
                </a:solidFill>
              </a:rPr>
              <a:pPr/>
              <a:t>39</a:t>
            </a:fld>
            <a:endParaRPr lang="en-US" dirty="0">
              <a:solidFill>
                <a:prstClr val="black"/>
              </a:solidFill>
            </a:endParaRPr>
          </a:p>
        </p:txBody>
      </p:sp>
    </p:spTree>
    <p:extLst>
      <p:ext uri="{BB962C8B-B14F-4D97-AF65-F5344CB8AC3E}">
        <p14:creationId xmlns:p14="http://schemas.microsoft.com/office/powerpoint/2010/main" val="115843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7E0B45-B8F8-4707-9198-214D0D8C2FFB}" type="datetimeFigureOut">
              <a:rPr lang="en-US" smtClean="0"/>
              <a:pPr/>
              <a:t>6/24/2014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2A8CEC-DA97-4D8D-9556-FA3BA524DB3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7E0B45-B8F8-4707-9198-214D0D8C2FFB}" type="datetimeFigureOut">
              <a:rPr lang="en-US" smtClean="0"/>
              <a:pPr/>
              <a:t>6/24/2014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2A8CEC-DA97-4D8D-9556-FA3BA524DB3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7E0B45-B8F8-4707-9198-214D0D8C2FFB}" type="datetimeFigureOut">
              <a:rPr lang="en-US" smtClean="0"/>
              <a:pPr/>
              <a:t>6/24/2014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2A8CEC-DA97-4D8D-9556-FA3BA524DB3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7E0B45-B8F8-4707-9198-214D0D8C2FFB}" type="datetimeFigureOut">
              <a:rPr lang="en-US" smtClean="0"/>
              <a:pPr/>
              <a:t>6/24/2014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2A8CEC-DA97-4D8D-9556-FA3BA524DB3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7E0B45-B8F8-4707-9198-214D0D8C2FFB}" type="datetimeFigureOut">
              <a:rPr lang="en-US" smtClean="0"/>
              <a:pPr/>
              <a:t>6/24/2014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2A8CEC-DA97-4D8D-9556-FA3BA524DB3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7E0B45-B8F8-4707-9198-214D0D8C2FFB}" type="datetimeFigureOut">
              <a:rPr lang="en-US" smtClean="0"/>
              <a:pPr/>
              <a:t>6/24/2014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2A8CEC-DA97-4D8D-9556-FA3BA524DB3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7E0B45-B8F8-4707-9198-214D0D8C2FFB}" type="datetimeFigureOut">
              <a:rPr lang="en-US" smtClean="0"/>
              <a:pPr/>
              <a:t>6/24/2014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22A8CEC-DA97-4D8D-9556-FA3BA524DB3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7E0B45-B8F8-4707-9198-214D0D8C2FFB}" type="datetimeFigureOut">
              <a:rPr lang="en-US" smtClean="0"/>
              <a:pPr/>
              <a:t>6/24/2014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22A8CEC-DA97-4D8D-9556-FA3BA524DB3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E0B45-B8F8-4707-9198-214D0D8C2FFB}" type="datetimeFigureOut">
              <a:rPr lang="en-US" smtClean="0"/>
              <a:pPr/>
              <a:t>6/24/2014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22A8CEC-DA97-4D8D-9556-FA3BA524DB3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7E0B45-B8F8-4707-9198-214D0D8C2FFB}" type="datetimeFigureOut">
              <a:rPr lang="en-US" smtClean="0"/>
              <a:pPr/>
              <a:t>6/24/2014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2A8CEC-DA97-4D8D-9556-FA3BA524DB3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7E0B45-B8F8-4707-9198-214D0D8C2FFB}" type="datetimeFigureOut">
              <a:rPr lang="en-US" smtClean="0"/>
              <a:pPr/>
              <a:t>6/24/2014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2A8CEC-DA97-4D8D-9556-FA3BA524DB3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7E0B45-B8F8-4707-9198-214D0D8C2FFB}" type="datetimeFigureOut">
              <a:rPr lang="en-US" smtClean="0"/>
              <a:pPr/>
              <a:t>6/24/2014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2A8CEC-DA97-4D8D-9556-FA3BA524DB33}"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H_Header.png"/>
          <p:cNvPicPr>
            <a:picLocks noChangeAspect="1"/>
          </p:cNvPicPr>
          <p:nvPr/>
        </p:nvPicPr>
        <p:blipFill>
          <a:blip r:embed="rId2" cstate="print"/>
          <a:stretch>
            <a:fillRect/>
          </a:stretch>
        </p:blipFill>
        <p:spPr>
          <a:xfrm>
            <a:off x="0" y="0"/>
            <a:ext cx="8991600" cy="1968845"/>
          </a:xfrm>
          <a:prstGeom prst="rect">
            <a:avLst/>
          </a:prstGeom>
        </p:spPr>
      </p:pic>
      <p:sp>
        <p:nvSpPr>
          <p:cNvPr id="6" name="Title 5"/>
          <p:cNvSpPr>
            <a:spLocks noGrp="1"/>
          </p:cNvSpPr>
          <p:nvPr>
            <p:ph type="ctrTitle"/>
          </p:nvPr>
        </p:nvSpPr>
        <p:spPr>
          <a:xfrm>
            <a:off x="685800" y="1752600"/>
            <a:ext cx="7772400" cy="2057399"/>
          </a:xfrm>
        </p:spPr>
        <p:txBody>
          <a:bodyPr>
            <a:normAutofit fontScale="90000"/>
          </a:bodyPr>
          <a:lstStyle/>
          <a:p>
            <a:r>
              <a:rPr lang="en-US" dirty="0" smtClean="0">
                <a:solidFill>
                  <a:srgbClr val="FF0000"/>
                </a:solidFill>
                <a:latin typeface="Times New Roman" pitchFamily="18" charset="0"/>
                <a:cs typeface="Times New Roman" pitchFamily="18" charset="0"/>
              </a:rPr>
              <a:t>CHCANYS</a:t>
            </a:r>
            <a:r>
              <a:rPr lang="en-US" dirty="0">
                <a:solidFill>
                  <a:srgbClr val="FF0000"/>
                </a:solidFill>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Conference 2013</a:t>
            </a:r>
            <a:br>
              <a:rPr lang="en-US" dirty="0" smtClean="0">
                <a:solidFill>
                  <a:srgbClr val="FF0000"/>
                </a:solidFill>
                <a:latin typeface="Times New Roman" pitchFamily="18" charset="0"/>
                <a:cs typeface="Times New Roman" pitchFamily="18" charset="0"/>
              </a:rPr>
            </a:br>
            <a:r>
              <a:rPr lang="en-US" dirty="0" smtClean="0">
                <a:solidFill>
                  <a:srgbClr val="FF0000"/>
                </a:solidFill>
                <a:latin typeface="Times New Roman" pitchFamily="18" charset="0"/>
                <a:cs typeface="Times New Roman" pitchFamily="18" charset="0"/>
              </a:rPr>
              <a:t>Medicaid Updates </a:t>
            </a:r>
            <a:br>
              <a:rPr lang="en-US" dirty="0" smtClean="0">
                <a:solidFill>
                  <a:srgbClr val="FF0000"/>
                </a:solidFill>
                <a:latin typeface="Times New Roman" pitchFamily="18" charset="0"/>
                <a:cs typeface="Times New Roman" pitchFamily="18" charset="0"/>
              </a:rPr>
            </a:br>
            <a:r>
              <a:rPr lang="en-US" dirty="0" smtClean="0">
                <a:solidFill>
                  <a:srgbClr val="FF0000"/>
                </a:solidFill>
                <a:latin typeface="Times New Roman" pitchFamily="18" charset="0"/>
                <a:cs typeface="Times New Roman" pitchFamily="18" charset="0"/>
              </a:rPr>
              <a:t>June 12, 2013</a:t>
            </a:r>
            <a:endParaRPr lang="en-US" dirty="0">
              <a:solidFill>
                <a:srgbClr val="FF0000"/>
              </a:solidFill>
              <a:latin typeface="Times New Roman" pitchFamily="18" charset="0"/>
              <a:cs typeface="Times New Roman" pitchFamily="18" charset="0"/>
            </a:endParaRPr>
          </a:p>
        </p:txBody>
      </p:sp>
      <p:sp>
        <p:nvSpPr>
          <p:cNvPr id="7" name="Subtitle 6"/>
          <p:cNvSpPr>
            <a:spLocks noGrp="1"/>
          </p:cNvSpPr>
          <p:nvPr>
            <p:ph type="subTitle" idx="1"/>
          </p:nvPr>
        </p:nvSpPr>
        <p:spPr>
          <a:xfrm>
            <a:off x="1371600" y="4114800"/>
            <a:ext cx="6400800" cy="1752600"/>
          </a:xfrm>
        </p:spPr>
        <p:txBody>
          <a:bodyPr/>
          <a:lstStyle/>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John W. Gahan Jr.</a:t>
            </a:r>
          </a:p>
          <a:p>
            <a:r>
              <a:rPr lang="en-US" dirty="0" smtClean="0">
                <a:latin typeface="Times New Roman" pitchFamily="18" charset="0"/>
                <a:cs typeface="Times New Roman" pitchFamily="18" charset="0"/>
              </a:rPr>
              <a:t>Janet Baggetta</a:t>
            </a:r>
            <a:endParaRPr lang="en-US"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2ABA05D8-15F5-416B-A538-38301B537BEF}"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H_Header.png"/>
          <p:cNvPicPr>
            <a:picLocks noChangeAspect="1"/>
          </p:cNvPicPr>
          <p:nvPr/>
        </p:nvPicPr>
        <p:blipFill>
          <a:blip r:embed="rId2" cstate="print"/>
          <a:stretch>
            <a:fillRect/>
          </a:stretch>
        </p:blipFill>
        <p:spPr>
          <a:xfrm>
            <a:off x="0" y="0"/>
            <a:ext cx="9144000" cy="1968845"/>
          </a:xfrm>
          <a:prstGeom prst="rect">
            <a:avLst/>
          </a:prstGeom>
        </p:spPr>
      </p:pic>
      <p:sp>
        <p:nvSpPr>
          <p:cNvPr id="4" name="Title 3"/>
          <p:cNvSpPr>
            <a:spLocks noGrp="1"/>
          </p:cNvSpPr>
          <p:nvPr>
            <p:ph type="title"/>
          </p:nvPr>
        </p:nvSpPr>
        <p:spPr>
          <a:xfrm>
            <a:off x="1447800" y="274638"/>
            <a:ext cx="7239000" cy="1143000"/>
          </a:xfrm>
        </p:spPr>
        <p:txBody>
          <a:bodyPr>
            <a:normAutofit fontScale="90000"/>
          </a:bodyPr>
          <a:lstStyle/>
          <a:p>
            <a:r>
              <a:rPr lang="en-US" dirty="0" smtClean="0"/>
              <a:t> </a:t>
            </a:r>
            <a:r>
              <a:rPr lang="en-US" sz="4000" dirty="0" smtClean="0">
                <a:latin typeface="Times New Roman" pitchFamily="18" charset="0"/>
                <a:cs typeface="Times New Roman" pitchFamily="18" charset="0"/>
              </a:rPr>
              <a:t>Indigent Care (IC)</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Process and Payments</a:t>
            </a:r>
            <a:endParaRPr lang="en-US" sz="4000" dirty="0">
              <a:latin typeface="Times New Roman" pitchFamily="18" charset="0"/>
              <a:cs typeface="Times New Roman" pitchFamily="18" charset="0"/>
            </a:endParaRPr>
          </a:p>
        </p:txBody>
      </p:sp>
      <p:sp>
        <p:nvSpPr>
          <p:cNvPr id="5" name="Content Placeholder 4"/>
          <p:cNvSpPr>
            <a:spLocks noGrp="1"/>
          </p:cNvSpPr>
          <p:nvPr>
            <p:ph idx="1"/>
          </p:nvPr>
        </p:nvSpPr>
        <p:spPr/>
        <p:txBody>
          <a:bodyPr>
            <a:noAutofit/>
          </a:bodyPr>
          <a:lstStyle/>
          <a:p>
            <a:pPr>
              <a:buFont typeface="Wingdings" pitchFamily="2" charset="2"/>
              <a:buChar char="Ø"/>
            </a:pPr>
            <a:r>
              <a:rPr lang="en-US" sz="2800" b="1" dirty="0" smtClean="0">
                <a:latin typeface="Times New Roman" pitchFamily="18" charset="0"/>
                <a:cs typeface="Times New Roman" pitchFamily="18" charset="0"/>
              </a:rPr>
              <a:t>Supplemental IC</a:t>
            </a:r>
          </a:p>
          <a:p>
            <a:endParaRPr lang="en-US" sz="800" b="1" dirty="0" smtClean="0">
              <a:latin typeface="Times New Roman" pitchFamily="18" charset="0"/>
              <a:cs typeface="Times New Roman" pitchFamily="18" charset="0"/>
            </a:endParaRPr>
          </a:p>
          <a:p>
            <a:pPr lvl="1">
              <a:buFont typeface="Arial" pitchFamily="34" charset="0"/>
              <a:buChar char="•"/>
            </a:pPr>
            <a:r>
              <a:rPr lang="en-US" sz="2400" b="1" dirty="0" smtClean="0">
                <a:latin typeface="Times New Roman" pitchFamily="18" charset="0"/>
                <a:cs typeface="Times New Roman" pitchFamily="18" charset="0"/>
              </a:rPr>
              <a:t>Eligibility :  Consideration for Distribution</a:t>
            </a:r>
          </a:p>
          <a:p>
            <a:pPr lvl="1"/>
            <a:endParaRPr lang="en-US" sz="800" b="1" dirty="0" smtClean="0">
              <a:latin typeface="Times New Roman" pitchFamily="18" charset="0"/>
              <a:cs typeface="Times New Roman" pitchFamily="18" charset="0"/>
            </a:endParaRPr>
          </a:p>
          <a:p>
            <a:pPr lvl="2">
              <a:buFont typeface="Wingdings" pitchFamily="2" charset="2"/>
              <a:buChar char="§"/>
            </a:pPr>
            <a:r>
              <a:rPr lang="en-US" sz="2200" dirty="0" smtClean="0">
                <a:latin typeface="Times New Roman" pitchFamily="18" charset="0"/>
                <a:cs typeface="Times New Roman" pitchFamily="18" charset="0"/>
              </a:rPr>
              <a:t>New facilities: must be eligible to receive a budgeted Medicaid Rate before April 1.</a:t>
            </a:r>
          </a:p>
          <a:p>
            <a:pPr lvl="2">
              <a:buFont typeface="Wingdings" pitchFamily="2" charset="2"/>
              <a:buChar char="§"/>
            </a:pPr>
            <a:r>
              <a:rPr lang="en-US" sz="2200" dirty="0" smtClean="0">
                <a:latin typeface="Times New Roman" pitchFamily="18" charset="0"/>
                <a:cs typeface="Times New Roman" pitchFamily="18" charset="0"/>
              </a:rPr>
              <a:t>Expanded facilities: must receive Certificate-of-Need (CON) approval, or submit  either Limited Review Application (LRA) or Construction Notices, before April 1.</a:t>
            </a:r>
          </a:p>
          <a:p>
            <a:pPr lvl="2">
              <a:buFont typeface="Wingdings" pitchFamily="2" charset="2"/>
              <a:buChar char="§"/>
            </a:pPr>
            <a:r>
              <a:rPr lang="en-US" sz="2200" dirty="0" smtClean="0">
                <a:latin typeface="Times New Roman" pitchFamily="18" charset="0"/>
                <a:cs typeface="Times New Roman" pitchFamily="18" charset="0"/>
              </a:rPr>
              <a:t>Must complete and submit a supplemental application form by established due date (a letter is posted, with supplemental application form, to the Health Commerce System (HCS) website.)</a:t>
            </a:r>
          </a:p>
        </p:txBody>
      </p:sp>
      <p:sp>
        <p:nvSpPr>
          <p:cNvPr id="3" name="Slide Number Placeholder 2"/>
          <p:cNvSpPr>
            <a:spLocks noGrp="1"/>
          </p:cNvSpPr>
          <p:nvPr>
            <p:ph type="sldNum" sz="quarter" idx="12"/>
          </p:nvPr>
        </p:nvSpPr>
        <p:spPr/>
        <p:txBody>
          <a:bodyPr/>
          <a:lstStyle/>
          <a:p>
            <a:fld id="{2ABA05D8-15F5-416B-A538-38301B537BEF}"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H_Header.png"/>
          <p:cNvPicPr>
            <a:picLocks noChangeAspect="1"/>
          </p:cNvPicPr>
          <p:nvPr/>
        </p:nvPicPr>
        <p:blipFill>
          <a:blip r:embed="rId2" cstate="print"/>
          <a:stretch>
            <a:fillRect/>
          </a:stretch>
        </p:blipFill>
        <p:spPr>
          <a:xfrm>
            <a:off x="0" y="0"/>
            <a:ext cx="9144000" cy="1968845"/>
          </a:xfrm>
          <a:prstGeom prst="rect">
            <a:avLst/>
          </a:prstGeom>
        </p:spPr>
      </p:pic>
      <p:sp>
        <p:nvSpPr>
          <p:cNvPr id="4" name="Title 3"/>
          <p:cNvSpPr>
            <a:spLocks noGrp="1"/>
          </p:cNvSpPr>
          <p:nvPr>
            <p:ph type="title"/>
          </p:nvPr>
        </p:nvSpPr>
        <p:spPr>
          <a:xfrm>
            <a:off x="1447800" y="274638"/>
            <a:ext cx="7239000" cy="1143000"/>
          </a:xfrm>
        </p:spPr>
        <p:txBody>
          <a:bodyPr>
            <a:normAutofit fontScale="90000"/>
          </a:bodyPr>
          <a:lstStyle/>
          <a:p>
            <a:r>
              <a:rPr lang="en-US" dirty="0" smtClean="0"/>
              <a:t> </a:t>
            </a:r>
            <a:r>
              <a:rPr lang="en-US" sz="4000" dirty="0" smtClean="0">
                <a:latin typeface="Times New Roman" pitchFamily="18" charset="0"/>
                <a:cs typeface="Times New Roman" pitchFamily="18" charset="0"/>
              </a:rPr>
              <a:t>Indigent Care (IC)</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Process and Payments</a:t>
            </a:r>
            <a:endParaRPr lang="en-US" sz="4000" dirty="0">
              <a:latin typeface="Times New Roman" pitchFamily="18" charset="0"/>
              <a:cs typeface="Times New Roman" pitchFamily="18" charset="0"/>
            </a:endParaRPr>
          </a:p>
        </p:txBody>
      </p:sp>
      <p:sp>
        <p:nvSpPr>
          <p:cNvPr id="5" name="Content Placeholder 4"/>
          <p:cNvSpPr>
            <a:spLocks noGrp="1"/>
          </p:cNvSpPr>
          <p:nvPr>
            <p:ph idx="1"/>
          </p:nvPr>
        </p:nvSpPr>
        <p:spPr/>
        <p:txBody>
          <a:bodyPr>
            <a:noAutofit/>
          </a:bodyPr>
          <a:lstStyle/>
          <a:p>
            <a:pPr>
              <a:buFont typeface="Wingdings" pitchFamily="2" charset="2"/>
              <a:buChar char="Ø"/>
            </a:pPr>
            <a:r>
              <a:rPr lang="en-US" sz="2800" b="1" dirty="0" smtClean="0">
                <a:latin typeface="Times New Roman" pitchFamily="18" charset="0"/>
                <a:cs typeface="Times New Roman" pitchFamily="18" charset="0"/>
              </a:rPr>
              <a:t>Supplemental IC (Cont.)</a:t>
            </a:r>
          </a:p>
          <a:p>
            <a:endParaRPr lang="en-US" sz="1200" b="1" dirty="0" smtClean="0">
              <a:latin typeface="Times New Roman" pitchFamily="18" charset="0"/>
              <a:cs typeface="Times New Roman" pitchFamily="18" charset="0"/>
            </a:endParaRPr>
          </a:p>
          <a:p>
            <a:pPr lvl="1">
              <a:buFont typeface="Arial" pitchFamily="34" charset="0"/>
              <a:buChar char="•"/>
            </a:pPr>
            <a:r>
              <a:rPr lang="en-US" sz="2200" b="1" dirty="0" smtClean="0">
                <a:latin typeface="Times New Roman" pitchFamily="18" charset="0"/>
                <a:cs typeface="Times New Roman" pitchFamily="18" charset="0"/>
              </a:rPr>
              <a:t>Eligibility :  Threshold Requirements</a:t>
            </a:r>
          </a:p>
          <a:p>
            <a:pPr lvl="2">
              <a:buFont typeface="Wingdings" pitchFamily="2" charset="2"/>
              <a:buChar char="§"/>
            </a:pPr>
            <a:r>
              <a:rPr lang="en-US" sz="2000" dirty="0" smtClean="0">
                <a:latin typeface="Times New Roman" pitchFamily="18" charset="0"/>
                <a:cs typeface="Times New Roman" pitchFamily="18" charset="0"/>
              </a:rPr>
              <a:t>Must provide services to uninsured individuals to account for at least 5% of the total threshold visits.</a:t>
            </a:r>
          </a:p>
          <a:p>
            <a:pPr lvl="2">
              <a:buFont typeface="Wingdings" pitchFamily="2" charset="2"/>
              <a:buChar char="§"/>
            </a:pPr>
            <a:r>
              <a:rPr lang="en-US" sz="2000" dirty="0" smtClean="0">
                <a:latin typeface="Times New Roman" pitchFamily="18" charset="0"/>
                <a:cs typeface="Times New Roman" pitchFamily="18" charset="0"/>
              </a:rPr>
              <a:t>Projected Net Operating Loss (Medicaid rate × Projected Self-pay/Free visits – Projected Net Patient Revenue from Self-pay/Free visits) must be larger than Net Operating Loss from base year AHCF cost report.</a:t>
            </a:r>
          </a:p>
          <a:p>
            <a:pPr lvl="1">
              <a:buFont typeface="Arial" pitchFamily="34" charset="0"/>
              <a:buChar char="•"/>
            </a:pPr>
            <a:r>
              <a:rPr lang="en-US" sz="2400" b="1" dirty="0" smtClean="0">
                <a:latin typeface="Times New Roman" pitchFamily="18" charset="0"/>
                <a:cs typeface="Times New Roman" pitchFamily="18" charset="0"/>
              </a:rPr>
              <a:t>Payment</a:t>
            </a:r>
          </a:p>
          <a:p>
            <a:pPr lvl="2">
              <a:buFont typeface="Wingdings" pitchFamily="2" charset="2"/>
              <a:buChar char="§"/>
            </a:pPr>
            <a:r>
              <a:rPr lang="en-US" sz="2000" dirty="0" smtClean="0">
                <a:latin typeface="Times New Roman" pitchFamily="18" charset="0"/>
                <a:cs typeface="Times New Roman" pitchFamily="18" charset="0"/>
              </a:rPr>
              <a:t>Award amounts are determined on an annual basis, but paid prorated for the number of months operational as an expanded or new D&amp;TC.</a:t>
            </a:r>
          </a:p>
        </p:txBody>
      </p:sp>
      <p:sp>
        <p:nvSpPr>
          <p:cNvPr id="3" name="Slide Number Placeholder 2"/>
          <p:cNvSpPr>
            <a:spLocks noGrp="1"/>
          </p:cNvSpPr>
          <p:nvPr>
            <p:ph type="sldNum" sz="quarter" idx="12"/>
          </p:nvPr>
        </p:nvSpPr>
        <p:spPr/>
        <p:txBody>
          <a:bodyPr/>
          <a:lstStyle/>
          <a:p>
            <a:fld id="{2ABA05D8-15F5-416B-A538-38301B537BEF}"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H_Header.png"/>
          <p:cNvPicPr>
            <a:picLocks noChangeAspect="1"/>
          </p:cNvPicPr>
          <p:nvPr/>
        </p:nvPicPr>
        <p:blipFill>
          <a:blip r:embed="rId2" cstate="print"/>
          <a:stretch>
            <a:fillRect/>
          </a:stretch>
        </p:blipFill>
        <p:spPr>
          <a:xfrm>
            <a:off x="0" y="0"/>
            <a:ext cx="9144000" cy="1968845"/>
          </a:xfrm>
          <a:prstGeom prst="rect">
            <a:avLst/>
          </a:prstGeom>
        </p:spPr>
      </p:pic>
      <p:sp>
        <p:nvSpPr>
          <p:cNvPr id="4" name="Title 3"/>
          <p:cNvSpPr>
            <a:spLocks noGrp="1"/>
          </p:cNvSpPr>
          <p:nvPr>
            <p:ph type="title"/>
          </p:nvPr>
        </p:nvSpPr>
        <p:spPr>
          <a:xfrm>
            <a:off x="1371600" y="274638"/>
            <a:ext cx="7315200" cy="1143000"/>
          </a:xfrm>
        </p:spPr>
        <p:txBody>
          <a:bodyPr>
            <a:normAutofit fontScale="90000"/>
          </a:bodyPr>
          <a:lstStyle/>
          <a:p>
            <a:r>
              <a:rPr lang="en-US" dirty="0" smtClean="0"/>
              <a:t> </a:t>
            </a:r>
            <a:r>
              <a:rPr lang="en-US" sz="4000" dirty="0" smtClean="0">
                <a:latin typeface="Times New Roman" pitchFamily="18" charset="0"/>
                <a:cs typeface="Times New Roman" pitchFamily="18" charset="0"/>
              </a:rPr>
              <a:t>Indigent Care (IC)</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Process and Payments</a:t>
            </a:r>
            <a:endParaRPr lang="en-US" sz="4000" dirty="0">
              <a:latin typeface="Times New Roman" pitchFamily="18" charset="0"/>
              <a:cs typeface="Times New Roman" pitchFamily="18" charset="0"/>
            </a:endParaRPr>
          </a:p>
        </p:txBody>
      </p:sp>
      <p:sp>
        <p:nvSpPr>
          <p:cNvPr id="5" name="Content Placeholder 4"/>
          <p:cNvSpPr>
            <a:spLocks noGrp="1"/>
          </p:cNvSpPr>
          <p:nvPr>
            <p:ph idx="1"/>
          </p:nvPr>
        </p:nvSpPr>
        <p:spPr>
          <a:xfrm>
            <a:off x="457200" y="1600200"/>
            <a:ext cx="8229600" cy="5257800"/>
          </a:xfrm>
        </p:spPr>
        <p:txBody>
          <a:bodyPr>
            <a:normAutofit/>
          </a:bodyPr>
          <a:lstStyle/>
          <a:p>
            <a:pPr>
              <a:buFont typeface="Wingdings" pitchFamily="2" charset="2"/>
              <a:buChar char="Ø"/>
            </a:pPr>
            <a:r>
              <a:rPr lang="en-US" sz="2800" b="1" dirty="0" smtClean="0">
                <a:latin typeface="Times New Roman" pitchFamily="18" charset="0"/>
                <a:cs typeface="Times New Roman" pitchFamily="18" charset="0"/>
              </a:rPr>
              <a:t>Indigent Care Process</a:t>
            </a:r>
          </a:p>
          <a:p>
            <a:pPr lvl="1">
              <a:buFont typeface="Arial" pitchFamily="34" charset="0"/>
              <a:buChar char="•"/>
            </a:pPr>
            <a:r>
              <a:rPr lang="en-US" sz="2000" dirty="0" smtClean="0">
                <a:latin typeface="Times New Roman" pitchFamily="18" charset="0"/>
                <a:cs typeface="Times New Roman" pitchFamily="18" charset="0"/>
              </a:rPr>
              <a:t>Post the Initial calculation to the HCS web site to allow providers 30 days to report any error.  HCS account holders will receive an email notification.</a:t>
            </a:r>
          </a:p>
          <a:p>
            <a:pPr lvl="1">
              <a:buFont typeface="Arial" pitchFamily="34" charset="0"/>
              <a:buChar char="•"/>
            </a:pPr>
            <a:r>
              <a:rPr lang="en-US" sz="2000" dirty="0" smtClean="0">
                <a:latin typeface="Times New Roman" pitchFamily="18" charset="0"/>
                <a:cs typeface="Times New Roman" pitchFamily="18" charset="0"/>
              </a:rPr>
              <a:t>Post a Supplemental Application form in the HCS and provide at least 30 days to apply for it. </a:t>
            </a:r>
            <a:endParaRPr lang="en-US" sz="1200" dirty="0" smtClean="0">
              <a:latin typeface="Times New Roman" pitchFamily="18" charset="0"/>
              <a:cs typeface="Times New Roman" pitchFamily="18" charset="0"/>
            </a:endParaRPr>
          </a:p>
          <a:p>
            <a:pPr lvl="2">
              <a:buFont typeface="Wingdings" pitchFamily="2" charset="2"/>
              <a:buChar char="ü"/>
            </a:pPr>
            <a:r>
              <a:rPr lang="en-US" sz="1900" dirty="0" smtClean="0">
                <a:latin typeface="Times New Roman" pitchFamily="18" charset="0"/>
                <a:cs typeface="Times New Roman" pitchFamily="18" charset="0"/>
              </a:rPr>
              <a:t>Supplemental application form &amp; letter is posted at the same time when Initial calculation is posted</a:t>
            </a:r>
            <a:r>
              <a:rPr lang="en-US" sz="1600" dirty="0" smtClean="0">
                <a:latin typeface="Times New Roman" pitchFamily="18" charset="0"/>
                <a:cs typeface="Times New Roman" pitchFamily="18" charset="0"/>
              </a:rPr>
              <a:t>.</a:t>
            </a:r>
          </a:p>
          <a:p>
            <a:pPr lvl="1">
              <a:buFont typeface="Arial" pitchFamily="34" charset="0"/>
              <a:buChar char="•"/>
            </a:pPr>
            <a:r>
              <a:rPr lang="en-US" sz="2000" dirty="0" smtClean="0">
                <a:latin typeface="Times New Roman" pitchFamily="18" charset="0"/>
                <a:cs typeface="Times New Roman" pitchFamily="18" charset="0"/>
              </a:rPr>
              <a:t>Finalize the Regular Indigent Care calculation with any error correction submitted during 30 days hotline period.</a:t>
            </a:r>
          </a:p>
          <a:p>
            <a:pPr lvl="1">
              <a:buFont typeface="Arial" pitchFamily="34" charset="0"/>
              <a:buChar char="•"/>
            </a:pPr>
            <a:r>
              <a:rPr lang="en-US" sz="2000" dirty="0" smtClean="0">
                <a:latin typeface="Times New Roman" pitchFamily="18" charset="0"/>
                <a:cs typeface="Times New Roman" pitchFamily="18" charset="0"/>
              </a:rPr>
              <a:t>Finalize the Supplemental Indigent Care calculation with submitted Applications.</a:t>
            </a:r>
          </a:p>
          <a:p>
            <a:pPr lvl="1">
              <a:buFont typeface="Arial" pitchFamily="34" charset="0"/>
              <a:buChar char="•"/>
            </a:pPr>
            <a:r>
              <a:rPr lang="en-US" sz="2000" dirty="0" smtClean="0">
                <a:latin typeface="Times New Roman" pitchFamily="18" charset="0"/>
                <a:cs typeface="Times New Roman" pitchFamily="18" charset="0"/>
              </a:rPr>
              <a:t>Post the Final Regular and Supplemental IC awards to the HCS.</a:t>
            </a:r>
          </a:p>
          <a:p>
            <a:pPr lvl="1">
              <a:buFont typeface="Arial" pitchFamily="34" charset="0"/>
              <a:buChar char="•"/>
            </a:pPr>
            <a:r>
              <a:rPr lang="en-US" sz="2000" dirty="0" smtClean="0">
                <a:latin typeface="Times New Roman" pitchFamily="18" charset="0"/>
                <a:cs typeface="Times New Roman" pitchFamily="18" charset="0"/>
              </a:rPr>
              <a:t>Start Pool Distribution process.</a:t>
            </a:r>
          </a:p>
          <a:p>
            <a:endParaRPr lang="en-US" dirty="0"/>
          </a:p>
        </p:txBody>
      </p:sp>
      <p:sp>
        <p:nvSpPr>
          <p:cNvPr id="3" name="Slide Number Placeholder 2"/>
          <p:cNvSpPr>
            <a:spLocks noGrp="1"/>
          </p:cNvSpPr>
          <p:nvPr>
            <p:ph type="sldNum" sz="quarter" idx="12"/>
          </p:nvPr>
        </p:nvSpPr>
        <p:spPr/>
        <p:txBody>
          <a:bodyPr/>
          <a:lstStyle/>
          <a:p>
            <a:fld id="{2ABA05D8-15F5-416B-A538-38301B537BEF}"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H_Header.png"/>
          <p:cNvPicPr>
            <a:picLocks noChangeAspect="1"/>
          </p:cNvPicPr>
          <p:nvPr/>
        </p:nvPicPr>
        <p:blipFill>
          <a:blip r:embed="rId2" cstate="print"/>
          <a:stretch>
            <a:fillRect/>
          </a:stretch>
        </p:blipFill>
        <p:spPr>
          <a:xfrm>
            <a:off x="0" y="0"/>
            <a:ext cx="9144000" cy="1968845"/>
          </a:xfrm>
          <a:prstGeom prst="rect">
            <a:avLst/>
          </a:prstGeom>
        </p:spPr>
      </p:pic>
      <p:sp>
        <p:nvSpPr>
          <p:cNvPr id="4" name="Title 3"/>
          <p:cNvSpPr>
            <a:spLocks noGrp="1"/>
          </p:cNvSpPr>
          <p:nvPr>
            <p:ph type="title"/>
          </p:nvPr>
        </p:nvSpPr>
        <p:spPr>
          <a:xfrm>
            <a:off x="1524000" y="274638"/>
            <a:ext cx="7162800" cy="1143000"/>
          </a:xfrm>
        </p:spPr>
        <p:txBody>
          <a:bodyPr>
            <a:normAutofit fontScale="90000"/>
          </a:bodyPr>
          <a:lstStyle/>
          <a:p>
            <a:r>
              <a:rPr lang="en-US" dirty="0" smtClean="0"/>
              <a:t> </a:t>
            </a:r>
            <a:r>
              <a:rPr lang="en-US" sz="4000" dirty="0" smtClean="0">
                <a:latin typeface="Times New Roman" pitchFamily="18" charset="0"/>
                <a:cs typeface="Times New Roman" pitchFamily="18" charset="0"/>
              </a:rPr>
              <a:t>Indigent Care (IC)</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Distribution Process</a:t>
            </a:r>
            <a:endParaRPr lang="en-US" sz="4000" dirty="0">
              <a:latin typeface="Times New Roman" pitchFamily="18" charset="0"/>
              <a:cs typeface="Times New Roman" pitchFamily="18" charset="0"/>
            </a:endParaRPr>
          </a:p>
        </p:txBody>
      </p:sp>
      <p:sp>
        <p:nvSpPr>
          <p:cNvPr id="5" name="Content Placeholder 4"/>
          <p:cNvSpPr>
            <a:spLocks noGrp="1"/>
          </p:cNvSpPr>
          <p:nvPr>
            <p:ph idx="1"/>
          </p:nvPr>
        </p:nvSpPr>
        <p:spPr>
          <a:xfrm>
            <a:off x="457200" y="1600200"/>
            <a:ext cx="8229600" cy="5029200"/>
          </a:xfrm>
        </p:spPr>
        <p:txBody>
          <a:bodyPr>
            <a:normAutofit fontScale="70000" lnSpcReduction="20000"/>
          </a:bodyPr>
          <a:lstStyle/>
          <a:p>
            <a:r>
              <a:rPr lang="en-US" sz="2700" b="1" dirty="0" smtClean="0">
                <a:latin typeface="Times New Roman" pitchFamily="18" charset="0"/>
                <a:cs typeface="Times New Roman" pitchFamily="18" charset="0"/>
              </a:rPr>
              <a:t>Check the  facilities’ status in Public Goods Pool (PGP)</a:t>
            </a:r>
          </a:p>
          <a:p>
            <a:pPr lvl="1">
              <a:buFont typeface="Wingdings" pitchFamily="2" charset="2"/>
              <a:buChar char="§"/>
            </a:pPr>
            <a:r>
              <a:rPr lang="en-US" sz="2300" dirty="0" smtClean="0">
                <a:latin typeface="Times New Roman" pitchFamily="18" charset="0"/>
                <a:cs typeface="Times New Roman" pitchFamily="18" charset="0"/>
              </a:rPr>
              <a:t>Any PGP questions should be directed to the Bureau of Federal Relations at </a:t>
            </a:r>
          </a:p>
          <a:p>
            <a:pPr lvl="1">
              <a:buNone/>
            </a:pPr>
            <a:r>
              <a:rPr lang="en-US" sz="2300" dirty="0" smtClean="0">
                <a:latin typeface="Times New Roman" pitchFamily="18" charset="0"/>
                <a:cs typeface="Times New Roman" pitchFamily="18" charset="0"/>
              </a:rPr>
              <a:t>	(518) 474-1673.</a:t>
            </a:r>
          </a:p>
          <a:p>
            <a:pPr lvl="1">
              <a:buFont typeface="Wingdings" pitchFamily="2" charset="2"/>
              <a:buChar char="§"/>
            </a:pPr>
            <a:r>
              <a:rPr lang="en-US" sz="2300" dirty="0" smtClean="0">
                <a:latin typeface="Times New Roman" pitchFamily="18" charset="0"/>
                <a:cs typeface="Times New Roman" pitchFamily="18" charset="0"/>
              </a:rPr>
              <a:t>If the Indigent Care payment is withheld due to delinquency in PGP, the payment will be added to a next schedule.  However, the payment may not be released if the facility is still delinquent in PGP. </a:t>
            </a:r>
          </a:p>
          <a:p>
            <a:pPr lvl="1">
              <a:buFont typeface="Wingdings" pitchFamily="2" charset="2"/>
              <a:buChar char="§"/>
            </a:pPr>
            <a:r>
              <a:rPr lang="en-US" sz="2300" dirty="0" smtClean="0">
                <a:latin typeface="Times New Roman" pitchFamily="18" charset="0"/>
                <a:cs typeface="Times New Roman" pitchFamily="18" charset="0"/>
              </a:rPr>
              <a:t>If facilities are not paid due to delinquency in PGP but become current later, they have to wait until the next distribution.  Also, in order to receive the Indigent Care payment, they must be current in PGP at the time when the next schedule is checked with the Federal Relations bureau.</a:t>
            </a:r>
          </a:p>
          <a:p>
            <a:endParaRPr lang="en-US" sz="1300" b="1" dirty="0" smtClean="0">
              <a:latin typeface="Times New Roman" pitchFamily="18" charset="0"/>
              <a:cs typeface="Times New Roman" pitchFamily="18" charset="0"/>
            </a:endParaRPr>
          </a:p>
          <a:p>
            <a:r>
              <a:rPr lang="en-US" sz="2700" b="1" dirty="0" smtClean="0">
                <a:latin typeface="Times New Roman" pitchFamily="18" charset="0"/>
                <a:cs typeface="Times New Roman" pitchFamily="18" charset="0"/>
              </a:rPr>
              <a:t>Distribution schedule is forwarded to Medicaid Financial Management (MFM) to release the payments.</a:t>
            </a:r>
          </a:p>
          <a:p>
            <a:pPr lvl="1">
              <a:buFont typeface="Wingdings" pitchFamily="2" charset="2"/>
              <a:buChar char="§"/>
            </a:pPr>
            <a:r>
              <a:rPr lang="en-US" sz="2300" dirty="0" smtClean="0">
                <a:latin typeface="Times New Roman" pitchFamily="18" charset="0"/>
                <a:cs typeface="Times New Roman" pitchFamily="18" charset="0"/>
              </a:rPr>
              <a:t>This schedule includes only the facilities that are current in PGP.</a:t>
            </a:r>
          </a:p>
          <a:p>
            <a:pPr lvl="1">
              <a:buFont typeface="Wingdings" pitchFamily="2" charset="2"/>
              <a:buChar char="§"/>
            </a:pPr>
            <a:r>
              <a:rPr lang="en-US" sz="2300" dirty="0" smtClean="0">
                <a:latin typeface="Times New Roman" pitchFamily="18" charset="0"/>
                <a:cs typeface="Times New Roman" pitchFamily="18" charset="0"/>
              </a:rPr>
              <a:t>The Indigent Care distribution amount will be included in a weekly Medicaid check.</a:t>
            </a:r>
          </a:p>
          <a:p>
            <a:pPr lvl="1">
              <a:buFont typeface="Wingdings" pitchFamily="2" charset="2"/>
              <a:buChar char="§"/>
            </a:pPr>
            <a:r>
              <a:rPr lang="en-US" sz="2300" dirty="0" smtClean="0">
                <a:latin typeface="Times New Roman" pitchFamily="18" charset="0"/>
                <a:cs typeface="Times New Roman" pitchFamily="18" charset="0"/>
              </a:rPr>
              <a:t>Distribution will be made in only one cycle per month</a:t>
            </a:r>
          </a:p>
          <a:p>
            <a:pPr lvl="1">
              <a:buFont typeface="Wingdings" pitchFamily="2" charset="2"/>
              <a:buChar char="§"/>
            </a:pPr>
            <a:r>
              <a:rPr lang="en-US" sz="2300" dirty="0" smtClean="0">
                <a:latin typeface="Times New Roman" pitchFamily="18" charset="0"/>
                <a:cs typeface="Times New Roman" pitchFamily="18" charset="0"/>
              </a:rPr>
              <a:t>Prior to August 1, 2011, the payment was made in a separate check.  Any withheld amount awarded prior to August 1, 2011 will be paid in a separate check.</a:t>
            </a:r>
          </a:p>
          <a:p>
            <a:pPr lvl="1"/>
            <a:endParaRPr lang="en-US" sz="2200" dirty="0" smtClean="0">
              <a:latin typeface="Times New Roman" pitchFamily="18" charset="0"/>
              <a:cs typeface="Times New Roman" pitchFamily="18" charset="0"/>
            </a:endParaRPr>
          </a:p>
          <a:p>
            <a:pPr>
              <a:buFont typeface="Wingdings" pitchFamily="2" charset="2"/>
              <a:buChar char="v"/>
            </a:pPr>
            <a:r>
              <a:rPr lang="en-US" sz="2400" dirty="0" smtClean="0">
                <a:solidFill>
                  <a:srgbClr val="FFFF00"/>
                </a:solidFill>
                <a:latin typeface="Times New Roman" pitchFamily="18" charset="0"/>
                <a:cs typeface="Times New Roman" pitchFamily="18" charset="0"/>
              </a:rPr>
              <a:t>The Indigent Care pool process is being transitioned to the Bureau of Federal Relations under Roland </a:t>
            </a:r>
            <a:r>
              <a:rPr lang="en-US" sz="2400" dirty="0" err="1" smtClean="0">
                <a:solidFill>
                  <a:srgbClr val="FFFF00"/>
                </a:solidFill>
                <a:latin typeface="Times New Roman" pitchFamily="18" charset="0"/>
                <a:cs typeface="Times New Roman" pitchFamily="18" charset="0"/>
              </a:rPr>
              <a:t>Guilz</a:t>
            </a:r>
            <a:endParaRPr lang="en-US" sz="2400" dirty="0" smtClean="0">
              <a:solidFill>
                <a:srgbClr val="FFFF00"/>
              </a:solidFill>
              <a:latin typeface="Times New Roman" pitchFamily="18" charset="0"/>
              <a:cs typeface="Times New Roman" pitchFamily="18" charset="0"/>
            </a:endParaRPr>
          </a:p>
          <a:p>
            <a:pPr>
              <a:buFont typeface="Wingdings" pitchFamily="2" charset="2"/>
              <a:buChar char="Ø"/>
            </a:pPr>
            <a:endParaRPr lang="en-US" sz="2000" dirty="0" smtClean="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2ABA05D8-15F5-416B-A538-38301B537BEF}"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H_Header.png"/>
          <p:cNvPicPr>
            <a:picLocks noChangeAspect="1"/>
          </p:cNvPicPr>
          <p:nvPr/>
        </p:nvPicPr>
        <p:blipFill>
          <a:blip r:embed="rId2" cstate="print"/>
          <a:stretch>
            <a:fillRect/>
          </a:stretch>
        </p:blipFill>
        <p:spPr>
          <a:xfrm>
            <a:off x="0" y="0"/>
            <a:ext cx="9144000" cy="1968845"/>
          </a:xfrm>
          <a:prstGeom prst="rect">
            <a:avLst/>
          </a:prstGeom>
        </p:spPr>
      </p:pic>
      <p:sp>
        <p:nvSpPr>
          <p:cNvPr id="4" name="Title 3"/>
          <p:cNvSpPr>
            <a:spLocks noGrp="1"/>
          </p:cNvSpPr>
          <p:nvPr>
            <p:ph type="title"/>
          </p:nvPr>
        </p:nvSpPr>
        <p:spPr>
          <a:xfrm>
            <a:off x="2514600" y="274638"/>
            <a:ext cx="5181600" cy="1143000"/>
          </a:xfrm>
        </p:spPr>
        <p:txBody>
          <a:bodyPr>
            <a:normAutofit/>
          </a:bodyPr>
          <a:lstStyle/>
          <a:p>
            <a:r>
              <a:rPr lang="en-US" sz="3200" dirty="0" smtClean="0">
                <a:latin typeface="Times New Roman" pitchFamily="18" charset="0"/>
                <a:cs typeface="Times New Roman" pitchFamily="18" charset="0"/>
              </a:rPr>
              <a:t>Electronic Health Record System (EHRS)</a:t>
            </a:r>
            <a:endParaRPr lang="en-US" sz="3200" dirty="0">
              <a:latin typeface="Times New Roman" pitchFamily="18" charset="0"/>
              <a:cs typeface="Times New Roman" pitchFamily="18" charset="0"/>
            </a:endParaRPr>
          </a:p>
        </p:txBody>
      </p:sp>
      <p:sp>
        <p:nvSpPr>
          <p:cNvPr id="5" name="Content Placeholder 4"/>
          <p:cNvSpPr>
            <a:spLocks noGrp="1"/>
          </p:cNvSpPr>
          <p:nvPr>
            <p:ph idx="1"/>
          </p:nvPr>
        </p:nvSpPr>
        <p:spPr/>
        <p:txBody>
          <a:bodyPr>
            <a:normAutofit lnSpcReduction="10000"/>
          </a:bodyPr>
          <a:lstStyle/>
          <a:p>
            <a:pPr>
              <a:buNone/>
            </a:pPr>
            <a:endParaRPr lang="en-US" sz="1000" dirty="0" smtClean="0">
              <a:latin typeface="Times New Roman" pitchFamily="18" charset="0"/>
              <a:cs typeface="Times New Roman" pitchFamily="18" charset="0"/>
            </a:endParaRPr>
          </a:p>
          <a:p>
            <a:pPr>
              <a:buFont typeface="Wingdings" pitchFamily="2" charset="2"/>
              <a:buChar char="Ø"/>
            </a:pPr>
            <a:r>
              <a:rPr lang="en-US" sz="2800" dirty="0" smtClean="0">
                <a:latin typeface="Times New Roman" pitchFamily="18" charset="0"/>
                <a:cs typeface="Times New Roman" pitchFamily="18" charset="0"/>
              </a:rPr>
              <a:t>Authorization</a:t>
            </a:r>
          </a:p>
          <a:p>
            <a:pPr lvl="1">
              <a:buFont typeface="Arial" pitchFamily="34" charset="0"/>
              <a:buChar char="•"/>
            </a:pPr>
            <a:r>
              <a:rPr lang="en-US" sz="2200" dirty="0" smtClean="0">
                <a:latin typeface="Times New Roman" pitchFamily="18" charset="0"/>
                <a:cs typeface="Times New Roman" pitchFamily="18" charset="0"/>
              </a:rPr>
              <a:t>Section 364-j-2 of the Social Services Law, and </a:t>
            </a:r>
          </a:p>
          <a:p>
            <a:pPr lvl="1">
              <a:buFont typeface="Arial" pitchFamily="34" charset="0"/>
              <a:buChar char="•"/>
            </a:pPr>
            <a:r>
              <a:rPr lang="en-US" sz="2200" dirty="0" smtClean="0">
                <a:latin typeface="Times New Roman" pitchFamily="18" charset="0"/>
                <a:cs typeface="Times New Roman" pitchFamily="18" charset="0"/>
              </a:rPr>
              <a:t>State Plan Amendments (SPAs) #08-40 and #09-31</a:t>
            </a:r>
          </a:p>
          <a:p>
            <a:endParaRPr lang="en-US" sz="2400" dirty="0" smtClean="0">
              <a:latin typeface="Times New Roman" pitchFamily="18" charset="0"/>
              <a:cs typeface="Times New Roman" pitchFamily="18" charset="0"/>
            </a:endParaRPr>
          </a:p>
          <a:p>
            <a:pPr>
              <a:buFont typeface="Wingdings" pitchFamily="2" charset="2"/>
              <a:buChar char="Ø"/>
            </a:pPr>
            <a:r>
              <a:rPr lang="en-US" sz="2800" dirty="0" smtClean="0">
                <a:latin typeface="Times New Roman" pitchFamily="18" charset="0"/>
                <a:cs typeface="Times New Roman" pitchFamily="18" charset="0"/>
              </a:rPr>
              <a:t>Supplemental payment of $7,388,000 </a:t>
            </a:r>
          </a:p>
          <a:p>
            <a:pPr lvl="1">
              <a:buFont typeface="Arial" pitchFamily="34" charset="0"/>
              <a:buChar char="•"/>
            </a:pPr>
            <a:r>
              <a:rPr lang="en-US" sz="2200" dirty="0" smtClean="0">
                <a:latin typeface="Times New Roman" pitchFamily="18" charset="0"/>
                <a:cs typeface="Times New Roman" pitchFamily="18" charset="0"/>
              </a:rPr>
              <a:t>For each of the periods 10/1/08-12/31/08 and 10/1/09-12/31/09 </a:t>
            </a:r>
          </a:p>
          <a:p>
            <a:pPr lvl="1">
              <a:buFont typeface="Arial" pitchFamily="34" charset="0"/>
              <a:buChar char="•"/>
            </a:pPr>
            <a:r>
              <a:rPr lang="en-US" sz="2200" dirty="0" smtClean="0">
                <a:latin typeface="Times New Roman" pitchFamily="18" charset="0"/>
                <a:cs typeface="Times New Roman" pitchFamily="18" charset="0"/>
              </a:rPr>
              <a:t>Made to eligible covered providers as medical assistance payments for services provided to Medicaid beneficiaries to reflect additional costs associated with the development, training, maintenance, and support of electronic health record systems (EHRS).  </a:t>
            </a:r>
          </a:p>
          <a:p>
            <a:endParaRPr lang="en-US" dirty="0"/>
          </a:p>
        </p:txBody>
      </p:sp>
      <p:sp>
        <p:nvSpPr>
          <p:cNvPr id="3" name="Slide Number Placeholder 2"/>
          <p:cNvSpPr>
            <a:spLocks noGrp="1"/>
          </p:cNvSpPr>
          <p:nvPr>
            <p:ph type="sldNum" sz="quarter" idx="12"/>
          </p:nvPr>
        </p:nvSpPr>
        <p:spPr/>
        <p:txBody>
          <a:bodyPr/>
          <a:lstStyle/>
          <a:p>
            <a:fld id="{2ABA05D8-15F5-416B-A538-38301B537BEF}"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H_Header.png"/>
          <p:cNvPicPr>
            <a:picLocks noChangeAspect="1"/>
          </p:cNvPicPr>
          <p:nvPr/>
        </p:nvPicPr>
        <p:blipFill>
          <a:blip r:embed="rId2" cstate="print"/>
          <a:stretch>
            <a:fillRect/>
          </a:stretch>
        </p:blipFill>
        <p:spPr>
          <a:xfrm>
            <a:off x="0" y="0"/>
            <a:ext cx="9144000" cy="1968845"/>
          </a:xfrm>
          <a:prstGeom prst="rect">
            <a:avLst/>
          </a:prstGeom>
        </p:spPr>
      </p:pic>
      <p:sp>
        <p:nvSpPr>
          <p:cNvPr id="4" name="Title 3"/>
          <p:cNvSpPr>
            <a:spLocks noGrp="1"/>
          </p:cNvSpPr>
          <p:nvPr>
            <p:ph type="title"/>
          </p:nvPr>
        </p:nvSpPr>
        <p:spPr>
          <a:xfrm>
            <a:off x="2667000" y="274638"/>
            <a:ext cx="4724400" cy="1143000"/>
          </a:xfrm>
        </p:spPr>
        <p:txBody>
          <a:bodyPr>
            <a:normAutofit/>
          </a:bodyPr>
          <a:lstStyle/>
          <a:p>
            <a:r>
              <a:rPr lang="en-US" sz="3200" dirty="0" smtClean="0">
                <a:latin typeface="Times New Roman" pitchFamily="18" charset="0"/>
                <a:cs typeface="Times New Roman" pitchFamily="18" charset="0"/>
              </a:rPr>
              <a:t>Electronic Health Record System (EHRS)</a:t>
            </a:r>
            <a:endParaRPr lang="en-US" sz="3200" dirty="0">
              <a:latin typeface="Times New Roman" pitchFamily="18" charset="0"/>
              <a:cs typeface="Times New Roman" pitchFamily="18" charset="0"/>
            </a:endParaRPr>
          </a:p>
        </p:txBody>
      </p:sp>
      <p:sp>
        <p:nvSpPr>
          <p:cNvPr id="5" name="Content Placeholder 4"/>
          <p:cNvSpPr>
            <a:spLocks noGrp="1"/>
          </p:cNvSpPr>
          <p:nvPr>
            <p:ph idx="1"/>
          </p:nvPr>
        </p:nvSpPr>
        <p:spPr/>
        <p:txBody>
          <a:bodyPr>
            <a:normAutofit/>
          </a:bodyPr>
          <a:lstStyle/>
          <a:p>
            <a:pPr>
              <a:buFont typeface="Wingdings" pitchFamily="2" charset="2"/>
              <a:buChar char="Ø"/>
            </a:pPr>
            <a:endParaRPr lang="en-US" sz="1000" b="1" dirty="0" smtClean="0">
              <a:latin typeface="Times New Roman" pitchFamily="18" charset="0"/>
              <a:cs typeface="Times New Roman" pitchFamily="18" charset="0"/>
            </a:endParaRPr>
          </a:p>
          <a:p>
            <a:pPr>
              <a:buFont typeface="Wingdings" pitchFamily="2" charset="2"/>
              <a:buChar char="Ø"/>
            </a:pPr>
            <a:r>
              <a:rPr lang="en-US" sz="2800" b="1" dirty="0" smtClean="0">
                <a:latin typeface="Times New Roman" pitchFamily="18" charset="0"/>
                <a:cs typeface="Times New Roman" pitchFamily="18" charset="0"/>
              </a:rPr>
              <a:t>Facility Requirements</a:t>
            </a:r>
          </a:p>
          <a:p>
            <a:pPr lvl="1">
              <a:buFont typeface="Arial" pitchFamily="34" charset="0"/>
              <a:buChar char="•"/>
            </a:pPr>
            <a:r>
              <a:rPr lang="en-US" sz="2400" dirty="0" smtClean="0">
                <a:latin typeface="Times New Roman" pitchFamily="18" charset="0"/>
                <a:cs typeface="Times New Roman" pitchFamily="18" charset="0"/>
              </a:rPr>
              <a:t>Voluntary not-for-profit Article 28 D&amp;TC clinics</a:t>
            </a:r>
          </a:p>
          <a:p>
            <a:pPr lvl="1"/>
            <a:endParaRPr lang="en-US" sz="2400" dirty="0" smtClean="0">
              <a:latin typeface="Times New Roman" pitchFamily="18" charset="0"/>
              <a:cs typeface="Times New Roman" pitchFamily="18" charset="0"/>
            </a:endParaRPr>
          </a:p>
          <a:p>
            <a:pPr>
              <a:buFont typeface="Wingdings" pitchFamily="2" charset="2"/>
              <a:buChar char="Ø"/>
            </a:pPr>
            <a:r>
              <a:rPr lang="en-US" sz="2800" b="1" dirty="0" smtClean="0">
                <a:latin typeface="Times New Roman" pitchFamily="18" charset="0"/>
                <a:cs typeface="Times New Roman" pitchFamily="18" charset="0"/>
              </a:rPr>
              <a:t>Eligibility</a:t>
            </a:r>
          </a:p>
          <a:p>
            <a:pPr lvl="1">
              <a:buFont typeface="Arial" pitchFamily="34" charset="0"/>
              <a:buChar char="•"/>
            </a:pPr>
            <a:r>
              <a:rPr lang="en-US" sz="2200" dirty="0" smtClean="0">
                <a:latin typeface="Times New Roman" pitchFamily="18" charset="0"/>
                <a:cs typeface="Times New Roman" pitchFamily="18" charset="0"/>
              </a:rPr>
              <a:t>Qualify for Indigent Care Program</a:t>
            </a:r>
          </a:p>
          <a:p>
            <a:pPr lvl="1">
              <a:buFont typeface="Arial" pitchFamily="34" charset="0"/>
              <a:buChar char="•"/>
            </a:pPr>
            <a:r>
              <a:rPr lang="en-US" sz="2200" dirty="0" smtClean="0">
                <a:latin typeface="Times New Roman" pitchFamily="18" charset="0"/>
                <a:cs typeface="Times New Roman" pitchFamily="18" charset="0"/>
              </a:rPr>
              <a:t>Or they received funding under section 330 of the Federal Public Health Services Act for health care for the homeless </a:t>
            </a:r>
          </a:p>
          <a:p>
            <a:pPr lvl="1">
              <a:buFont typeface="Arial" pitchFamily="34" charset="0"/>
              <a:buChar char="•"/>
            </a:pPr>
            <a:r>
              <a:rPr lang="en-US" sz="2200" dirty="0" smtClean="0">
                <a:latin typeface="Times New Roman" pitchFamily="18" charset="0"/>
                <a:cs typeface="Times New Roman" pitchFamily="18" charset="0"/>
              </a:rPr>
              <a:t>Or operate approved programs under the state Prenatal Care Assistance Program (PCAP) </a:t>
            </a:r>
          </a:p>
          <a:p>
            <a:pPr lvl="1">
              <a:buFont typeface="Arial" pitchFamily="34" charset="0"/>
              <a:buChar char="•"/>
            </a:pPr>
            <a:r>
              <a:rPr lang="en-US" sz="2200" dirty="0" smtClean="0">
                <a:latin typeface="Times New Roman" pitchFamily="18" charset="0"/>
                <a:cs typeface="Times New Roman" pitchFamily="18" charset="0"/>
              </a:rPr>
              <a:t>Or licensed free standing Family Planning clinics</a:t>
            </a:r>
          </a:p>
        </p:txBody>
      </p:sp>
      <p:sp>
        <p:nvSpPr>
          <p:cNvPr id="3" name="Slide Number Placeholder 2"/>
          <p:cNvSpPr>
            <a:spLocks noGrp="1"/>
          </p:cNvSpPr>
          <p:nvPr>
            <p:ph type="sldNum" sz="quarter" idx="12"/>
          </p:nvPr>
        </p:nvSpPr>
        <p:spPr/>
        <p:txBody>
          <a:bodyPr/>
          <a:lstStyle/>
          <a:p>
            <a:fld id="{2ABA05D8-15F5-416B-A538-38301B537BEF}"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H_Header.png"/>
          <p:cNvPicPr>
            <a:picLocks noChangeAspect="1"/>
          </p:cNvPicPr>
          <p:nvPr/>
        </p:nvPicPr>
        <p:blipFill>
          <a:blip r:embed="rId2" cstate="print"/>
          <a:stretch>
            <a:fillRect/>
          </a:stretch>
        </p:blipFill>
        <p:spPr>
          <a:xfrm>
            <a:off x="0" y="0"/>
            <a:ext cx="9144000" cy="1968845"/>
          </a:xfrm>
          <a:prstGeom prst="rect">
            <a:avLst/>
          </a:prstGeom>
        </p:spPr>
      </p:pic>
      <p:sp>
        <p:nvSpPr>
          <p:cNvPr id="4" name="Title 3"/>
          <p:cNvSpPr>
            <a:spLocks noGrp="1"/>
          </p:cNvSpPr>
          <p:nvPr>
            <p:ph type="title"/>
          </p:nvPr>
        </p:nvSpPr>
        <p:spPr>
          <a:xfrm>
            <a:off x="2590800" y="274638"/>
            <a:ext cx="4800600" cy="1143000"/>
          </a:xfrm>
        </p:spPr>
        <p:txBody>
          <a:bodyPr>
            <a:normAutofit/>
          </a:bodyPr>
          <a:lstStyle/>
          <a:p>
            <a:r>
              <a:rPr lang="en-US" sz="3200" dirty="0" smtClean="0">
                <a:latin typeface="Times New Roman" pitchFamily="18" charset="0"/>
                <a:cs typeface="Times New Roman" pitchFamily="18" charset="0"/>
              </a:rPr>
              <a:t>Electronic Health Record System (EHRS)</a:t>
            </a:r>
            <a:endParaRPr lang="en-US" sz="3200" dirty="0">
              <a:latin typeface="Times New Roman" pitchFamily="18" charset="0"/>
              <a:cs typeface="Times New Roman" pitchFamily="18" charset="0"/>
            </a:endParaRPr>
          </a:p>
        </p:txBody>
      </p:sp>
      <p:sp>
        <p:nvSpPr>
          <p:cNvPr id="5" name="Content Placeholder 4"/>
          <p:cNvSpPr>
            <a:spLocks noGrp="1"/>
          </p:cNvSpPr>
          <p:nvPr>
            <p:ph idx="1"/>
          </p:nvPr>
        </p:nvSpPr>
        <p:spPr/>
        <p:txBody>
          <a:bodyPr>
            <a:normAutofit/>
          </a:bodyPr>
          <a:lstStyle/>
          <a:p>
            <a:pPr>
              <a:buFont typeface="Wingdings" pitchFamily="2" charset="2"/>
              <a:buChar char="Ø"/>
            </a:pPr>
            <a:r>
              <a:rPr lang="en-US" sz="3400" b="1" dirty="0" smtClean="0">
                <a:latin typeface="Times New Roman" pitchFamily="18" charset="0"/>
                <a:cs typeface="Times New Roman" pitchFamily="18" charset="0"/>
              </a:rPr>
              <a:t>EHRS Requirements</a:t>
            </a:r>
          </a:p>
          <a:p>
            <a:pPr lvl="1">
              <a:buFont typeface="Arial" pitchFamily="34" charset="0"/>
              <a:buChar char="•"/>
            </a:pPr>
            <a:r>
              <a:rPr lang="en-US" sz="2400" dirty="0" smtClean="0">
                <a:latin typeface="Times New Roman" pitchFamily="18" charset="0"/>
                <a:cs typeface="Times New Roman" pitchFamily="18" charset="0"/>
              </a:rPr>
              <a:t>Must be capable of and used for exchanging health information with other computer systems according to national standards.</a:t>
            </a:r>
          </a:p>
          <a:p>
            <a:pPr lvl="1">
              <a:buFont typeface="Arial" pitchFamily="34" charset="0"/>
              <a:buChar char="•"/>
            </a:pPr>
            <a:r>
              <a:rPr lang="en-US" sz="2400" dirty="0" smtClean="0">
                <a:latin typeface="Times New Roman" pitchFamily="18" charset="0"/>
                <a:cs typeface="Times New Roman" pitchFamily="18" charset="0"/>
              </a:rPr>
              <a:t>Must be certified by the Certification Commission for Health Information Technology.</a:t>
            </a:r>
          </a:p>
          <a:p>
            <a:pPr lvl="1">
              <a:buFont typeface="Arial" pitchFamily="34" charset="0"/>
              <a:buChar char="•"/>
            </a:pPr>
            <a:r>
              <a:rPr lang="en-US" sz="2400" dirty="0" smtClean="0">
                <a:latin typeface="Times New Roman" pitchFamily="18" charset="0"/>
                <a:cs typeface="Times New Roman" pitchFamily="18" charset="0"/>
              </a:rPr>
              <a:t>Must be capable of and used for supporting electronic prescribing.</a:t>
            </a:r>
          </a:p>
          <a:p>
            <a:pPr lvl="1">
              <a:buFont typeface="Arial" pitchFamily="34" charset="0"/>
              <a:buChar char="•"/>
            </a:pPr>
            <a:r>
              <a:rPr lang="en-US" sz="2400" dirty="0" smtClean="0">
                <a:latin typeface="Times New Roman" pitchFamily="18" charset="0"/>
                <a:cs typeface="Times New Roman" pitchFamily="18" charset="0"/>
              </a:rPr>
              <a:t>Must be capable of and used for providing relevant clinical information to the clinician to assist with decision making</a:t>
            </a:r>
          </a:p>
          <a:p>
            <a:endParaRPr lang="en-US" dirty="0"/>
          </a:p>
        </p:txBody>
      </p:sp>
      <p:sp>
        <p:nvSpPr>
          <p:cNvPr id="3" name="Slide Number Placeholder 2"/>
          <p:cNvSpPr>
            <a:spLocks noGrp="1"/>
          </p:cNvSpPr>
          <p:nvPr>
            <p:ph type="sldNum" sz="quarter" idx="12"/>
          </p:nvPr>
        </p:nvSpPr>
        <p:spPr/>
        <p:txBody>
          <a:bodyPr/>
          <a:lstStyle/>
          <a:p>
            <a:fld id="{2ABA05D8-15F5-416B-A538-38301B537BEF}"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H_Header.png"/>
          <p:cNvPicPr>
            <a:picLocks noChangeAspect="1"/>
          </p:cNvPicPr>
          <p:nvPr/>
        </p:nvPicPr>
        <p:blipFill>
          <a:blip r:embed="rId2" cstate="print"/>
          <a:stretch>
            <a:fillRect/>
          </a:stretch>
        </p:blipFill>
        <p:spPr>
          <a:xfrm>
            <a:off x="0" y="0"/>
            <a:ext cx="9144000" cy="1968845"/>
          </a:xfrm>
          <a:prstGeom prst="rect">
            <a:avLst/>
          </a:prstGeom>
        </p:spPr>
      </p:pic>
      <p:sp>
        <p:nvSpPr>
          <p:cNvPr id="4" name="Title 3"/>
          <p:cNvSpPr>
            <a:spLocks noGrp="1"/>
          </p:cNvSpPr>
          <p:nvPr>
            <p:ph type="title"/>
          </p:nvPr>
        </p:nvSpPr>
        <p:spPr>
          <a:xfrm>
            <a:off x="2590800" y="274638"/>
            <a:ext cx="4876800" cy="1143000"/>
          </a:xfrm>
        </p:spPr>
        <p:txBody>
          <a:bodyPr>
            <a:normAutofit/>
          </a:bodyPr>
          <a:lstStyle/>
          <a:p>
            <a:r>
              <a:rPr lang="en-US" sz="3200" dirty="0" smtClean="0">
                <a:latin typeface="Times New Roman" pitchFamily="18" charset="0"/>
                <a:cs typeface="Times New Roman" pitchFamily="18" charset="0"/>
              </a:rPr>
              <a:t>Electronic Health Record System (EHRS)</a:t>
            </a:r>
            <a:endParaRPr lang="en-US" sz="3200" dirty="0">
              <a:latin typeface="Times New Roman" pitchFamily="18" charset="0"/>
              <a:cs typeface="Times New Roman" pitchFamily="18" charset="0"/>
            </a:endParaRPr>
          </a:p>
        </p:txBody>
      </p:sp>
      <p:sp>
        <p:nvSpPr>
          <p:cNvPr id="5" name="Content Placeholder 4"/>
          <p:cNvSpPr>
            <a:spLocks noGrp="1"/>
          </p:cNvSpPr>
          <p:nvPr>
            <p:ph idx="1"/>
          </p:nvPr>
        </p:nvSpPr>
        <p:spPr/>
        <p:txBody>
          <a:bodyPr>
            <a:normAutofit/>
          </a:bodyPr>
          <a:lstStyle/>
          <a:p>
            <a:pPr>
              <a:buFont typeface="Wingdings" pitchFamily="2" charset="2"/>
              <a:buChar char="Ø"/>
            </a:pPr>
            <a:r>
              <a:rPr lang="en-US" b="1" dirty="0" smtClean="0">
                <a:latin typeface="Times New Roman" pitchFamily="18" charset="0"/>
                <a:cs typeface="Times New Roman" pitchFamily="18" charset="0"/>
              </a:rPr>
              <a:t>Data Requirements</a:t>
            </a:r>
          </a:p>
          <a:p>
            <a:pPr lvl="1">
              <a:buFont typeface="Arial" pitchFamily="34" charset="0"/>
              <a:buChar char="•"/>
            </a:pPr>
            <a:r>
              <a:rPr lang="en-US" sz="2400" dirty="0" smtClean="0">
                <a:latin typeface="Times New Roman" pitchFamily="18" charset="0"/>
                <a:cs typeface="Times New Roman" pitchFamily="18" charset="0"/>
              </a:rPr>
              <a:t>Must have submitted a EHRS Survey with proper documentation by designated deadline.</a:t>
            </a:r>
          </a:p>
          <a:p>
            <a:pPr lvl="1">
              <a:buFont typeface="Arial" pitchFamily="34" charset="0"/>
              <a:buChar char="•"/>
            </a:pPr>
            <a:r>
              <a:rPr lang="en-US" sz="2400" dirty="0" smtClean="0">
                <a:latin typeface="Times New Roman" pitchFamily="18" charset="0"/>
                <a:cs typeface="Times New Roman" pitchFamily="18" charset="0"/>
              </a:rPr>
              <a:t>Must submit base year AHCF-1 cost report with all required documents (CEO &amp; CPA certification and Audited F/S).</a:t>
            </a:r>
          </a:p>
          <a:p>
            <a:pPr lvl="1">
              <a:buFont typeface="Arial" pitchFamily="34" charset="0"/>
              <a:buChar char="•"/>
            </a:pPr>
            <a:r>
              <a:rPr lang="en-US" sz="2400" dirty="0" smtClean="0">
                <a:latin typeface="Times New Roman" pitchFamily="18" charset="0"/>
                <a:cs typeface="Times New Roman" pitchFamily="18" charset="0"/>
              </a:rPr>
              <a:t>Medicaid visits must be at least 25% of total threshold visits, or Medicaid visits and Uninsured visits* must be at least 30% of total threshold visits.</a:t>
            </a:r>
          </a:p>
          <a:p>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*Uninsured visits = Self-Pay visits + Free visits</a:t>
            </a:r>
          </a:p>
          <a:p>
            <a:pPr>
              <a:buNone/>
            </a:pP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p>
        </p:txBody>
      </p:sp>
      <p:sp>
        <p:nvSpPr>
          <p:cNvPr id="3" name="Slide Number Placeholder 2"/>
          <p:cNvSpPr>
            <a:spLocks noGrp="1"/>
          </p:cNvSpPr>
          <p:nvPr>
            <p:ph type="sldNum" sz="quarter" idx="12"/>
          </p:nvPr>
        </p:nvSpPr>
        <p:spPr/>
        <p:txBody>
          <a:bodyPr/>
          <a:lstStyle/>
          <a:p>
            <a:fld id="{2ABA05D8-15F5-416B-A538-38301B537BEF}"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H_Header.png"/>
          <p:cNvPicPr>
            <a:picLocks noChangeAspect="1"/>
          </p:cNvPicPr>
          <p:nvPr/>
        </p:nvPicPr>
        <p:blipFill>
          <a:blip r:embed="rId2" cstate="print"/>
          <a:stretch>
            <a:fillRect/>
          </a:stretch>
        </p:blipFill>
        <p:spPr>
          <a:xfrm>
            <a:off x="0" y="0"/>
            <a:ext cx="9144000" cy="1968845"/>
          </a:xfrm>
          <a:prstGeom prst="rect">
            <a:avLst/>
          </a:prstGeom>
        </p:spPr>
      </p:pic>
      <p:sp>
        <p:nvSpPr>
          <p:cNvPr id="4" name="Title 3"/>
          <p:cNvSpPr>
            <a:spLocks noGrp="1"/>
          </p:cNvSpPr>
          <p:nvPr>
            <p:ph type="title"/>
          </p:nvPr>
        </p:nvSpPr>
        <p:spPr>
          <a:xfrm>
            <a:off x="2590800" y="274638"/>
            <a:ext cx="4876800" cy="1143000"/>
          </a:xfrm>
        </p:spPr>
        <p:txBody>
          <a:bodyPr>
            <a:normAutofit/>
          </a:bodyPr>
          <a:lstStyle/>
          <a:p>
            <a:r>
              <a:rPr lang="en-US" sz="3200" dirty="0" smtClean="0">
                <a:latin typeface="Times New Roman" pitchFamily="18" charset="0"/>
                <a:cs typeface="Times New Roman" pitchFamily="18" charset="0"/>
              </a:rPr>
              <a:t>Electronic Health Record System (EHRS)</a:t>
            </a:r>
            <a:endParaRPr lang="en-US" sz="3200" dirty="0">
              <a:latin typeface="Times New Roman" pitchFamily="18" charset="0"/>
              <a:cs typeface="Times New Roman" pitchFamily="18" charset="0"/>
            </a:endParaRPr>
          </a:p>
        </p:txBody>
      </p:sp>
      <p:sp>
        <p:nvSpPr>
          <p:cNvPr id="5" name="Content Placeholder 4"/>
          <p:cNvSpPr>
            <a:spLocks noGrp="1"/>
          </p:cNvSpPr>
          <p:nvPr>
            <p:ph idx="1"/>
          </p:nvPr>
        </p:nvSpPr>
        <p:spPr/>
        <p:txBody>
          <a:bodyPr>
            <a:normAutofit fontScale="40000" lnSpcReduction="20000"/>
          </a:bodyPr>
          <a:lstStyle/>
          <a:p>
            <a:pPr>
              <a:buNone/>
            </a:pPr>
            <a:endParaRPr lang="en-US" sz="4500" dirty="0" smtClean="0">
              <a:latin typeface="Times New Roman" pitchFamily="18" charset="0"/>
              <a:cs typeface="Times New Roman" pitchFamily="18" charset="0"/>
            </a:endParaRPr>
          </a:p>
          <a:p>
            <a:r>
              <a:rPr lang="en-US" sz="5300" dirty="0" smtClean="0">
                <a:latin typeface="Times New Roman" pitchFamily="18" charset="0"/>
                <a:cs typeface="Times New Roman" pitchFamily="18" charset="0"/>
              </a:rPr>
              <a:t>Calculation</a:t>
            </a:r>
            <a:endParaRPr lang="en-US" sz="5300" b="1" dirty="0" smtClean="0">
              <a:latin typeface="Times New Roman" pitchFamily="18" charset="0"/>
              <a:cs typeface="Times New Roman" pitchFamily="18" charset="0"/>
            </a:endParaRPr>
          </a:p>
          <a:p>
            <a:pPr lvl="1">
              <a:buFont typeface="Wingdings" pitchFamily="2" charset="2"/>
              <a:buChar char="§"/>
            </a:pPr>
            <a:r>
              <a:rPr lang="en-US" sz="4800" dirty="0" smtClean="0">
                <a:latin typeface="Times New Roman" pitchFamily="18" charset="0"/>
                <a:cs typeface="Times New Roman" pitchFamily="18" charset="0"/>
              </a:rPr>
              <a:t>Each qualified provider shall receive a supplemental payment equal to such provider’s proportional share of the total funds allocated, based upon the ratio of its visits from Medicaid recipients during the base year to the total number of Medicaid visits to all such qualified providers during the base year.  The base year will be two years prior to the rate year.</a:t>
            </a:r>
          </a:p>
          <a:p>
            <a:endParaRPr lang="en-US" sz="4800" dirty="0" smtClean="0">
              <a:latin typeface="Times New Roman" pitchFamily="18" charset="0"/>
              <a:cs typeface="Times New Roman" pitchFamily="18" charset="0"/>
            </a:endParaRPr>
          </a:p>
          <a:p>
            <a:r>
              <a:rPr lang="en-US" sz="5300" dirty="0" smtClean="0">
                <a:latin typeface="Times New Roman" pitchFamily="18" charset="0"/>
                <a:cs typeface="Times New Roman" pitchFamily="18" charset="0"/>
              </a:rPr>
              <a:t>For example, </a:t>
            </a:r>
          </a:p>
          <a:p>
            <a:pPr lvl="1">
              <a:buFont typeface="Wingdings" pitchFamily="2" charset="2"/>
              <a:buChar char="§"/>
            </a:pPr>
            <a:r>
              <a:rPr lang="en-US" sz="4800" dirty="0" smtClean="0">
                <a:latin typeface="Times New Roman" pitchFamily="18" charset="0"/>
                <a:cs typeface="Times New Roman" pitchFamily="18" charset="0"/>
              </a:rPr>
              <a:t>Medicaid visits = 50,000</a:t>
            </a:r>
          </a:p>
          <a:p>
            <a:pPr lvl="1">
              <a:buFont typeface="Wingdings" pitchFamily="2" charset="2"/>
              <a:buChar char="§"/>
            </a:pPr>
            <a:r>
              <a:rPr lang="en-US" sz="4800" dirty="0" smtClean="0">
                <a:latin typeface="Times New Roman" pitchFamily="18" charset="0"/>
                <a:cs typeface="Times New Roman" pitchFamily="18" charset="0"/>
              </a:rPr>
              <a:t>Total Statewide Medicaid visits of all EHRS qualified providers = 1,800,000</a:t>
            </a:r>
          </a:p>
          <a:p>
            <a:pPr lvl="1">
              <a:buFont typeface="Wingdings" pitchFamily="2" charset="2"/>
              <a:buChar char="§"/>
            </a:pPr>
            <a:r>
              <a:rPr lang="en-US" sz="4800" dirty="0" smtClean="0">
                <a:latin typeface="Times New Roman" pitchFamily="18" charset="0"/>
                <a:cs typeface="Times New Roman" pitchFamily="18" charset="0"/>
              </a:rPr>
              <a:t>EHRS Supplemental Pool Amount =$7,388,000</a:t>
            </a:r>
          </a:p>
          <a:p>
            <a:pPr lvl="1">
              <a:buFont typeface="Wingdings" pitchFamily="2" charset="2"/>
              <a:buChar char="§"/>
            </a:pPr>
            <a:r>
              <a:rPr lang="en-US" sz="4800" dirty="0" smtClean="0">
                <a:latin typeface="Times New Roman" pitchFamily="18" charset="0"/>
                <a:cs typeface="Times New Roman" pitchFamily="18" charset="0"/>
              </a:rPr>
              <a:t>EHRS Award Amount = $7,388,000 × 50,000 ÷ 1,800,000 = $205,222</a:t>
            </a:r>
          </a:p>
          <a:p>
            <a:pPr lvl="1"/>
            <a:endParaRPr lang="en-US" sz="4800" dirty="0" smtClean="0">
              <a:latin typeface="Times New Roman" pitchFamily="18" charset="0"/>
              <a:cs typeface="Times New Roman" pitchFamily="18" charset="0"/>
            </a:endParaRPr>
          </a:p>
          <a:p>
            <a:r>
              <a:rPr lang="en-US" sz="4800" dirty="0" smtClean="0">
                <a:latin typeface="Times New Roman" pitchFamily="18" charset="0"/>
                <a:cs typeface="Times New Roman" pitchFamily="18" charset="0"/>
              </a:rPr>
              <a:t>The Department will be attempting to finalize this state fiscal year</a:t>
            </a:r>
          </a:p>
          <a:p>
            <a:endParaRPr lang="en-US" dirty="0"/>
          </a:p>
        </p:txBody>
      </p:sp>
      <p:sp>
        <p:nvSpPr>
          <p:cNvPr id="3" name="Slide Number Placeholder 2"/>
          <p:cNvSpPr>
            <a:spLocks noGrp="1"/>
          </p:cNvSpPr>
          <p:nvPr>
            <p:ph type="sldNum" sz="quarter" idx="12"/>
          </p:nvPr>
        </p:nvSpPr>
        <p:spPr/>
        <p:txBody>
          <a:bodyPr/>
          <a:lstStyle/>
          <a:p>
            <a:fld id="{2ABA05D8-15F5-416B-A538-38301B537BEF}"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H_Header.png"/>
          <p:cNvPicPr>
            <a:picLocks noChangeAspect="1"/>
          </p:cNvPicPr>
          <p:nvPr/>
        </p:nvPicPr>
        <p:blipFill>
          <a:blip r:embed="rId3" cstate="print"/>
          <a:stretch>
            <a:fillRect/>
          </a:stretch>
        </p:blipFill>
        <p:spPr>
          <a:xfrm>
            <a:off x="0" y="0"/>
            <a:ext cx="9144000" cy="1968845"/>
          </a:xfrm>
          <a:prstGeom prst="rect">
            <a:avLst/>
          </a:prstGeom>
        </p:spPr>
      </p:pic>
      <p:sp>
        <p:nvSpPr>
          <p:cNvPr id="4" name="Title 3"/>
          <p:cNvSpPr>
            <a:spLocks noGrp="1"/>
          </p:cNvSpPr>
          <p:nvPr>
            <p:ph type="title"/>
          </p:nvPr>
        </p:nvSpPr>
        <p:spPr/>
        <p:txBody>
          <a:bodyPr>
            <a:normAutofit/>
          </a:bodyPr>
          <a:lstStyle/>
          <a:p>
            <a:r>
              <a:rPr lang="en-US" dirty="0" smtClean="0"/>
              <a:t>    </a:t>
            </a:r>
            <a:endParaRPr lang="en-US" dirty="0"/>
          </a:p>
        </p:txBody>
      </p:sp>
      <p:sp>
        <p:nvSpPr>
          <p:cNvPr id="5" name="Content Placeholder 4"/>
          <p:cNvSpPr>
            <a:spLocks noGrp="1"/>
          </p:cNvSpPr>
          <p:nvPr>
            <p:ph idx="1"/>
          </p:nvPr>
        </p:nvSpPr>
        <p:spPr>
          <a:xfrm>
            <a:off x="457200" y="1752600"/>
            <a:ext cx="8229600" cy="4373563"/>
          </a:xfrm>
        </p:spPr>
        <p:txBody>
          <a:bodyPr>
            <a:normAutofit/>
          </a:bodyPr>
          <a:lstStyle/>
          <a:p>
            <a:pPr>
              <a:buFont typeface="Wingdings" pitchFamily="2" charset="2"/>
              <a:buChar char="Ø"/>
            </a:pPr>
            <a:r>
              <a:rPr lang="en-US" sz="2800" dirty="0" smtClean="0">
                <a:latin typeface="Times New Roman" pitchFamily="18" charset="0"/>
                <a:cs typeface="Times New Roman" pitchFamily="18" charset="0"/>
              </a:rPr>
              <a:t>Section  2807-z  of  the  Public  </a:t>
            </a:r>
            <a:r>
              <a:rPr lang="en-US" sz="2800" dirty="0">
                <a:latin typeface="Times New Roman" pitchFamily="18" charset="0"/>
                <a:cs typeface="Times New Roman" pitchFamily="18" charset="0"/>
              </a:rPr>
              <a:t>H</a:t>
            </a:r>
            <a:r>
              <a:rPr lang="en-US" sz="2800" dirty="0" smtClean="0">
                <a:latin typeface="Times New Roman" pitchFamily="18" charset="0"/>
                <a:cs typeface="Times New Roman" pitchFamily="18" charset="0"/>
              </a:rPr>
              <a:t>ealth </a:t>
            </a:r>
            <a:r>
              <a:rPr lang="en-US" sz="2800" dirty="0">
                <a:latin typeface="Times New Roman" pitchFamily="18" charset="0"/>
                <a:cs typeface="Times New Roman" pitchFamily="18" charset="0"/>
              </a:rPr>
              <a:t>L</a:t>
            </a:r>
            <a:r>
              <a:rPr lang="en-US" sz="2800" dirty="0" smtClean="0">
                <a:latin typeface="Times New Roman" pitchFamily="18" charset="0"/>
                <a:cs typeface="Times New Roman" pitchFamily="18" charset="0"/>
              </a:rPr>
              <a:t>aw, as recently amended by Section 36 of Part D of Chapter 56 of the Laws of 2012</a:t>
            </a:r>
          </a:p>
          <a:p>
            <a:endParaRPr lang="en-US" sz="1600" dirty="0" smtClean="0">
              <a:latin typeface="Times New Roman" pitchFamily="18" charset="0"/>
              <a:cs typeface="Times New Roman" pitchFamily="18" charset="0"/>
            </a:endParaRPr>
          </a:p>
          <a:p>
            <a:pPr>
              <a:buFont typeface="Wingdings" pitchFamily="2" charset="2"/>
              <a:buChar char="Ø"/>
            </a:pPr>
            <a:r>
              <a:rPr lang="en-US" sz="2800" dirty="0" smtClean="0">
                <a:latin typeface="Times New Roman" pitchFamily="18" charset="0"/>
                <a:cs typeface="Times New Roman" pitchFamily="18" charset="0"/>
              </a:rPr>
              <a:t>Regulation </a:t>
            </a:r>
            <a:r>
              <a:rPr lang="en-US" sz="2800" dirty="0">
                <a:latin typeface="Times New Roman" pitchFamily="18" charset="0"/>
                <a:cs typeface="Times New Roman" pitchFamily="18" charset="0"/>
              </a:rPr>
              <a:t>w</a:t>
            </a:r>
            <a:r>
              <a:rPr lang="en-US" sz="2800" dirty="0" smtClean="0">
                <a:latin typeface="Times New Roman" pitchFamily="18" charset="0"/>
                <a:cs typeface="Times New Roman" pitchFamily="18" charset="0"/>
              </a:rPr>
              <a:t>as filed with the </a:t>
            </a:r>
            <a:r>
              <a:rPr lang="en-US" sz="2800" dirty="0">
                <a:latin typeface="Times New Roman" pitchFamily="18" charset="0"/>
                <a:cs typeface="Times New Roman" pitchFamily="18" charset="0"/>
              </a:rPr>
              <a:t>Department of State for publishing in the State Register. </a:t>
            </a:r>
            <a:endParaRPr lang="en-US" sz="2800" dirty="0" smtClean="0">
              <a:latin typeface="Times New Roman" pitchFamily="18" charset="0"/>
              <a:cs typeface="Times New Roman" pitchFamily="18" charset="0"/>
            </a:endParaRPr>
          </a:p>
          <a:p>
            <a:pPr lvl="1">
              <a:buFont typeface="Arial" pitchFamily="34" charset="0"/>
              <a:buChar char="•"/>
            </a:pPr>
            <a:r>
              <a:rPr lang="en-US" sz="2400" dirty="0" smtClean="0">
                <a:latin typeface="Times New Roman" pitchFamily="18" charset="0"/>
                <a:cs typeface="Times New Roman" pitchFamily="18" charset="0"/>
              </a:rPr>
              <a:t>Effective May </a:t>
            </a:r>
            <a:r>
              <a:rPr lang="en-US" sz="2400" dirty="0">
                <a:latin typeface="Times New Roman" pitchFamily="18" charset="0"/>
                <a:cs typeface="Times New Roman" pitchFamily="18" charset="0"/>
              </a:rPr>
              <a:t>30, 2013 </a:t>
            </a:r>
            <a:endParaRPr lang="en-US" sz="2400" dirty="0" smtClean="0">
              <a:latin typeface="Times New Roman" pitchFamily="18" charset="0"/>
              <a:cs typeface="Times New Roman" pitchFamily="18" charset="0"/>
            </a:endParaRPr>
          </a:p>
          <a:p>
            <a:pPr lvl="1">
              <a:buFont typeface="Arial" pitchFamily="34" charset="0"/>
              <a:buChar char="•"/>
            </a:pPr>
            <a:r>
              <a:rPr lang="en-US" sz="2400" dirty="0" smtClean="0">
                <a:latin typeface="Times New Roman" pitchFamily="18" charset="0"/>
                <a:cs typeface="Times New Roman" pitchFamily="18" charset="0"/>
              </a:rPr>
              <a:t>90 day public comment period </a:t>
            </a:r>
            <a:r>
              <a:rPr lang="en-US" sz="2400" dirty="0">
                <a:latin typeface="Times New Roman" pitchFamily="18" charset="0"/>
                <a:cs typeface="Times New Roman" pitchFamily="18" charset="0"/>
              </a:rPr>
              <a:t>while the emergency regulation is in </a:t>
            </a:r>
            <a:r>
              <a:rPr lang="en-US" sz="2400" dirty="0" smtClean="0">
                <a:latin typeface="Times New Roman" pitchFamily="18" charset="0"/>
                <a:cs typeface="Times New Roman" pitchFamily="18" charset="0"/>
              </a:rPr>
              <a:t>effect</a:t>
            </a:r>
          </a:p>
          <a:p>
            <a:pPr lvl="1">
              <a:buFont typeface="Arial" pitchFamily="34" charset="0"/>
              <a:buChar char="•"/>
            </a:pPr>
            <a:r>
              <a:rPr lang="en-US" sz="2400" dirty="0" smtClean="0">
                <a:latin typeface="Times New Roman" pitchFamily="18" charset="0"/>
                <a:cs typeface="Times New Roman" pitchFamily="18" charset="0"/>
              </a:rPr>
              <a:t>Regular adoption process is in progress</a:t>
            </a:r>
            <a:endParaRPr lang="en-US" sz="2400" dirty="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pPr lvl="1" algn="just">
              <a:buFont typeface="Wingdings" pitchFamily="2" charset="2"/>
              <a:buChar char="Ø"/>
            </a:pPr>
            <a:endParaRPr lang="en-US" dirty="0" smtClean="0">
              <a:latin typeface="Times New Roman" pitchFamily="18" charset="0"/>
              <a:cs typeface="Times New Roman" pitchFamily="18" charset="0"/>
            </a:endParaRPr>
          </a:p>
          <a:p>
            <a:endParaRPr lang="en-US" dirty="0" smtClean="0"/>
          </a:p>
          <a:p>
            <a:endParaRPr lang="en-US" dirty="0"/>
          </a:p>
        </p:txBody>
      </p:sp>
      <p:sp>
        <p:nvSpPr>
          <p:cNvPr id="3" name="Slide Number Placeholder 2"/>
          <p:cNvSpPr>
            <a:spLocks noGrp="1"/>
          </p:cNvSpPr>
          <p:nvPr>
            <p:ph type="sldNum" sz="quarter" idx="12"/>
          </p:nvPr>
        </p:nvSpPr>
        <p:spPr/>
        <p:txBody>
          <a:bodyPr/>
          <a:lstStyle/>
          <a:p>
            <a:fld id="{2ABA05D8-15F5-416B-A538-38301B537BEF}" type="slidenum">
              <a:rPr lang="en-US" smtClean="0"/>
              <a:pPr/>
              <a:t>19</a:t>
            </a:fld>
            <a:endParaRPr lang="en-US" dirty="0"/>
          </a:p>
        </p:txBody>
      </p:sp>
      <p:sp>
        <p:nvSpPr>
          <p:cNvPr id="6" name="Title 3"/>
          <p:cNvSpPr txBox="1">
            <a:spLocks/>
          </p:cNvSpPr>
          <p:nvPr/>
        </p:nvSpPr>
        <p:spPr>
          <a:xfrm>
            <a:off x="909782" y="295564"/>
            <a:ext cx="8229600" cy="1143000"/>
          </a:xfrm>
          <a:prstGeom prst="rect">
            <a:avLst/>
          </a:prstGeom>
        </p:spPr>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FQHC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CON</a:t>
            </a:r>
            <a:r>
              <a:rPr kumimoji="0" lang="en-US" sz="36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Reform Legislation</a:t>
            </a:r>
            <a:r>
              <a:rPr kumimoji="0" lang="en-US" sz="3600" b="0" i="0" u="none" strike="noStrike" kern="1200" cap="none" spc="0" normalizeH="0" baseline="0" noProof="0" dirty="0" smtClean="0">
                <a:ln>
                  <a:noFill/>
                </a:ln>
                <a:solidFill>
                  <a:schemeClr val="tx1"/>
                </a:solidFill>
                <a:effectLst/>
                <a:uLnTx/>
                <a:uFillTx/>
                <a:latin typeface="+mj-lt"/>
                <a:ea typeface="+mj-ea"/>
                <a:cs typeface="+mj-cs"/>
              </a:rPr>
              <a:t> </a:t>
            </a:r>
            <a:endParaRPr kumimoji="0" lang="en-US" sz="36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H_Header.png"/>
          <p:cNvPicPr>
            <a:picLocks noChangeAspect="1"/>
          </p:cNvPicPr>
          <p:nvPr/>
        </p:nvPicPr>
        <p:blipFill>
          <a:blip r:embed="rId2" cstate="print"/>
          <a:stretch>
            <a:fillRect/>
          </a:stretch>
        </p:blipFill>
        <p:spPr>
          <a:xfrm>
            <a:off x="0" y="0"/>
            <a:ext cx="9144000" cy="1968845"/>
          </a:xfrm>
          <a:prstGeom prst="rect">
            <a:avLst/>
          </a:prstGeom>
        </p:spPr>
      </p:pic>
      <p:sp>
        <p:nvSpPr>
          <p:cNvPr id="4" name="Title 3"/>
          <p:cNvSpPr>
            <a:spLocks noGrp="1"/>
          </p:cNvSpPr>
          <p:nvPr>
            <p:ph type="title"/>
          </p:nvPr>
        </p:nvSpPr>
        <p:spPr/>
        <p:txBody>
          <a:bodyPr>
            <a:normAutofit/>
          </a:bodyPr>
          <a:lstStyle/>
          <a:p>
            <a:r>
              <a:rPr lang="en-US" dirty="0" smtClean="0">
                <a:latin typeface="Times New Roman" pitchFamily="18" charset="0"/>
                <a:cs typeface="Times New Roman" pitchFamily="18" charset="0"/>
              </a:rPr>
              <a:t>    Agenda</a:t>
            </a:r>
            <a:endParaRPr lang="en-US" dirty="0">
              <a:latin typeface="Times New Roman" pitchFamily="18" charset="0"/>
              <a:cs typeface="Times New Roman" pitchFamily="18" charset="0"/>
            </a:endParaRPr>
          </a:p>
        </p:txBody>
      </p:sp>
      <p:sp>
        <p:nvSpPr>
          <p:cNvPr id="5" name="Content Placeholder 4"/>
          <p:cNvSpPr>
            <a:spLocks noGrp="1"/>
          </p:cNvSpPr>
          <p:nvPr>
            <p:ph idx="1"/>
          </p:nvPr>
        </p:nvSpPr>
        <p:spPr/>
        <p:txBody>
          <a:bodyPr>
            <a:normAutofit/>
          </a:bodyPr>
          <a:lstStyle/>
          <a:p>
            <a:pPr lvl="1">
              <a:buNone/>
            </a:pPr>
            <a:r>
              <a:rPr lang="en-US" dirty="0" smtClean="0"/>
              <a:t> </a:t>
            </a:r>
          </a:p>
          <a:p>
            <a:pPr lvl="1">
              <a:buFont typeface="Arial" pitchFamily="34" charset="0"/>
              <a:buChar char="•"/>
            </a:pPr>
            <a:endParaRPr lang="en-US" dirty="0"/>
          </a:p>
        </p:txBody>
      </p:sp>
      <p:sp>
        <p:nvSpPr>
          <p:cNvPr id="3" name="Slide Number Placeholder 2"/>
          <p:cNvSpPr>
            <a:spLocks noGrp="1"/>
          </p:cNvSpPr>
          <p:nvPr>
            <p:ph type="sldNum" sz="quarter" idx="12"/>
          </p:nvPr>
        </p:nvSpPr>
        <p:spPr/>
        <p:txBody>
          <a:bodyPr/>
          <a:lstStyle/>
          <a:p>
            <a:fld id="{2ABA05D8-15F5-416B-A538-38301B537BEF}" type="slidenum">
              <a:rPr lang="en-US" smtClean="0"/>
              <a:pPr/>
              <a:t>2</a:t>
            </a:fld>
            <a:endParaRPr lang="en-US" dirty="0"/>
          </a:p>
        </p:txBody>
      </p:sp>
      <p:sp>
        <p:nvSpPr>
          <p:cNvPr id="6" name="Content Placeholder 4"/>
          <p:cNvSpPr txBox="1">
            <a:spLocks/>
          </p:cNvSpPr>
          <p:nvPr/>
        </p:nvSpPr>
        <p:spPr>
          <a:xfrm>
            <a:off x="609600" y="1752600"/>
            <a:ext cx="8229600" cy="4525963"/>
          </a:xfrm>
          <a:prstGeom prst="rect">
            <a:avLst/>
          </a:prstGeom>
        </p:spPr>
        <p:txBody>
          <a:bodyPr vert="horz" lIns="91440" tIns="45720" rIns="91440" bIns="45720" rtlCol="0">
            <a:normAutofit fontScale="92500" lnSpcReduction="10000"/>
          </a:bodyPr>
          <a:lstStyle/>
          <a:p>
            <a:pPr marL="742950" lvl="1" indent="-285750">
              <a:spcBef>
                <a:spcPct val="20000"/>
              </a:spcBef>
              <a:buFont typeface="Wingdings" pitchFamily="2" charset="2"/>
              <a:buChar char="§"/>
            </a:pP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DFRS Reorganization</a:t>
            </a:r>
          </a:p>
          <a:p>
            <a:pPr marL="742950" lvl="1" indent="-285750">
              <a:spcBef>
                <a:spcPct val="20000"/>
              </a:spcBef>
              <a:buFont typeface="Wingdings" pitchFamily="2" charset="2"/>
              <a:buChar char="§"/>
            </a:pP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Indigent Care (IC) Process and Payments</a:t>
            </a:r>
          </a:p>
          <a:p>
            <a:pPr marL="742950" lvl="1" indent="-285750">
              <a:spcBef>
                <a:spcPct val="20000"/>
              </a:spcBef>
              <a:buFont typeface="Wingdings" pitchFamily="2" charset="2"/>
              <a:buChar char="§"/>
            </a:pPr>
            <a:r>
              <a:rPr lang="en-US" sz="2800" dirty="0" smtClean="0">
                <a:latin typeface="Times New Roman" pitchFamily="18" charset="0"/>
                <a:cs typeface="Times New Roman" pitchFamily="18" charset="0"/>
              </a:rPr>
              <a:t>Electronic Health Record System (EHRS)</a:t>
            </a:r>
          </a:p>
          <a:p>
            <a:pPr marL="742950" lvl="1" indent="-285750">
              <a:spcBef>
                <a:spcPct val="20000"/>
              </a:spcBef>
              <a:buFont typeface="Wingdings" pitchFamily="2" charset="2"/>
              <a:buChar char="§"/>
            </a:pP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FQHC CON Reform Legislation</a:t>
            </a:r>
          </a:p>
          <a:p>
            <a:pPr marL="742950" lvl="1" indent="-285750">
              <a:spcBef>
                <a:spcPct val="20000"/>
              </a:spcBef>
              <a:buFont typeface="Wingdings" pitchFamily="2" charset="2"/>
              <a:buChar char="§"/>
            </a:pPr>
            <a:r>
              <a:rPr lang="en-US" sz="2800" dirty="0" smtClean="0">
                <a:latin typeface="Times New Roman" pitchFamily="18" charset="0"/>
                <a:cs typeface="Times New Roman" pitchFamily="18" charset="0"/>
              </a:rPr>
              <a:t>FQHC Rate Appeal Process</a:t>
            </a:r>
          </a:p>
          <a:p>
            <a:pPr marL="742950" lvl="1" indent="-285750">
              <a:spcBef>
                <a:spcPct val="20000"/>
              </a:spcBef>
              <a:buFont typeface="Wingdings" pitchFamily="2" charset="2"/>
              <a:buChar char="§"/>
            </a:pPr>
            <a:r>
              <a:rPr lang="en-US" sz="2800" dirty="0" smtClean="0">
                <a:latin typeface="Times New Roman" pitchFamily="18" charset="0"/>
                <a:cs typeface="Times New Roman" pitchFamily="18" charset="0"/>
              </a:rPr>
              <a:t>APG Rate Update</a:t>
            </a:r>
          </a:p>
          <a:p>
            <a:pPr marL="742950" lvl="1" indent="-285750">
              <a:spcBef>
                <a:spcPct val="20000"/>
              </a:spcBef>
              <a:buFont typeface="Wingdings" pitchFamily="2" charset="2"/>
              <a:buChar char="§"/>
            </a:pPr>
            <a:r>
              <a:rPr lang="en-US" sz="2800" dirty="0" smtClean="0">
                <a:latin typeface="Times New Roman" pitchFamily="18" charset="0"/>
                <a:cs typeface="Times New Roman" pitchFamily="18" charset="0"/>
              </a:rPr>
              <a:t>AHCF Cost Report</a:t>
            </a:r>
          </a:p>
          <a:p>
            <a:pPr marL="742950" lvl="1" indent="-285750">
              <a:spcBef>
                <a:spcPct val="20000"/>
              </a:spcBef>
              <a:buFont typeface="Wingdings" pitchFamily="2" charset="2"/>
              <a:buChar char="§"/>
            </a:pPr>
            <a:r>
              <a:rPr lang="en-US" sz="2800" dirty="0" smtClean="0">
                <a:latin typeface="Times New Roman" pitchFamily="18" charset="0"/>
                <a:cs typeface="Times New Roman" pitchFamily="18" charset="0"/>
              </a:rPr>
              <a:t>Health Commerce System (HCS)</a:t>
            </a:r>
          </a:p>
          <a:p>
            <a:pPr marL="742950" lvl="1" indent="-285750">
              <a:spcBef>
                <a:spcPct val="20000"/>
              </a:spcBef>
              <a:buFont typeface="Wingdings" pitchFamily="2" charset="2"/>
              <a:buChar char="§"/>
            </a:pP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Safety</a:t>
            </a:r>
            <a:r>
              <a:rPr kumimoji="0" lang="en-US" sz="28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Net/VAP Program</a:t>
            </a:r>
          </a:p>
          <a:p>
            <a:pPr marL="742950" lvl="1" indent="-285750">
              <a:spcBef>
                <a:spcPct val="20000"/>
              </a:spcBef>
              <a:buFont typeface="Wingdings" pitchFamily="2" charset="2"/>
              <a:buChar char="§"/>
            </a:pPr>
            <a:r>
              <a:rPr lang="en-US" sz="2800" baseline="0" dirty="0" smtClean="0">
                <a:latin typeface="Times New Roman" pitchFamily="18" charset="0"/>
                <a:cs typeface="Times New Roman" pitchFamily="18" charset="0"/>
              </a:rPr>
              <a:t>Questions</a:t>
            </a:r>
            <a:r>
              <a:rPr lang="en-US" sz="2800" dirty="0" smtClean="0">
                <a:latin typeface="Times New Roman" pitchFamily="18" charset="0"/>
                <a:cs typeface="Times New Roman" pitchFamily="18" charset="0"/>
              </a:rPr>
              <a:t> and Answers</a:t>
            </a:r>
            <a:endPar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H_Header.png"/>
          <p:cNvPicPr>
            <a:picLocks noChangeAspect="1"/>
          </p:cNvPicPr>
          <p:nvPr/>
        </p:nvPicPr>
        <p:blipFill>
          <a:blip r:embed="rId3" cstate="print"/>
          <a:stretch>
            <a:fillRect/>
          </a:stretch>
        </p:blipFill>
        <p:spPr>
          <a:xfrm>
            <a:off x="0" y="0"/>
            <a:ext cx="9144000" cy="1968845"/>
          </a:xfrm>
          <a:prstGeom prst="rect">
            <a:avLst/>
          </a:prstGeom>
        </p:spPr>
      </p:pic>
      <p:sp>
        <p:nvSpPr>
          <p:cNvPr id="4" name="Title 3"/>
          <p:cNvSpPr>
            <a:spLocks noGrp="1"/>
          </p:cNvSpPr>
          <p:nvPr>
            <p:ph type="title"/>
          </p:nvPr>
        </p:nvSpPr>
        <p:spPr/>
        <p:txBody>
          <a:bodyPr>
            <a:normAutofit fontScale="90000"/>
          </a:bodyPr>
          <a:lstStyle/>
          <a:p>
            <a:r>
              <a:rPr lang="en-US" dirty="0" smtClean="0"/>
              <a:t>    </a:t>
            </a:r>
            <a:br>
              <a:rPr lang="en-US" dirty="0" smtClean="0"/>
            </a:br>
            <a:endParaRPr lang="en-US" dirty="0"/>
          </a:p>
        </p:txBody>
      </p:sp>
      <p:sp>
        <p:nvSpPr>
          <p:cNvPr id="5" name="Content Placeholder 4"/>
          <p:cNvSpPr>
            <a:spLocks noGrp="1"/>
          </p:cNvSpPr>
          <p:nvPr>
            <p:ph idx="1"/>
          </p:nvPr>
        </p:nvSpPr>
        <p:spPr/>
        <p:txBody>
          <a:bodyPr>
            <a:normAutofit fontScale="92500" lnSpcReduction="10000"/>
          </a:bodyPr>
          <a:lstStyle/>
          <a:p>
            <a:pPr>
              <a:buFont typeface="Wingdings" pitchFamily="2" charset="2"/>
              <a:buChar char="Ø"/>
            </a:pPr>
            <a:endParaRPr lang="en-US" sz="1100" b="1" dirty="0" smtClean="0">
              <a:latin typeface="Times New Roman" pitchFamily="18" charset="0"/>
              <a:cs typeface="Times New Roman" pitchFamily="18" charset="0"/>
            </a:endParaRPr>
          </a:p>
          <a:p>
            <a:pPr>
              <a:buFont typeface="Wingdings" pitchFamily="2" charset="2"/>
              <a:buChar char="Ø"/>
            </a:pPr>
            <a:r>
              <a:rPr lang="en-US" sz="3000" b="1" dirty="0" smtClean="0">
                <a:latin typeface="Times New Roman" pitchFamily="18" charset="0"/>
                <a:cs typeface="Times New Roman" pitchFamily="18" charset="0"/>
              </a:rPr>
              <a:t>Construction Projects of </a:t>
            </a:r>
            <a:r>
              <a:rPr lang="en-US" sz="3000" b="1" u="sng" dirty="0" smtClean="0">
                <a:latin typeface="Times New Roman" pitchFamily="18" charset="0"/>
                <a:cs typeface="Times New Roman" pitchFamily="18" charset="0"/>
              </a:rPr>
              <a:t>under $3 Million</a:t>
            </a:r>
            <a:r>
              <a:rPr lang="en-US" sz="3000" b="1" dirty="0" smtClean="0">
                <a:latin typeface="Times New Roman" pitchFamily="18" charset="0"/>
                <a:cs typeface="Times New Roman" pitchFamily="18" charset="0"/>
              </a:rPr>
              <a:t> for Existing FQHCs </a:t>
            </a:r>
          </a:p>
          <a:p>
            <a:pPr>
              <a:buNone/>
            </a:pPr>
            <a:endParaRPr lang="en-US" sz="1100" b="1" u="sng" dirty="0" smtClean="0">
              <a:latin typeface="Times New Roman" pitchFamily="18" charset="0"/>
              <a:cs typeface="Times New Roman" pitchFamily="18" charset="0"/>
            </a:endParaRPr>
          </a:p>
          <a:p>
            <a:pPr lvl="1" algn="just">
              <a:buFont typeface="Arial" pitchFamily="34" charset="0"/>
              <a:buChar char="•"/>
            </a:pPr>
            <a:r>
              <a:rPr lang="en-US" sz="2400" dirty="0" smtClean="0">
                <a:latin typeface="Times New Roman" pitchFamily="18" charset="0"/>
                <a:cs typeface="Times New Roman" pitchFamily="18" charset="0"/>
              </a:rPr>
              <a:t>The new law says that  HRSA-funded projects </a:t>
            </a:r>
            <a:r>
              <a:rPr lang="en-US" sz="2400" i="1" dirty="0" smtClean="0">
                <a:latin typeface="Times New Roman" pitchFamily="18" charset="0"/>
                <a:cs typeface="Times New Roman" pitchFamily="18" charset="0"/>
              </a:rPr>
              <a:t>"with a budget of less than $3 million will not be subject to CON review."   This is being interpreted to specifically mean Certificate-of-Need applications, </a:t>
            </a:r>
            <a:r>
              <a:rPr lang="en-US" sz="2400" b="1" i="1" dirty="0" smtClean="0">
                <a:latin typeface="Times New Roman" pitchFamily="18" charset="0"/>
                <a:cs typeface="Times New Roman" pitchFamily="18" charset="0"/>
              </a:rPr>
              <a:t>not Limited Review Applications (LRA) or Construction Notices.  </a:t>
            </a:r>
          </a:p>
          <a:p>
            <a:pPr lvl="1" algn="just">
              <a:buNone/>
            </a:pPr>
            <a:endParaRPr lang="en-US" sz="1100" b="1" i="1" dirty="0" smtClean="0">
              <a:latin typeface="Times New Roman" pitchFamily="18" charset="0"/>
              <a:cs typeface="Times New Roman" pitchFamily="18" charset="0"/>
            </a:endParaRPr>
          </a:p>
          <a:p>
            <a:pPr lvl="1" algn="just">
              <a:buFont typeface="Arial" pitchFamily="34" charset="0"/>
              <a:buChar char="•"/>
            </a:pPr>
            <a:r>
              <a:rPr lang="en-US" sz="2400" dirty="0" smtClean="0">
                <a:latin typeface="Times New Roman" pitchFamily="18" charset="0"/>
                <a:cs typeface="Times New Roman" pitchFamily="18" charset="0"/>
              </a:rPr>
              <a:t>In order to operate and receive reimbursement as health care facilities, new and renovated facilities must obtain a valid operating certificate and comply with construction standards under 10 NYCRR.                                       </a:t>
            </a:r>
          </a:p>
          <a:p>
            <a:endParaRPr lang="en-US" dirty="0" smtClean="0"/>
          </a:p>
          <a:p>
            <a:endParaRPr lang="en-US" dirty="0"/>
          </a:p>
        </p:txBody>
      </p:sp>
      <p:sp>
        <p:nvSpPr>
          <p:cNvPr id="3" name="Slide Number Placeholder 2"/>
          <p:cNvSpPr>
            <a:spLocks noGrp="1"/>
          </p:cNvSpPr>
          <p:nvPr>
            <p:ph type="sldNum" sz="quarter" idx="12"/>
          </p:nvPr>
        </p:nvSpPr>
        <p:spPr/>
        <p:txBody>
          <a:bodyPr/>
          <a:lstStyle/>
          <a:p>
            <a:fld id="{2ABA05D8-15F5-416B-A538-38301B537BEF}" type="slidenum">
              <a:rPr lang="en-US" smtClean="0"/>
              <a:pPr/>
              <a:t>20</a:t>
            </a:fld>
            <a:endParaRPr lang="en-US" dirty="0"/>
          </a:p>
        </p:txBody>
      </p:sp>
      <p:sp>
        <p:nvSpPr>
          <p:cNvPr id="6" name="Title 3"/>
          <p:cNvSpPr txBox="1">
            <a:spLocks/>
          </p:cNvSpPr>
          <p:nvPr/>
        </p:nvSpPr>
        <p:spPr>
          <a:xfrm>
            <a:off x="951345" y="304800"/>
            <a:ext cx="8229600" cy="1143000"/>
          </a:xfrm>
          <a:prstGeom prst="rect">
            <a:avLst/>
          </a:prstGeom>
        </p:spPr>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FQHC</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500" dirty="0" smtClean="0">
                <a:latin typeface="Times New Roman" pitchFamily="18" charset="0"/>
                <a:ea typeface="+mj-ea"/>
                <a:cs typeface="Times New Roman" pitchFamily="18" charset="0"/>
              </a:rPr>
              <a:t>CON Reform Legislation</a:t>
            </a:r>
            <a:r>
              <a:rPr kumimoji="0" lang="en-US" sz="35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endParaRPr kumimoji="0" lang="en-US" sz="35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H_Header.png"/>
          <p:cNvPicPr>
            <a:picLocks noChangeAspect="1"/>
          </p:cNvPicPr>
          <p:nvPr/>
        </p:nvPicPr>
        <p:blipFill>
          <a:blip r:embed="rId3" cstate="print"/>
          <a:stretch>
            <a:fillRect/>
          </a:stretch>
        </p:blipFill>
        <p:spPr>
          <a:xfrm>
            <a:off x="0" y="0"/>
            <a:ext cx="9144000" cy="1968845"/>
          </a:xfrm>
          <a:prstGeom prst="rect">
            <a:avLst/>
          </a:prstGeom>
        </p:spPr>
      </p:pic>
      <p:sp>
        <p:nvSpPr>
          <p:cNvPr id="4" name="Title 3"/>
          <p:cNvSpPr>
            <a:spLocks noGrp="1"/>
          </p:cNvSpPr>
          <p:nvPr>
            <p:ph type="title"/>
          </p:nvPr>
        </p:nvSpPr>
        <p:spPr/>
        <p:txBody>
          <a:bodyPr>
            <a:normAutofit/>
          </a:bodyPr>
          <a:lstStyle/>
          <a:p>
            <a:r>
              <a:rPr lang="en-US" dirty="0" smtClean="0"/>
              <a:t>    </a:t>
            </a:r>
            <a:endParaRPr lang="en-US" dirty="0"/>
          </a:p>
        </p:txBody>
      </p:sp>
      <p:sp>
        <p:nvSpPr>
          <p:cNvPr id="5" name="Content Placeholder 4"/>
          <p:cNvSpPr>
            <a:spLocks noGrp="1"/>
          </p:cNvSpPr>
          <p:nvPr>
            <p:ph idx="1"/>
          </p:nvPr>
        </p:nvSpPr>
        <p:spPr>
          <a:xfrm>
            <a:off x="457200" y="1722437"/>
            <a:ext cx="8229600" cy="4525963"/>
          </a:xfrm>
        </p:spPr>
        <p:txBody>
          <a:bodyPr>
            <a:normAutofit/>
          </a:bodyPr>
          <a:lstStyle/>
          <a:p>
            <a:pPr>
              <a:buFont typeface="Wingdings" pitchFamily="2" charset="2"/>
              <a:buChar char="Ø"/>
            </a:pPr>
            <a:r>
              <a:rPr lang="en-US" sz="2800" b="1" dirty="0" smtClean="0">
                <a:latin typeface="Times New Roman" pitchFamily="18" charset="0"/>
                <a:cs typeface="Times New Roman" pitchFamily="18" charset="0"/>
              </a:rPr>
              <a:t>Construction Projects of </a:t>
            </a:r>
            <a:r>
              <a:rPr lang="en-US" sz="2800" b="1" u="sng" dirty="0" smtClean="0">
                <a:latin typeface="Times New Roman" pitchFamily="18" charset="0"/>
                <a:cs typeface="Times New Roman" pitchFamily="18" charset="0"/>
              </a:rPr>
              <a:t>under $3 Million</a:t>
            </a:r>
            <a:r>
              <a:rPr lang="en-US" sz="2800" b="1" dirty="0" smtClean="0">
                <a:latin typeface="Times New Roman" pitchFamily="18" charset="0"/>
                <a:cs typeface="Times New Roman" pitchFamily="18" charset="0"/>
              </a:rPr>
              <a:t> for Existing FQHCs  (Cont.)</a:t>
            </a:r>
          </a:p>
          <a:p>
            <a:pPr>
              <a:buNone/>
            </a:pPr>
            <a:r>
              <a:rPr lang="en-US" sz="1050" b="1" dirty="0" smtClean="0">
                <a:latin typeface="Times New Roman" pitchFamily="18" charset="0"/>
                <a:cs typeface="Times New Roman" pitchFamily="18" charset="0"/>
              </a:rPr>
              <a:t> </a:t>
            </a:r>
            <a:endParaRPr lang="en-US" sz="1050" b="1" u="sng" dirty="0" smtClean="0">
              <a:latin typeface="Times New Roman" pitchFamily="18" charset="0"/>
              <a:cs typeface="Times New Roman" pitchFamily="18" charset="0"/>
            </a:endParaRPr>
          </a:p>
          <a:p>
            <a:pPr lvl="1">
              <a:buFont typeface="Arial" pitchFamily="34" charset="0"/>
              <a:buChar char="•"/>
            </a:pPr>
            <a:r>
              <a:rPr lang="en-US" sz="2400" dirty="0" smtClean="0">
                <a:latin typeface="Times New Roman" pitchFamily="18" charset="0"/>
                <a:cs typeface="Times New Roman" pitchFamily="18" charset="0"/>
              </a:rPr>
              <a:t>FQHCs will still need to minimally submit an LRA or Construction Notice for projects under $3 million, in order to assure the space meets code and to allow for the capital costs to be recognized in the facility's rates.</a:t>
            </a:r>
          </a:p>
          <a:p>
            <a:pPr lvl="1"/>
            <a:endParaRPr lang="en-US" sz="2000" dirty="0" smtClean="0">
              <a:latin typeface="Times New Roman" pitchFamily="18" charset="0"/>
              <a:cs typeface="Times New Roman" pitchFamily="18" charset="0"/>
            </a:endParaRPr>
          </a:p>
          <a:p>
            <a:pPr lvl="1">
              <a:buFont typeface="Arial" pitchFamily="34" charset="0"/>
              <a:buChar char="•"/>
            </a:pPr>
            <a:r>
              <a:rPr lang="en-US" sz="2400" dirty="0" smtClean="0">
                <a:latin typeface="Times New Roman" pitchFamily="18" charset="0"/>
                <a:cs typeface="Times New Roman" pitchFamily="18" charset="0"/>
              </a:rPr>
              <a:t>FQHCs proposing to conduct renovations at an existing site that would otherwise require Administrative Review will, in most instances, submit an LRA.</a:t>
            </a:r>
          </a:p>
          <a:p>
            <a:endParaRPr lang="en-US" dirty="0" smtClean="0"/>
          </a:p>
          <a:p>
            <a:endParaRPr lang="en-US" dirty="0"/>
          </a:p>
        </p:txBody>
      </p:sp>
      <p:sp>
        <p:nvSpPr>
          <p:cNvPr id="3" name="Slide Number Placeholder 2"/>
          <p:cNvSpPr>
            <a:spLocks noGrp="1"/>
          </p:cNvSpPr>
          <p:nvPr>
            <p:ph type="sldNum" sz="quarter" idx="12"/>
          </p:nvPr>
        </p:nvSpPr>
        <p:spPr/>
        <p:txBody>
          <a:bodyPr/>
          <a:lstStyle/>
          <a:p>
            <a:fld id="{2ABA05D8-15F5-416B-A538-38301B537BEF}" type="slidenum">
              <a:rPr lang="en-US" smtClean="0"/>
              <a:pPr/>
              <a:t>21</a:t>
            </a:fld>
            <a:endParaRPr lang="en-US" dirty="0"/>
          </a:p>
        </p:txBody>
      </p:sp>
      <p:sp>
        <p:nvSpPr>
          <p:cNvPr id="7" name="Title 3"/>
          <p:cNvSpPr txBox="1">
            <a:spLocks/>
          </p:cNvSpPr>
          <p:nvPr/>
        </p:nvSpPr>
        <p:spPr>
          <a:xfrm>
            <a:off x="951345" y="304800"/>
            <a:ext cx="8229600" cy="1143000"/>
          </a:xfrm>
          <a:prstGeom prst="rect">
            <a:avLst/>
          </a:prstGeom>
        </p:spPr>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FQHC</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500" dirty="0" smtClean="0">
                <a:latin typeface="Times New Roman" pitchFamily="18" charset="0"/>
                <a:ea typeface="+mj-ea"/>
                <a:cs typeface="Times New Roman" pitchFamily="18" charset="0"/>
              </a:rPr>
              <a:t>CON Reform Legislation</a:t>
            </a:r>
            <a:r>
              <a:rPr kumimoji="0" lang="en-US" sz="35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endParaRPr kumimoji="0" lang="en-US" sz="35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H_Header.png"/>
          <p:cNvPicPr>
            <a:picLocks noChangeAspect="1"/>
          </p:cNvPicPr>
          <p:nvPr/>
        </p:nvPicPr>
        <p:blipFill>
          <a:blip r:embed="rId3" cstate="print"/>
          <a:stretch>
            <a:fillRect/>
          </a:stretch>
        </p:blipFill>
        <p:spPr>
          <a:xfrm>
            <a:off x="0" y="0"/>
            <a:ext cx="9144000" cy="1968845"/>
          </a:xfrm>
          <a:prstGeom prst="rect">
            <a:avLst/>
          </a:prstGeom>
        </p:spPr>
      </p:pic>
      <p:sp>
        <p:nvSpPr>
          <p:cNvPr id="4" name="Title 3"/>
          <p:cNvSpPr>
            <a:spLocks noGrp="1"/>
          </p:cNvSpPr>
          <p:nvPr>
            <p:ph type="title"/>
          </p:nvPr>
        </p:nvSpPr>
        <p:spPr/>
        <p:txBody>
          <a:bodyPr>
            <a:normAutofit/>
          </a:bodyPr>
          <a:lstStyle/>
          <a:p>
            <a:r>
              <a:rPr lang="en-US" dirty="0" smtClean="0"/>
              <a:t>    </a:t>
            </a:r>
            <a:endParaRPr lang="en-US" dirty="0"/>
          </a:p>
        </p:txBody>
      </p:sp>
      <p:sp>
        <p:nvSpPr>
          <p:cNvPr id="5" name="Content Placeholder 4"/>
          <p:cNvSpPr>
            <a:spLocks noGrp="1"/>
          </p:cNvSpPr>
          <p:nvPr>
            <p:ph idx="1"/>
          </p:nvPr>
        </p:nvSpPr>
        <p:spPr>
          <a:xfrm>
            <a:off x="457200" y="1600200"/>
            <a:ext cx="8229600" cy="4648200"/>
          </a:xfrm>
        </p:spPr>
        <p:txBody>
          <a:bodyPr>
            <a:normAutofit fontScale="25000" lnSpcReduction="20000"/>
          </a:bodyPr>
          <a:lstStyle/>
          <a:p>
            <a:pPr lvl="1">
              <a:buFont typeface="Wingdings" pitchFamily="2" charset="2"/>
              <a:buChar char="Ø"/>
            </a:pPr>
            <a:endParaRPr lang="en-US" dirty="0" smtClean="0"/>
          </a:p>
          <a:p>
            <a:pPr>
              <a:buFont typeface="Wingdings" pitchFamily="2" charset="2"/>
              <a:buChar char="Ø"/>
            </a:pPr>
            <a:r>
              <a:rPr lang="en-US" sz="11200" b="1" dirty="0" smtClean="0">
                <a:latin typeface="Times New Roman" pitchFamily="18" charset="0"/>
                <a:cs typeface="Times New Roman" pitchFamily="18" charset="0"/>
              </a:rPr>
              <a:t>Construction Projects of </a:t>
            </a:r>
            <a:r>
              <a:rPr lang="en-US" sz="11200" b="1" u="sng" dirty="0" smtClean="0">
                <a:latin typeface="Times New Roman" pitchFamily="18" charset="0"/>
                <a:cs typeface="Times New Roman" pitchFamily="18" charset="0"/>
              </a:rPr>
              <a:t>over $3 Million</a:t>
            </a:r>
            <a:r>
              <a:rPr lang="en-US" sz="11200" b="1" dirty="0" smtClean="0">
                <a:latin typeface="Times New Roman" pitchFamily="18" charset="0"/>
                <a:cs typeface="Times New Roman" pitchFamily="18" charset="0"/>
              </a:rPr>
              <a:t> for Existing FQHCs</a:t>
            </a:r>
          </a:p>
          <a:p>
            <a:pPr lvl="1">
              <a:buNone/>
            </a:pPr>
            <a:endParaRPr lang="en-US" sz="4000" dirty="0" smtClean="0">
              <a:latin typeface="Times New Roman" pitchFamily="18" charset="0"/>
              <a:cs typeface="Times New Roman" pitchFamily="18" charset="0"/>
            </a:endParaRPr>
          </a:p>
          <a:p>
            <a:pPr lvl="1">
              <a:buFont typeface="Arial" pitchFamily="34" charset="0"/>
              <a:buChar char="•"/>
            </a:pPr>
            <a:r>
              <a:rPr lang="en-US" sz="8400" dirty="0" smtClean="0">
                <a:latin typeface="Times New Roman" pitchFamily="18" charset="0"/>
                <a:cs typeface="Times New Roman" pitchFamily="18" charset="0"/>
              </a:rPr>
              <a:t>The key to the new law is that DOH must expedite processing of such applications, in order for the FQHC to be operational and meet the requirements prescribed for the HRSA funding.</a:t>
            </a:r>
          </a:p>
          <a:p>
            <a:pPr lvl="1">
              <a:buNone/>
            </a:pPr>
            <a:endParaRPr lang="en-US" sz="7200" dirty="0" smtClean="0">
              <a:latin typeface="Times New Roman" pitchFamily="18" charset="0"/>
              <a:cs typeface="Times New Roman" pitchFamily="18" charset="0"/>
            </a:endParaRPr>
          </a:p>
          <a:p>
            <a:pPr lvl="1">
              <a:buFont typeface="Arial" pitchFamily="34" charset="0"/>
              <a:buChar char="•"/>
            </a:pPr>
            <a:r>
              <a:rPr lang="en-US" sz="8400" dirty="0" smtClean="0">
                <a:latin typeface="Times New Roman" pitchFamily="18" charset="0"/>
                <a:cs typeface="Times New Roman" pitchFamily="18" charset="0"/>
              </a:rPr>
              <a:t> Within 30 days of receipt, DOH will deem such application complete or incomplete.</a:t>
            </a:r>
          </a:p>
          <a:p>
            <a:pPr lvl="1">
              <a:buNone/>
            </a:pPr>
            <a:endParaRPr lang="en-US" sz="7200" dirty="0" smtClean="0">
              <a:latin typeface="Times New Roman" pitchFamily="18" charset="0"/>
              <a:cs typeface="Times New Roman" pitchFamily="18" charset="0"/>
            </a:endParaRPr>
          </a:p>
          <a:p>
            <a:pPr lvl="1">
              <a:buFont typeface="Arial" pitchFamily="34" charset="0"/>
              <a:buChar char="•"/>
            </a:pPr>
            <a:r>
              <a:rPr lang="en-US" sz="8400" dirty="0" smtClean="0">
                <a:latin typeface="Times New Roman" pitchFamily="18" charset="0"/>
                <a:cs typeface="Times New Roman" pitchFamily="18" charset="0"/>
              </a:rPr>
              <a:t>If  DOH determines the application is incomplete or that more information is required, it will notify the applicant in writing and provide the applicant 20 business days to provide the necessary additional information or otherwise correct the deficiency in the application.</a:t>
            </a:r>
          </a:p>
        </p:txBody>
      </p:sp>
      <p:sp>
        <p:nvSpPr>
          <p:cNvPr id="3" name="Slide Number Placeholder 2"/>
          <p:cNvSpPr>
            <a:spLocks noGrp="1"/>
          </p:cNvSpPr>
          <p:nvPr>
            <p:ph type="sldNum" sz="quarter" idx="12"/>
          </p:nvPr>
        </p:nvSpPr>
        <p:spPr/>
        <p:txBody>
          <a:bodyPr/>
          <a:lstStyle/>
          <a:p>
            <a:fld id="{2ABA05D8-15F5-416B-A538-38301B537BEF}" type="slidenum">
              <a:rPr lang="en-US" smtClean="0"/>
              <a:pPr/>
              <a:t>22</a:t>
            </a:fld>
            <a:endParaRPr lang="en-US" dirty="0"/>
          </a:p>
        </p:txBody>
      </p:sp>
      <p:sp>
        <p:nvSpPr>
          <p:cNvPr id="7" name="Title 3"/>
          <p:cNvSpPr txBox="1">
            <a:spLocks/>
          </p:cNvSpPr>
          <p:nvPr/>
        </p:nvSpPr>
        <p:spPr>
          <a:xfrm>
            <a:off x="951345" y="304800"/>
            <a:ext cx="8229600" cy="1143000"/>
          </a:xfrm>
          <a:prstGeom prst="rect">
            <a:avLst/>
          </a:prstGeom>
        </p:spPr>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FQHC</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500" dirty="0" smtClean="0">
                <a:latin typeface="Times New Roman" pitchFamily="18" charset="0"/>
                <a:ea typeface="+mj-ea"/>
                <a:cs typeface="Times New Roman" pitchFamily="18" charset="0"/>
              </a:rPr>
              <a:t>CON Reform Legislation</a:t>
            </a:r>
            <a:r>
              <a:rPr kumimoji="0" lang="en-US" sz="35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endParaRPr kumimoji="0" lang="en-US" sz="35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H_Header.png"/>
          <p:cNvPicPr>
            <a:picLocks noChangeAspect="1"/>
          </p:cNvPicPr>
          <p:nvPr/>
        </p:nvPicPr>
        <p:blipFill>
          <a:blip r:embed="rId3" cstate="print"/>
          <a:stretch>
            <a:fillRect/>
          </a:stretch>
        </p:blipFill>
        <p:spPr>
          <a:xfrm>
            <a:off x="0" y="0"/>
            <a:ext cx="9144000" cy="1968845"/>
          </a:xfrm>
          <a:prstGeom prst="rect">
            <a:avLst/>
          </a:prstGeom>
        </p:spPr>
      </p:pic>
      <p:sp>
        <p:nvSpPr>
          <p:cNvPr id="4" name="Title 3"/>
          <p:cNvSpPr>
            <a:spLocks noGrp="1"/>
          </p:cNvSpPr>
          <p:nvPr>
            <p:ph type="title"/>
          </p:nvPr>
        </p:nvSpPr>
        <p:spPr/>
        <p:txBody>
          <a:bodyPr>
            <a:normAutofit/>
          </a:bodyPr>
          <a:lstStyle/>
          <a:p>
            <a:r>
              <a:rPr lang="en-US" dirty="0" smtClean="0"/>
              <a:t>    </a:t>
            </a:r>
            <a:endParaRPr lang="en-US" dirty="0"/>
          </a:p>
        </p:txBody>
      </p:sp>
      <p:sp>
        <p:nvSpPr>
          <p:cNvPr id="5" name="Content Placeholder 4"/>
          <p:cNvSpPr>
            <a:spLocks noGrp="1"/>
          </p:cNvSpPr>
          <p:nvPr>
            <p:ph idx="1"/>
          </p:nvPr>
        </p:nvSpPr>
        <p:spPr>
          <a:xfrm>
            <a:off x="457200" y="1600200"/>
            <a:ext cx="8229600" cy="4953000"/>
          </a:xfrm>
        </p:spPr>
        <p:txBody>
          <a:bodyPr>
            <a:normAutofit fontScale="55000" lnSpcReduction="20000"/>
          </a:bodyPr>
          <a:lstStyle/>
          <a:p>
            <a:pPr lvl="1">
              <a:buFont typeface="Wingdings" pitchFamily="2" charset="2"/>
              <a:buChar char="Ø"/>
            </a:pPr>
            <a:endParaRPr lang="en-US" dirty="0" smtClean="0"/>
          </a:p>
          <a:p>
            <a:pPr>
              <a:buFont typeface="Wingdings" pitchFamily="2" charset="2"/>
              <a:buChar char="Ø"/>
            </a:pPr>
            <a:r>
              <a:rPr lang="en-US" sz="5900" b="1" dirty="0" smtClean="0">
                <a:latin typeface="Times New Roman" pitchFamily="18" charset="0"/>
                <a:cs typeface="Times New Roman" pitchFamily="18" charset="0"/>
              </a:rPr>
              <a:t>Construction Projects of </a:t>
            </a:r>
            <a:r>
              <a:rPr lang="en-US" sz="5900" b="1" u="sng" dirty="0" smtClean="0">
                <a:latin typeface="Times New Roman" pitchFamily="18" charset="0"/>
                <a:cs typeface="Times New Roman" pitchFamily="18" charset="0"/>
              </a:rPr>
              <a:t>over $3 Million</a:t>
            </a:r>
            <a:r>
              <a:rPr lang="en-US" sz="5900" b="1" dirty="0" smtClean="0">
                <a:latin typeface="Times New Roman" pitchFamily="18" charset="0"/>
                <a:cs typeface="Times New Roman" pitchFamily="18" charset="0"/>
              </a:rPr>
              <a:t> for Existing FQHCs (Cont.)</a:t>
            </a:r>
          </a:p>
          <a:p>
            <a:pPr lvl="1"/>
            <a:endParaRPr lang="en-US" sz="3800" dirty="0" smtClean="0">
              <a:latin typeface="Times New Roman" pitchFamily="18" charset="0"/>
              <a:cs typeface="Times New Roman" pitchFamily="18" charset="0"/>
            </a:endParaRPr>
          </a:p>
          <a:p>
            <a:pPr lvl="1">
              <a:buFont typeface="Arial" pitchFamily="34" charset="0"/>
              <a:buChar char="•"/>
            </a:pPr>
            <a:r>
              <a:rPr lang="en-US" sz="3400" dirty="0" smtClean="0">
                <a:latin typeface="Times New Roman" pitchFamily="18" charset="0"/>
                <a:cs typeface="Times New Roman" pitchFamily="18" charset="0"/>
              </a:rPr>
              <a:t>Within 90 days of deeming the application complete, DOH will make a decision to approve or disapprove the application for such project.  If DOH fails to take such action within the 90 days, the application will be deemed approved.</a:t>
            </a:r>
          </a:p>
          <a:p>
            <a:pPr lvl="1"/>
            <a:endParaRPr lang="en-US" sz="3400" dirty="0" smtClean="0">
              <a:latin typeface="Times New Roman" pitchFamily="18" charset="0"/>
              <a:cs typeface="Times New Roman" pitchFamily="18" charset="0"/>
            </a:endParaRPr>
          </a:p>
          <a:p>
            <a:pPr lvl="1">
              <a:buFont typeface="Arial" pitchFamily="34" charset="0"/>
              <a:buChar char="•"/>
            </a:pPr>
            <a:r>
              <a:rPr lang="en-US" sz="3400" dirty="0" smtClean="0">
                <a:latin typeface="Times New Roman" pitchFamily="18" charset="0"/>
                <a:cs typeface="Times New Roman" pitchFamily="18" charset="0"/>
              </a:rPr>
              <a:t>For an eligible capital project requiring Full Review by the PHHPC, the CON application will be placed on the next PHHPC agenda following DOH deeming the application complete.</a:t>
            </a:r>
          </a:p>
          <a:p>
            <a:pPr lvl="1">
              <a:buNone/>
            </a:pPr>
            <a:endParaRPr lang="en-US" sz="3400" dirty="0" smtClean="0">
              <a:latin typeface="Times New Roman" pitchFamily="18" charset="0"/>
              <a:cs typeface="Times New Roman" pitchFamily="18" charset="0"/>
            </a:endParaRPr>
          </a:p>
          <a:p>
            <a:pPr lvl="1">
              <a:buFont typeface="Arial" pitchFamily="34" charset="0"/>
              <a:buChar char="•"/>
            </a:pPr>
            <a:r>
              <a:rPr lang="en-US" sz="3400" dirty="0" smtClean="0">
                <a:latin typeface="Times New Roman" pitchFamily="18" charset="0"/>
                <a:cs typeface="Times New Roman" pitchFamily="18" charset="0"/>
              </a:rPr>
              <a:t>Likewise, there are expedited requirements for processing contingency response material and for the Regional Office to "close-out" the project.</a:t>
            </a:r>
          </a:p>
          <a:p>
            <a:pPr lvl="1"/>
            <a:endParaRPr lang="en-US" sz="4200" dirty="0" smtClean="0">
              <a:latin typeface="Times New Roman" pitchFamily="18" charset="0"/>
              <a:cs typeface="Times New Roman" pitchFamily="18" charset="0"/>
            </a:endParaRPr>
          </a:p>
          <a:p>
            <a:endParaRPr lang="en-US" dirty="0"/>
          </a:p>
        </p:txBody>
      </p:sp>
      <p:sp>
        <p:nvSpPr>
          <p:cNvPr id="3" name="Slide Number Placeholder 2"/>
          <p:cNvSpPr>
            <a:spLocks noGrp="1"/>
          </p:cNvSpPr>
          <p:nvPr>
            <p:ph type="sldNum" sz="quarter" idx="12"/>
          </p:nvPr>
        </p:nvSpPr>
        <p:spPr/>
        <p:txBody>
          <a:bodyPr/>
          <a:lstStyle/>
          <a:p>
            <a:fld id="{2ABA05D8-15F5-416B-A538-38301B537BEF}" type="slidenum">
              <a:rPr lang="en-US" smtClean="0"/>
              <a:pPr/>
              <a:t>23</a:t>
            </a:fld>
            <a:endParaRPr lang="en-US" dirty="0"/>
          </a:p>
        </p:txBody>
      </p:sp>
      <p:sp>
        <p:nvSpPr>
          <p:cNvPr id="7" name="Title 3"/>
          <p:cNvSpPr txBox="1">
            <a:spLocks/>
          </p:cNvSpPr>
          <p:nvPr/>
        </p:nvSpPr>
        <p:spPr>
          <a:xfrm>
            <a:off x="951345" y="304800"/>
            <a:ext cx="8229600" cy="1143000"/>
          </a:xfrm>
          <a:prstGeom prst="rect">
            <a:avLst/>
          </a:prstGeom>
        </p:spPr>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FQHC</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500" dirty="0" smtClean="0">
                <a:latin typeface="Times New Roman" pitchFamily="18" charset="0"/>
                <a:ea typeface="+mj-ea"/>
                <a:cs typeface="Times New Roman" pitchFamily="18" charset="0"/>
              </a:rPr>
              <a:t>CON Reform Legislation</a:t>
            </a:r>
            <a:r>
              <a:rPr kumimoji="0" lang="en-US" sz="35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endParaRPr kumimoji="0" lang="en-US" sz="35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H_Header.png"/>
          <p:cNvPicPr>
            <a:picLocks noChangeAspect="1"/>
          </p:cNvPicPr>
          <p:nvPr/>
        </p:nvPicPr>
        <p:blipFill>
          <a:blip r:embed="rId3" cstate="print"/>
          <a:stretch>
            <a:fillRect/>
          </a:stretch>
        </p:blipFill>
        <p:spPr>
          <a:xfrm>
            <a:off x="0" y="0"/>
            <a:ext cx="9144000" cy="1968845"/>
          </a:xfrm>
          <a:prstGeom prst="rect">
            <a:avLst/>
          </a:prstGeom>
        </p:spPr>
      </p:pic>
      <p:sp>
        <p:nvSpPr>
          <p:cNvPr id="4" name="Title 3"/>
          <p:cNvSpPr>
            <a:spLocks noGrp="1"/>
          </p:cNvSpPr>
          <p:nvPr>
            <p:ph type="title"/>
          </p:nvPr>
        </p:nvSpPr>
        <p:spPr/>
        <p:txBody>
          <a:bodyPr>
            <a:normAutofit/>
          </a:bodyPr>
          <a:lstStyle/>
          <a:p>
            <a:r>
              <a:rPr lang="en-US" dirty="0" smtClean="0"/>
              <a:t>    </a:t>
            </a:r>
            <a:endParaRPr lang="en-US" dirty="0"/>
          </a:p>
        </p:txBody>
      </p:sp>
      <p:sp>
        <p:nvSpPr>
          <p:cNvPr id="5" name="Content Placeholder 4"/>
          <p:cNvSpPr>
            <a:spLocks noGrp="1"/>
          </p:cNvSpPr>
          <p:nvPr>
            <p:ph idx="1"/>
          </p:nvPr>
        </p:nvSpPr>
        <p:spPr>
          <a:xfrm>
            <a:off x="457200" y="1600200"/>
            <a:ext cx="8229600" cy="4953000"/>
          </a:xfrm>
        </p:spPr>
        <p:txBody>
          <a:bodyPr>
            <a:normAutofit fontScale="25000" lnSpcReduction="20000"/>
          </a:bodyPr>
          <a:lstStyle/>
          <a:p>
            <a:pPr>
              <a:buFont typeface="Wingdings" pitchFamily="2" charset="2"/>
              <a:buChar char="Ø"/>
            </a:pPr>
            <a:r>
              <a:rPr lang="en-US" sz="12800" b="1" dirty="0" smtClean="0">
                <a:latin typeface="Times New Roman" pitchFamily="18" charset="0"/>
                <a:cs typeface="Times New Roman" pitchFamily="18" charset="0"/>
              </a:rPr>
              <a:t>Appeal Submission</a:t>
            </a:r>
          </a:p>
          <a:p>
            <a:pPr>
              <a:buNone/>
            </a:pPr>
            <a:endParaRPr lang="en-US" sz="4000" b="1" dirty="0">
              <a:latin typeface="Times New Roman" pitchFamily="18" charset="0"/>
              <a:cs typeface="Times New Roman" pitchFamily="18" charset="0"/>
            </a:endParaRPr>
          </a:p>
          <a:p>
            <a:pPr lvl="1">
              <a:buFont typeface="Arial" pitchFamily="34" charset="0"/>
              <a:buChar char="•"/>
            </a:pPr>
            <a:r>
              <a:rPr lang="en-US" sz="8000" dirty="0" smtClean="0">
                <a:latin typeface="Times New Roman" pitchFamily="18" charset="0"/>
                <a:cs typeface="Times New Roman" pitchFamily="18" charset="0"/>
              </a:rPr>
              <a:t>Department must receive a </a:t>
            </a:r>
            <a:r>
              <a:rPr lang="en-US" sz="8000" dirty="0">
                <a:latin typeface="Times New Roman" pitchFamily="18" charset="0"/>
                <a:cs typeface="Times New Roman" pitchFamily="18" charset="0"/>
              </a:rPr>
              <a:t>letter from the provider detailing their “Item of Appeal</a:t>
            </a:r>
            <a:r>
              <a:rPr lang="en-US" sz="8000" dirty="0" smtClean="0">
                <a:latin typeface="Times New Roman" pitchFamily="18" charset="0"/>
                <a:cs typeface="Times New Roman" pitchFamily="18" charset="0"/>
              </a:rPr>
              <a:t>”.  </a:t>
            </a:r>
          </a:p>
          <a:p>
            <a:pPr lvl="2">
              <a:buFont typeface="Wingdings" pitchFamily="2" charset="2"/>
              <a:buChar char="§"/>
            </a:pPr>
            <a:r>
              <a:rPr lang="en-US" sz="7600" dirty="0" smtClean="0">
                <a:latin typeface="Times New Roman" pitchFamily="18" charset="0"/>
                <a:cs typeface="Times New Roman" pitchFamily="18" charset="0"/>
              </a:rPr>
              <a:t>New Provider Packet to be posted on public website under APGs</a:t>
            </a:r>
          </a:p>
          <a:p>
            <a:pPr lvl="1"/>
            <a:endParaRPr lang="en-US" sz="3200" dirty="0">
              <a:latin typeface="Times New Roman" pitchFamily="18" charset="0"/>
              <a:cs typeface="Times New Roman" pitchFamily="18" charset="0"/>
            </a:endParaRPr>
          </a:p>
          <a:p>
            <a:pPr lvl="1">
              <a:buFont typeface="Arial" pitchFamily="34" charset="0"/>
              <a:buChar char="•"/>
            </a:pPr>
            <a:r>
              <a:rPr lang="en-US" sz="8000" dirty="0">
                <a:latin typeface="Times New Roman" pitchFamily="18" charset="0"/>
                <a:cs typeface="Times New Roman" pitchFamily="18" charset="0"/>
              </a:rPr>
              <a:t>A new FQHC facility requesting a PPS Medicaid rate must submit documentation from </a:t>
            </a:r>
            <a:r>
              <a:rPr lang="en-US" sz="8000" dirty="0" smtClean="0">
                <a:latin typeface="Times New Roman" pitchFamily="18" charset="0"/>
                <a:cs typeface="Times New Roman" pitchFamily="18" charset="0"/>
              </a:rPr>
              <a:t>HRSA </a:t>
            </a:r>
            <a:r>
              <a:rPr lang="en-US" sz="8000" dirty="0">
                <a:latin typeface="Times New Roman" pitchFamily="18" charset="0"/>
                <a:cs typeface="Times New Roman" pitchFamily="18" charset="0"/>
              </a:rPr>
              <a:t>verifying their FQHC status</a:t>
            </a:r>
            <a:r>
              <a:rPr lang="en-US" sz="8000" dirty="0" smtClean="0">
                <a:latin typeface="Times New Roman" pitchFamily="18" charset="0"/>
                <a:cs typeface="Times New Roman" pitchFamily="18" charset="0"/>
              </a:rPr>
              <a:t>.</a:t>
            </a:r>
          </a:p>
          <a:p>
            <a:pPr lvl="1"/>
            <a:endParaRPr lang="en-US" sz="3200" dirty="0" smtClean="0">
              <a:latin typeface="Times New Roman" pitchFamily="18" charset="0"/>
              <a:cs typeface="Times New Roman" pitchFamily="18" charset="0"/>
            </a:endParaRPr>
          </a:p>
          <a:p>
            <a:pPr lvl="1">
              <a:buFont typeface="Arial" pitchFamily="34" charset="0"/>
              <a:buChar char="•"/>
            </a:pPr>
            <a:r>
              <a:rPr lang="en-US" sz="8000" dirty="0">
                <a:latin typeface="Times New Roman" pitchFamily="18" charset="0"/>
                <a:cs typeface="Times New Roman" pitchFamily="18" charset="0"/>
              </a:rPr>
              <a:t>The provider’s submission  of documents can be either a proposed budget (anticipated utilization and operating costs) or the latest AHCF cost report submitted to this Bureau</a:t>
            </a:r>
            <a:r>
              <a:rPr lang="en-US" sz="8000" dirty="0" smtClean="0">
                <a:latin typeface="Times New Roman" pitchFamily="18" charset="0"/>
                <a:cs typeface="Times New Roman" pitchFamily="18" charset="0"/>
              </a:rPr>
              <a:t>.</a:t>
            </a:r>
          </a:p>
          <a:p>
            <a:pPr lvl="1"/>
            <a:endParaRPr lang="en-US" sz="3200" dirty="0">
              <a:latin typeface="Times New Roman" pitchFamily="18" charset="0"/>
              <a:cs typeface="Times New Roman" pitchFamily="18" charset="0"/>
            </a:endParaRPr>
          </a:p>
          <a:p>
            <a:pPr lvl="1">
              <a:buFont typeface="Arial" pitchFamily="34" charset="0"/>
              <a:buChar char="•"/>
            </a:pPr>
            <a:r>
              <a:rPr lang="en-US" sz="8000" dirty="0">
                <a:latin typeface="Times New Roman" pitchFamily="18" charset="0"/>
                <a:cs typeface="Times New Roman" pitchFamily="18" charset="0"/>
              </a:rPr>
              <a:t>Projects approved in accordance with the Certificate of Need (CON) </a:t>
            </a:r>
            <a:r>
              <a:rPr lang="en-US" sz="8000" dirty="0" smtClean="0">
                <a:latin typeface="Times New Roman" pitchFamily="18" charset="0"/>
                <a:cs typeface="Times New Roman" pitchFamily="18" charset="0"/>
              </a:rPr>
              <a:t>requirements:  </a:t>
            </a:r>
          </a:p>
          <a:p>
            <a:pPr lvl="2">
              <a:buFont typeface="Wingdings" pitchFamily="2" charset="2"/>
              <a:buChar char="§"/>
            </a:pPr>
            <a:r>
              <a:rPr lang="en-US" sz="7600" dirty="0" smtClean="0">
                <a:latin typeface="Times New Roman" pitchFamily="18" charset="0"/>
                <a:cs typeface="Times New Roman" pitchFamily="18" charset="0"/>
              </a:rPr>
              <a:t> CON </a:t>
            </a:r>
            <a:r>
              <a:rPr lang="en-US" sz="7600" dirty="0">
                <a:latin typeface="Times New Roman" pitchFamily="18" charset="0"/>
                <a:cs typeface="Times New Roman" pitchFamily="18" charset="0"/>
              </a:rPr>
              <a:t>Project # of the applicable </a:t>
            </a:r>
            <a:r>
              <a:rPr lang="en-US" sz="7600" dirty="0" smtClean="0">
                <a:latin typeface="Times New Roman" pitchFamily="18" charset="0"/>
                <a:cs typeface="Times New Roman" pitchFamily="18" charset="0"/>
              </a:rPr>
              <a:t>project </a:t>
            </a:r>
          </a:p>
          <a:p>
            <a:pPr lvl="2">
              <a:buFont typeface="Wingdings" pitchFamily="2" charset="2"/>
              <a:buChar char="§"/>
            </a:pPr>
            <a:r>
              <a:rPr lang="en-US" sz="8000" dirty="0" smtClean="0">
                <a:latin typeface="Times New Roman" pitchFamily="18" charset="0"/>
                <a:cs typeface="Times New Roman" pitchFamily="18" charset="0"/>
              </a:rPr>
              <a:t> Costs </a:t>
            </a:r>
            <a:r>
              <a:rPr lang="en-US" sz="8000" dirty="0">
                <a:latin typeface="Times New Roman" pitchFamily="18" charset="0"/>
                <a:cs typeface="Times New Roman" pitchFamily="18" charset="0"/>
              </a:rPr>
              <a:t>as approved </a:t>
            </a:r>
            <a:r>
              <a:rPr lang="en-US" sz="8000" dirty="0" smtClean="0">
                <a:latin typeface="Times New Roman" pitchFamily="18" charset="0"/>
                <a:cs typeface="Times New Roman" pitchFamily="18" charset="0"/>
              </a:rPr>
              <a:t>in </a:t>
            </a:r>
            <a:r>
              <a:rPr lang="en-US" sz="8000" dirty="0">
                <a:latin typeface="Times New Roman" pitchFamily="18" charset="0"/>
                <a:cs typeface="Times New Roman" pitchFamily="18" charset="0"/>
              </a:rPr>
              <a:t>the CON</a:t>
            </a:r>
            <a:r>
              <a:rPr lang="en-US" sz="8000" dirty="0" smtClean="0">
                <a:latin typeface="Times New Roman" pitchFamily="18" charset="0"/>
                <a:cs typeface="Times New Roman" pitchFamily="18" charset="0"/>
              </a:rPr>
              <a:t>.</a:t>
            </a:r>
          </a:p>
          <a:p>
            <a:pPr lvl="1"/>
            <a:endParaRPr lang="en-US" sz="3200" dirty="0">
              <a:latin typeface="Times New Roman" pitchFamily="18" charset="0"/>
              <a:cs typeface="Times New Roman" pitchFamily="18" charset="0"/>
            </a:endParaRPr>
          </a:p>
          <a:p>
            <a:pPr lvl="1">
              <a:buFont typeface="Arial" pitchFamily="34" charset="0"/>
              <a:buChar char="•"/>
            </a:pPr>
            <a:r>
              <a:rPr lang="en-US" sz="8000" dirty="0">
                <a:latin typeface="Times New Roman" pitchFamily="18" charset="0"/>
                <a:cs typeface="Times New Roman" pitchFamily="18" charset="0"/>
              </a:rPr>
              <a:t>An acknowledgement letter will be sent to the provider indicating their appeal number and </a:t>
            </a:r>
            <a:r>
              <a:rPr lang="en-US" sz="8000" dirty="0" smtClean="0">
                <a:latin typeface="Times New Roman" pitchFamily="18" charset="0"/>
                <a:cs typeface="Times New Roman" pitchFamily="18" charset="0"/>
              </a:rPr>
              <a:t>the analyst contact.</a:t>
            </a:r>
            <a:endParaRPr lang="en-US" sz="8000" b="1"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2ABA05D8-15F5-416B-A538-38301B537BEF}" type="slidenum">
              <a:rPr lang="en-US" smtClean="0"/>
              <a:pPr/>
              <a:t>24</a:t>
            </a:fld>
            <a:endParaRPr lang="en-US" dirty="0"/>
          </a:p>
        </p:txBody>
      </p:sp>
      <p:sp>
        <p:nvSpPr>
          <p:cNvPr id="6" name="Title 3"/>
          <p:cNvSpPr txBox="1">
            <a:spLocks/>
          </p:cNvSpPr>
          <p:nvPr/>
        </p:nvSpPr>
        <p:spPr>
          <a:xfrm>
            <a:off x="609600" y="304800"/>
            <a:ext cx="82296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FQHC</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     </a:t>
            </a:r>
            <a:r>
              <a:rPr lang="en-US" sz="3900" dirty="0" smtClean="0">
                <a:latin typeface="Times New Roman" pitchFamily="18" charset="0"/>
                <a:ea typeface="+mj-ea"/>
                <a:cs typeface="Times New Roman" pitchFamily="18" charset="0"/>
              </a:rPr>
              <a:t>Rate Appeal Process</a:t>
            </a:r>
            <a:endParaRPr kumimoji="0" lang="en-US" sz="39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H_Header.png"/>
          <p:cNvPicPr>
            <a:picLocks noChangeAspect="1"/>
          </p:cNvPicPr>
          <p:nvPr/>
        </p:nvPicPr>
        <p:blipFill>
          <a:blip r:embed="rId2" cstate="print"/>
          <a:stretch>
            <a:fillRect/>
          </a:stretch>
        </p:blipFill>
        <p:spPr>
          <a:xfrm>
            <a:off x="0" y="-1"/>
            <a:ext cx="9144000" cy="1968845"/>
          </a:xfrm>
          <a:prstGeom prst="rect">
            <a:avLst/>
          </a:prstGeom>
        </p:spPr>
      </p:pic>
      <p:sp>
        <p:nvSpPr>
          <p:cNvPr id="4" name="Title 3"/>
          <p:cNvSpPr>
            <a:spLocks noGrp="1"/>
          </p:cNvSpPr>
          <p:nvPr>
            <p:ph type="title"/>
          </p:nvPr>
        </p:nvSpPr>
        <p:spPr/>
        <p:txBody>
          <a:bodyPr>
            <a:normAutofit/>
          </a:bodyPr>
          <a:lstStyle/>
          <a:p>
            <a:r>
              <a:rPr lang="en-US" dirty="0" smtClean="0"/>
              <a:t>    </a:t>
            </a:r>
            <a:endParaRPr lang="en-US" dirty="0"/>
          </a:p>
        </p:txBody>
      </p:sp>
      <p:sp>
        <p:nvSpPr>
          <p:cNvPr id="5" name="Content Placeholder 4"/>
          <p:cNvSpPr>
            <a:spLocks noGrp="1"/>
          </p:cNvSpPr>
          <p:nvPr>
            <p:ph idx="1"/>
          </p:nvPr>
        </p:nvSpPr>
        <p:spPr>
          <a:xfrm>
            <a:off x="457200" y="1600200"/>
            <a:ext cx="8229600" cy="4953000"/>
          </a:xfrm>
        </p:spPr>
        <p:txBody>
          <a:bodyPr>
            <a:normAutofit fontScale="32500" lnSpcReduction="20000"/>
          </a:bodyPr>
          <a:lstStyle/>
          <a:p>
            <a:pPr>
              <a:buNone/>
            </a:pPr>
            <a:endParaRPr lang="en-US" sz="3100" b="1" dirty="0" smtClean="0">
              <a:latin typeface="Times New Roman" pitchFamily="18" charset="0"/>
              <a:cs typeface="Times New Roman" pitchFamily="18" charset="0"/>
            </a:endParaRPr>
          </a:p>
          <a:p>
            <a:pPr>
              <a:buFont typeface="Wingdings" pitchFamily="2" charset="2"/>
              <a:buChar char="Ø"/>
            </a:pPr>
            <a:r>
              <a:rPr lang="en-US" sz="9800" b="1" dirty="0" smtClean="0">
                <a:latin typeface="Times New Roman" pitchFamily="18" charset="0"/>
                <a:cs typeface="Times New Roman" pitchFamily="18" charset="0"/>
              </a:rPr>
              <a:t>Types of Appeals</a:t>
            </a:r>
          </a:p>
          <a:p>
            <a:endParaRPr lang="en-US" sz="3700" b="1" dirty="0" smtClean="0">
              <a:latin typeface="Times New Roman" pitchFamily="18" charset="0"/>
              <a:cs typeface="Times New Roman" pitchFamily="18" charset="0"/>
            </a:endParaRPr>
          </a:p>
          <a:p>
            <a:pPr lvl="1">
              <a:buFont typeface="Arial" pitchFamily="34" charset="0"/>
              <a:buChar char="•"/>
            </a:pPr>
            <a:r>
              <a:rPr lang="en-US" sz="7400" dirty="0" smtClean="0">
                <a:latin typeface="Times New Roman" pitchFamily="18" charset="0"/>
                <a:cs typeface="Times New Roman" pitchFamily="18" charset="0"/>
              </a:rPr>
              <a:t>A change in the ‘scope of services’ is defined as a change in the type, intensity, duration and/or amount of services. </a:t>
            </a:r>
          </a:p>
          <a:p>
            <a:pPr lvl="1"/>
            <a:endParaRPr lang="en-US" sz="7400" dirty="0" smtClean="0">
              <a:latin typeface="Times New Roman" pitchFamily="18" charset="0"/>
              <a:cs typeface="Times New Roman" pitchFamily="18" charset="0"/>
            </a:endParaRPr>
          </a:p>
          <a:p>
            <a:pPr lvl="1">
              <a:buFont typeface="Arial" pitchFamily="34" charset="0"/>
              <a:buChar char="•"/>
            </a:pPr>
            <a:r>
              <a:rPr lang="en-US" sz="7400" dirty="0" smtClean="0">
                <a:latin typeface="Times New Roman" pitchFamily="18" charset="0"/>
                <a:cs typeface="Times New Roman" pitchFamily="18" charset="0"/>
              </a:rPr>
              <a:t>A change in the cost of a service is not considered in and of itself a change in the scope of services.</a:t>
            </a:r>
          </a:p>
          <a:p>
            <a:pPr lvl="1"/>
            <a:endParaRPr lang="en-US" sz="7400" dirty="0" smtClean="0">
              <a:latin typeface="Times New Roman" pitchFamily="18" charset="0"/>
              <a:cs typeface="Times New Roman" pitchFamily="18" charset="0"/>
            </a:endParaRPr>
          </a:p>
          <a:p>
            <a:pPr lvl="1">
              <a:buFont typeface="Arial" pitchFamily="34" charset="0"/>
              <a:buChar char="•"/>
            </a:pPr>
            <a:r>
              <a:rPr lang="en-US" sz="7400" dirty="0" smtClean="0">
                <a:latin typeface="Times New Roman" pitchFamily="18" charset="0"/>
                <a:cs typeface="Times New Roman" pitchFamily="18" charset="0"/>
              </a:rPr>
              <a:t>Federal Law (Benefits Improvement and Protection Act (BIPA) of 2000, Section 702, also requires that any rates for fiscal year 2001 forward be adjusted to take into account any increase or decrease in the scope of services furnished by the facility.  </a:t>
            </a:r>
          </a:p>
        </p:txBody>
      </p:sp>
      <p:sp>
        <p:nvSpPr>
          <p:cNvPr id="3" name="Slide Number Placeholder 2"/>
          <p:cNvSpPr>
            <a:spLocks noGrp="1"/>
          </p:cNvSpPr>
          <p:nvPr>
            <p:ph type="sldNum" sz="quarter" idx="12"/>
          </p:nvPr>
        </p:nvSpPr>
        <p:spPr/>
        <p:txBody>
          <a:bodyPr/>
          <a:lstStyle/>
          <a:p>
            <a:fld id="{2ABA05D8-15F5-416B-A538-38301B537BEF}" type="slidenum">
              <a:rPr lang="en-US" smtClean="0"/>
              <a:pPr/>
              <a:t>25</a:t>
            </a:fld>
            <a:endParaRPr lang="en-US" dirty="0"/>
          </a:p>
        </p:txBody>
      </p:sp>
      <p:sp>
        <p:nvSpPr>
          <p:cNvPr id="6" name="Title 3"/>
          <p:cNvSpPr txBox="1">
            <a:spLocks/>
          </p:cNvSpPr>
          <p:nvPr/>
        </p:nvSpPr>
        <p:spPr>
          <a:xfrm>
            <a:off x="609600" y="304800"/>
            <a:ext cx="82296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FQHC</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     </a:t>
            </a:r>
            <a:r>
              <a:rPr lang="en-US" sz="3900" dirty="0" smtClean="0">
                <a:latin typeface="Times New Roman" pitchFamily="18" charset="0"/>
                <a:ea typeface="+mj-ea"/>
                <a:cs typeface="Times New Roman" pitchFamily="18" charset="0"/>
              </a:rPr>
              <a:t>Rate Appeal Process</a:t>
            </a:r>
            <a:endParaRPr kumimoji="0" lang="en-US" sz="39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3103893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H_Header.png"/>
          <p:cNvPicPr>
            <a:picLocks noChangeAspect="1"/>
          </p:cNvPicPr>
          <p:nvPr/>
        </p:nvPicPr>
        <p:blipFill>
          <a:blip r:embed="rId2" cstate="print"/>
          <a:stretch>
            <a:fillRect/>
          </a:stretch>
        </p:blipFill>
        <p:spPr>
          <a:xfrm>
            <a:off x="0" y="-1"/>
            <a:ext cx="9144000" cy="1968845"/>
          </a:xfrm>
          <a:prstGeom prst="rect">
            <a:avLst/>
          </a:prstGeom>
        </p:spPr>
      </p:pic>
      <p:sp>
        <p:nvSpPr>
          <p:cNvPr id="4" name="Title 3"/>
          <p:cNvSpPr>
            <a:spLocks noGrp="1"/>
          </p:cNvSpPr>
          <p:nvPr>
            <p:ph type="title"/>
          </p:nvPr>
        </p:nvSpPr>
        <p:spPr/>
        <p:txBody>
          <a:bodyPr>
            <a:normAutofit/>
          </a:bodyPr>
          <a:lstStyle/>
          <a:p>
            <a:r>
              <a:rPr lang="en-US" dirty="0" smtClean="0"/>
              <a:t>    </a:t>
            </a:r>
            <a:endParaRPr lang="en-US" dirty="0"/>
          </a:p>
        </p:txBody>
      </p:sp>
      <p:sp>
        <p:nvSpPr>
          <p:cNvPr id="5" name="Content Placeholder 4"/>
          <p:cNvSpPr>
            <a:spLocks noGrp="1"/>
          </p:cNvSpPr>
          <p:nvPr>
            <p:ph idx="1"/>
          </p:nvPr>
        </p:nvSpPr>
        <p:spPr>
          <a:xfrm>
            <a:off x="457200" y="1600200"/>
            <a:ext cx="8229600" cy="4953000"/>
          </a:xfrm>
        </p:spPr>
        <p:txBody>
          <a:bodyPr>
            <a:normAutofit fontScale="32500" lnSpcReduction="20000"/>
          </a:bodyPr>
          <a:lstStyle/>
          <a:p>
            <a:pPr>
              <a:buFont typeface="Wingdings" pitchFamily="2" charset="2"/>
              <a:buChar char="Ø"/>
            </a:pPr>
            <a:r>
              <a:rPr lang="en-US" sz="9800" b="1" dirty="0" smtClean="0">
                <a:latin typeface="Times New Roman" pitchFamily="18" charset="0"/>
                <a:cs typeface="Times New Roman" pitchFamily="18" charset="0"/>
              </a:rPr>
              <a:t>Types of Appeals (Cont.)</a:t>
            </a:r>
          </a:p>
          <a:p>
            <a:endParaRPr lang="en-US" sz="3700" b="1" dirty="0" smtClean="0">
              <a:latin typeface="Times New Roman" pitchFamily="18" charset="0"/>
              <a:cs typeface="Times New Roman" pitchFamily="18" charset="0"/>
            </a:endParaRPr>
          </a:p>
          <a:p>
            <a:pPr lvl="1">
              <a:buFont typeface="Arial" pitchFamily="34" charset="0"/>
              <a:buChar char="•"/>
            </a:pPr>
            <a:r>
              <a:rPr lang="en-US" sz="7200" dirty="0" smtClean="0">
                <a:latin typeface="Times New Roman" pitchFamily="18" charset="0"/>
                <a:cs typeface="Times New Roman" pitchFamily="18" charset="0"/>
              </a:rPr>
              <a:t>A change in the scope of FQHC/RHC services shall occur when:</a:t>
            </a:r>
          </a:p>
          <a:p>
            <a:pPr lvl="2">
              <a:buFont typeface="Wingdings" pitchFamily="2" charset="2"/>
              <a:buChar char="§"/>
            </a:pPr>
            <a:r>
              <a:rPr lang="en-US" sz="7200" dirty="0" smtClean="0">
                <a:latin typeface="Times New Roman" pitchFamily="18" charset="0"/>
                <a:cs typeface="Times New Roman" pitchFamily="18" charset="0"/>
              </a:rPr>
              <a:t>The center/clinic has added or ceases to provide any service that meets the definition of FQHC/RHC services as provided in section 1905(a)(2)(B) and (C);</a:t>
            </a:r>
          </a:p>
          <a:p>
            <a:pPr lvl="2">
              <a:buFont typeface="Wingdings" pitchFamily="2" charset="2"/>
              <a:buChar char="§"/>
            </a:pPr>
            <a:r>
              <a:rPr lang="en-US" sz="7200" dirty="0" smtClean="0">
                <a:latin typeface="Times New Roman" pitchFamily="18" charset="0"/>
                <a:cs typeface="Times New Roman" pitchFamily="18" charset="0"/>
              </a:rPr>
              <a:t>And the service is included as a covered Medicaid service under the Medicaid State plan approved by the Secretary. </a:t>
            </a:r>
          </a:p>
          <a:p>
            <a:pPr lvl="2">
              <a:buFont typeface="Wingdings" pitchFamily="2" charset="2"/>
              <a:buChar char="§"/>
            </a:pPr>
            <a:r>
              <a:rPr lang="en-US" sz="7200" dirty="0" smtClean="0">
                <a:latin typeface="Times New Roman" pitchFamily="18" charset="0"/>
                <a:cs typeface="Times New Roman" pitchFamily="18" charset="0"/>
              </a:rPr>
              <a:t>If multiple projects/change in scope occur, </a:t>
            </a:r>
            <a:r>
              <a:rPr lang="en-US" sz="7200" dirty="0">
                <a:latin typeface="Times New Roman" pitchFamily="18" charset="0"/>
                <a:cs typeface="Times New Roman" pitchFamily="18" charset="0"/>
              </a:rPr>
              <a:t>t</a:t>
            </a:r>
            <a:r>
              <a:rPr lang="en-US" sz="7200" dirty="0" smtClean="0">
                <a:latin typeface="Times New Roman" pitchFamily="18" charset="0"/>
                <a:cs typeface="Times New Roman" pitchFamily="18" charset="0"/>
              </a:rPr>
              <a:t>he most recent year cost report reflecting the combined results of the various expansion efforts will be used to calculate a revised rate.  The effective date of the rate change will be January 1</a:t>
            </a:r>
            <a:r>
              <a:rPr lang="en-US" sz="7200" baseline="30000" dirty="0" smtClean="0">
                <a:latin typeface="Times New Roman" pitchFamily="18" charset="0"/>
                <a:cs typeface="Times New Roman" pitchFamily="18" charset="0"/>
              </a:rPr>
              <a:t>st</a:t>
            </a:r>
            <a:r>
              <a:rPr lang="en-US" sz="7200" dirty="0" smtClean="0">
                <a:latin typeface="Times New Roman" pitchFamily="18" charset="0"/>
                <a:cs typeface="Times New Roman" pitchFamily="18" charset="0"/>
              </a:rPr>
              <a:t> of the year of the cost report used.</a:t>
            </a:r>
          </a:p>
          <a:p>
            <a:pPr lvl="2">
              <a:buFont typeface="Wingdings" pitchFamily="2" charset="2"/>
              <a:buChar char="§"/>
            </a:pPr>
            <a:r>
              <a:rPr lang="en-US" sz="7200" dirty="0" smtClean="0">
                <a:latin typeface="Times New Roman" pitchFamily="18" charset="0"/>
                <a:cs typeface="Times New Roman" pitchFamily="18" charset="0"/>
              </a:rPr>
              <a:t>Operating costs will be held to current ceilings</a:t>
            </a:r>
          </a:p>
        </p:txBody>
      </p:sp>
      <p:sp>
        <p:nvSpPr>
          <p:cNvPr id="3" name="Slide Number Placeholder 2"/>
          <p:cNvSpPr>
            <a:spLocks noGrp="1"/>
          </p:cNvSpPr>
          <p:nvPr>
            <p:ph type="sldNum" sz="quarter" idx="12"/>
          </p:nvPr>
        </p:nvSpPr>
        <p:spPr/>
        <p:txBody>
          <a:bodyPr/>
          <a:lstStyle/>
          <a:p>
            <a:fld id="{2ABA05D8-15F5-416B-A538-38301B537BEF}" type="slidenum">
              <a:rPr lang="en-US" smtClean="0"/>
              <a:pPr/>
              <a:t>26</a:t>
            </a:fld>
            <a:endParaRPr lang="en-US" dirty="0"/>
          </a:p>
        </p:txBody>
      </p:sp>
      <p:sp>
        <p:nvSpPr>
          <p:cNvPr id="6" name="Title 3"/>
          <p:cNvSpPr txBox="1">
            <a:spLocks/>
          </p:cNvSpPr>
          <p:nvPr/>
        </p:nvSpPr>
        <p:spPr>
          <a:xfrm>
            <a:off x="609600" y="304800"/>
            <a:ext cx="82296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FQHC</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     </a:t>
            </a:r>
            <a:r>
              <a:rPr lang="en-US" sz="3900" dirty="0" smtClean="0">
                <a:latin typeface="Times New Roman" pitchFamily="18" charset="0"/>
                <a:ea typeface="+mj-ea"/>
                <a:cs typeface="Times New Roman" pitchFamily="18" charset="0"/>
              </a:rPr>
              <a:t>Rate Appeal Process</a:t>
            </a:r>
            <a:endParaRPr kumimoji="0" lang="en-US" sz="39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22730613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H_Header.png"/>
          <p:cNvPicPr>
            <a:picLocks noChangeAspect="1"/>
          </p:cNvPicPr>
          <p:nvPr/>
        </p:nvPicPr>
        <p:blipFill>
          <a:blip r:embed="rId2" cstate="print"/>
          <a:stretch>
            <a:fillRect/>
          </a:stretch>
        </p:blipFill>
        <p:spPr>
          <a:xfrm>
            <a:off x="0" y="0"/>
            <a:ext cx="9144000" cy="1968845"/>
          </a:xfrm>
          <a:prstGeom prst="rect">
            <a:avLst/>
          </a:prstGeom>
        </p:spPr>
      </p:pic>
      <p:sp>
        <p:nvSpPr>
          <p:cNvPr id="4" name="Title 3"/>
          <p:cNvSpPr>
            <a:spLocks noGrp="1"/>
          </p:cNvSpPr>
          <p:nvPr>
            <p:ph type="title"/>
          </p:nvPr>
        </p:nvSpPr>
        <p:spPr/>
        <p:txBody>
          <a:bodyPr>
            <a:normAutofit/>
          </a:bodyPr>
          <a:lstStyle/>
          <a:p>
            <a:r>
              <a:rPr lang="en-US" dirty="0" smtClean="0"/>
              <a:t>    </a:t>
            </a:r>
            <a:endParaRPr lang="en-US" dirty="0"/>
          </a:p>
        </p:txBody>
      </p:sp>
      <p:sp>
        <p:nvSpPr>
          <p:cNvPr id="5" name="Content Placeholder 4"/>
          <p:cNvSpPr>
            <a:spLocks noGrp="1"/>
          </p:cNvSpPr>
          <p:nvPr>
            <p:ph idx="1"/>
          </p:nvPr>
        </p:nvSpPr>
        <p:spPr>
          <a:xfrm>
            <a:off x="457200" y="1600200"/>
            <a:ext cx="8229600" cy="4953000"/>
          </a:xfrm>
        </p:spPr>
        <p:txBody>
          <a:bodyPr>
            <a:normAutofit fontScale="25000" lnSpcReduction="20000"/>
          </a:bodyPr>
          <a:lstStyle/>
          <a:p>
            <a:pPr>
              <a:buFont typeface="Wingdings" pitchFamily="2" charset="2"/>
              <a:buChar char="Ø"/>
            </a:pPr>
            <a:r>
              <a:rPr lang="en-US" sz="10000" b="1" dirty="0" smtClean="0">
                <a:latin typeface="Times New Roman" pitchFamily="18" charset="0"/>
                <a:cs typeface="Times New Roman" pitchFamily="18" charset="0"/>
              </a:rPr>
              <a:t>Types of Appeals (Cont.)</a:t>
            </a:r>
          </a:p>
          <a:p>
            <a:endParaRPr lang="en-US" sz="3600" b="1" dirty="0" smtClean="0">
              <a:latin typeface="Times New Roman" pitchFamily="18" charset="0"/>
              <a:cs typeface="Times New Roman" pitchFamily="18" charset="0"/>
            </a:endParaRPr>
          </a:p>
          <a:p>
            <a:pPr lvl="1">
              <a:buFont typeface="Arial" pitchFamily="34" charset="0"/>
              <a:buChar char="•"/>
            </a:pPr>
            <a:r>
              <a:rPr lang="en-US" sz="8800" dirty="0" smtClean="0">
                <a:latin typeface="Times New Roman" pitchFamily="18" charset="0"/>
                <a:cs typeface="Times New Roman" pitchFamily="18" charset="0"/>
              </a:rPr>
              <a:t>The Medicaid rate can be revised in accordance with Part 86-4.16(d) of the Commissioner of Health’s Administrative Rules and Regulations.</a:t>
            </a:r>
          </a:p>
          <a:p>
            <a:pPr lvl="1">
              <a:buNone/>
            </a:pPr>
            <a:endParaRPr lang="en-US" sz="4200" dirty="0" smtClean="0">
              <a:latin typeface="Times New Roman" pitchFamily="18" charset="0"/>
              <a:cs typeface="Times New Roman" pitchFamily="18" charset="0"/>
            </a:endParaRPr>
          </a:p>
          <a:p>
            <a:pPr lvl="2">
              <a:buFont typeface="Wingdings" pitchFamily="2" charset="2"/>
              <a:buChar char="§"/>
            </a:pPr>
            <a:r>
              <a:rPr lang="en-US" sz="8000" dirty="0" smtClean="0">
                <a:latin typeface="Times New Roman" pitchFamily="18" charset="0"/>
                <a:cs typeface="Times New Roman" pitchFamily="18" charset="0"/>
              </a:rPr>
              <a:t>Revised Part 86.4.16(d) pursuant to Section 2807-z of the Public Health Law states that FQHCs do not need CON approval for projects under $3 million</a:t>
            </a:r>
            <a:r>
              <a:rPr lang="en-US" sz="8000" dirty="0">
                <a:latin typeface="Times New Roman" pitchFamily="18" charset="0"/>
                <a:cs typeface="Times New Roman" pitchFamily="18" charset="0"/>
              </a:rPr>
              <a:t>. </a:t>
            </a:r>
          </a:p>
          <a:p>
            <a:pPr lvl="2">
              <a:buFont typeface="Wingdings" pitchFamily="2" charset="2"/>
              <a:buChar char="§"/>
            </a:pPr>
            <a:r>
              <a:rPr lang="en-US" sz="8000" dirty="0">
                <a:latin typeface="Times New Roman" pitchFamily="18" charset="0"/>
                <a:cs typeface="Times New Roman" pitchFamily="18" charset="0"/>
              </a:rPr>
              <a:t>Documented increases in overall operating costs of a facility resulting from capital renovation, expansion, replacement or the inclusion of new programs, staff and services approved by the Commissioner through the Certificate of Need (CON) </a:t>
            </a:r>
            <a:endParaRPr lang="en-US" sz="8000" dirty="0" smtClean="0">
              <a:latin typeface="Times New Roman" pitchFamily="18" charset="0"/>
              <a:cs typeface="Times New Roman" pitchFamily="18" charset="0"/>
            </a:endParaRPr>
          </a:p>
          <a:p>
            <a:pPr lvl="2">
              <a:buFont typeface="Wingdings" pitchFamily="2" charset="2"/>
              <a:buChar char="§"/>
            </a:pPr>
            <a:r>
              <a:rPr lang="en-US" sz="8000" dirty="0" smtClean="0">
                <a:latin typeface="Times New Roman" pitchFamily="18" charset="0"/>
                <a:cs typeface="Times New Roman" pitchFamily="18" charset="0"/>
              </a:rPr>
              <a:t>Effective date of the rate revision:</a:t>
            </a:r>
            <a:endParaRPr lang="en-US" sz="8000" dirty="0">
              <a:latin typeface="Times New Roman" pitchFamily="18" charset="0"/>
              <a:cs typeface="Times New Roman" pitchFamily="18" charset="0"/>
            </a:endParaRPr>
          </a:p>
          <a:p>
            <a:pPr lvl="3">
              <a:buFont typeface="Courier New" pitchFamily="49" charset="0"/>
              <a:buChar char="o"/>
            </a:pPr>
            <a:r>
              <a:rPr lang="en-US" sz="7600" dirty="0">
                <a:latin typeface="Times New Roman" pitchFamily="18" charset="0"/>
                <a:cs typeface="Times New Roman" pitchFamily="18" charset="0"/>
              </a:rPr>
              <a:t>Any modified rate certified or approved shall be the effective date the new service or program is implemented. </a:t>
            </a:r>
            <a:endParaRPr lang="en-US" sz="7600" dirty="0" smtClean="0">
              <a:latin typeface="Times New Roman" pitchFamily="18" charset="0"/>
              <a:cs typeface="Times New Roman" pitchFamily="18" charset="0"/>
            </a:endParaRPr>
          </a:p>
          <a:p>
            <a:pPr lvl="3">
              <a:buFont typeface="Courier New" pitchFamily="49" charset="0"/>
              <a:buChar char="o"/>
            </a:pPr>
            <a:r>
              <a:rPr lang="en-US" sz="8000" dirty="0" smtClean="0">
                <a:latin typeface="Times New Roman" pitchFamily="18" charset="0"/>
                <a:cs typeface="Times New Roman" pitchFamily="18" charset="0"/>
              </a:rPr>
              <a:t>In </a:t>
            </a:r>
            <a:r>
              <a:rPr lang="en-US" sz="8000" dirty="0">
                <a:latin typeface="Times New Roman" pitchFamily="18" charset="0"/>
                <a:cs typeface="Times New Roman" pitchFamily="18" charset="0"/>
              </a:rPr>
              <a:t>the case of capital renovation, expansion or replacement, the effective date shall be the date the project is completed and in use.</a:t>
            </a:r>
          </a:p>
          <a:p>
            <a:pPr lvl="2">
              <a:buFont typeface="Wingdings" pitchFamily="2" charset="2"/>
              <a:buChar char="§"/>
            </a:pPr>
            <a:endParaRPr lang="en-US" sz="8800" dirty="0" smtClean="0">
              <a:latin typeface="Times New Roman" pitchFamily="18" charset="0"/>
              <a:cs typeface="Times New Roman" pitchFamily="18" charset="0"/>
            </a:endParaRPr>
          </a:p>
          <a:p>
            <a:pPr marL="457200" lvl="1" indent="0">
              <a:buNone/>
            </a:pPr>
            <a:endParaRPr lang="en-US" sz="9200" dirty="0" smtClean="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2ABA05D8-15F5-416B-A538-38301B537BEF}" type="slidenum">
              <a:rPr lang="en-US" smtClean="0"/>
              <a:pPr/>
              <a:t>27</a:t>
            </a:fld>
            <a:endParaRPr lang="en-US" dirty="0"/>
          </a:p>
        </p:txBody>
      </p:sp>
      <p:sp>
        <p:nvSpPr>
          <p:cNvPr id="6" name="Title 3"/>
          <p:cNvSpPr txBox="1">
            <a:spLocks/>
          </p:cNvSpPr>
          <p:nvPr/>
        </p:nvSpPr>
        <p:spPr>
          <a:xfrm>
            <a:off x="591127" y="304800"/>
            <a:ext cx="82296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FQHC</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     </a:t>
            </a:r>
            <a:r>
              <a:rPr lang="en-US" sz="3900" dirty="0" smtClean="0">
                <a:latin typeface="Times New Roman" pitchFamily="18" charset="0"/>
                <a:ea typeface="+mj-ea"/>
                <a:cs typeface="Times New Roman" pitchFamily="18" charset="0"/>
              </a:rPr>
              <a:t>Rate Appeal Process</a:t>
            </a:r>
            <a:endParaRPr kumimoji="0" lang="en-US" sz="39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24400"/>
          </a:xfrm>
        </p:spPr>
        <p:txBody>
          <a:bodyPr>
            <a:normAutofit/>
          </a:bodyPr>
          <a:lstStyle/>
          <a:p>
            <a:pPr>
              <a:buFont typeface="Wingdings" pitchFamily="2" charset="2"/>
              <a:buChar char="Ø"/>
            </a:pPr>
            <a:r>
              <a:rPr lang="en-US" sz="2400" b="1" dirty="0" smtClean="0">
                <a:latin typeface="Times New Roman" pitchFamily="18" charset="0"/>
                <a:cs typeface="Times New Roman" pitchFamily="18" charset="0"/>
              </a:rPr>
              <a:t>Investments / Base Rate Implementation</a:t>
            </a:r>
          </a:p>
          <a:p>
            <a:pPr lvl="1">
              <a:buFont typeface="Arial" pitchFamily="34" charset="0"/>
              <a:buChar char="•"/>
            </a:pPr>
            <a:r>
              <a:rPr lang="en-US" sz="1800" dirty="0" smtClean="0">
                <a:latin typeface="Times New Roman" pitchFamily="18" charset="0"/>
                <a:cs typeface="Times New Roman" pitchFamily="18" charset="0"/>
              </a:rPr>
              <a:t>Investments:</a:t>
            </a:r>
          </a:p>
          <a:p>
            <a:pPr lvl="2">
              <a:buFont typeface="Wingdings" pitchFamily="2" charset="2"/>
              <a:buChar char="§"/>
            </a:pPr>
            <a:r>
              <a:rPr lang="en-US" sz="1800" dirty="0" smtClean="0">
                <a:latin typeface="Times New Roman" pitchFamily="18" charset="0"/>
                <a:cs typeface="Times New Roman" pitchFamily="18" charset="0"/>
              </a:rPr>
              <a:t>$9.375M effective 9/1/2009 – 11/30/2009 ($12.5M Annualized)</a:t>
            </a:r>
          </a:p>
          <a:p>
            <a:pPr lvl="2">
              <a:buFont typeface="Wingdings" pitchFamily="2" charset="2"/>
              <a:buChar char="§"/>
            </a:pPr>
            <a:r>
              <a:rPr lang="en-US" sz="1800" dirty="0" smtClean="0">
                <a:latin typeface="Times New Roman" pitchFamily="18" charset="0"/>
                <a:cs typeface="Times New Roman" pitchFamily="18" charset="0"/>
              </a:rPr>
              <a:t>SPA 09-66 requested an additional $37.5M investment annually</a:t>
            </a:r>
          </a:p>
          <a:p>
            <a:pPr lvl="2">
              <a:buFont typeface="Wingdings" pitchFamily="2" charset="2"/>
              <a:buChar char="§"/>
            </a:pPr>
            <a:r>
              <a:rPr lang="en-US" sz="1800" dirty="0" smtClean="0">
                <a:latin typeface="Times New Roman" pitchFamily="18" charset="0"/>
                <a:cs typeface="Times New Roman" pitchFamily="18" charset="0"/>
              </a:rPr>
              <a:t>$50M  investment annually beginning 12/1/2009 and forward</a:t>
            </a:r>
          </a:p>
          <a:p>
            <a:pPr lvl="1">
              <a:buFont typeface="Arial" pitchFamily="34" charset="0"/>
              <a:buChar char="•"/>
            </a:pPr>
            <a:r>
              <a:rPr lang="en-US" sz="1800" dirty="0" smtClean="0">
                <a:latin typeface="Times New Roman" pitchFamily="18" charset="0"/>
                <a:cs typeface="Times New Roman" pitchFamily="18" charset="0"/>
              </a:rPr>
              <a:t>Base rates were updated in February and released in cycle 1853</a:t>
            </a:r>
          </a:p>
          <a:p>
            <a:pPr lvl="1">
              <a:buNone/>
            </a:pPr>
            <a:endParaRPr lang="en-US" sz="1500" dirty="0" smtClean="0">
              <a:latin typeface="Times New Roman" pitchFamily="18" charset="0"/>
              <a:cs typeface="Times New Roman" pitchFamily="18" charset="0"/>
            </a:endParaRPr>
          </a:p>
          <a:p>
            <a:pPr>
              <a:buFont typeface="Wingdings" pitchFamily="2" charset="2"/>
              <a:buChar char="Ø"/>
            </a:pPr>
            <a:r>
              <a:rPr lang="en-US" sz="2400" b="1" dirty="0" smtClean="0">
                <a:latin typeface="Times New Roman" pitchFamily="18" charset="0"/>
                <a:cs typeface="Times New Roman" pitchFamily="18" charset="0"/>
              </a:rPr>
              <a:t>Capital Rates for clinics</a:t>
            </a:r>
            <a:endParaRPr lang="en-US" sz="1800" dirty="0" smtClean="0">
              <a:latin typeface="Times New Roman" pitchFamily="18" charset="0"/>
              <a:cs typeface="Times New Roman" pitchFamily="18" charset="0"/>
            </a:endParaRPr>
          </a:p>
          <a:p>
            <a:pPr lvl="1">
              <a:buFont typeface="Arial" pitchFamily="34" charset="0"/>
              <a:buChar char="•"/>
            </a:pPr>
            <a:r>
              <a:rPr lang="en-US" sz="1800" dirty="0" smtClean="0">
                <a:latin typeface="Times New Roman" pitchFamily="18" charset="0"/>
                <a:cs typeface="Times New Roman" pitchFamily="18" charset="0"/>
              </a:rPr>
              <a:t>Capital was updated based on 86-8.4 of our regulations</a:t>
            </a:r>
          </a:p>
          <a:p>
            <a:pPr lvl="1">
              <a:buFont typeface="Arial" pitchFamily="34" charset="0"/>
              <a:buChar char="•"/>
            </a:pPr>
            <a:r>
              <a:rPr lang="en-US" sz="1800" dirty="0" smtClean="0">
                <a:latin typeface="Times New Roman" pitchFamily="18" charset="0"/>
                <a:cs typeface="Times New Roman" pitchFamily="18" charset="0"/>
              </a:rPr>
              <a:t>Original calculation used a 2-year base (released in cycle 1853)</a:t>
            </a:r>
          </a:p>
          <a:p>
            <a:pPr lvl="1">
              <a:buFont typeface="Arial" pitchFamily="34" charset="0"/>
              <a:buChar char="•"/>
            </a:pPr>
            <a:r>
              <a:rPr lang="en-US" sz="1800" dirty="0" smtClean="0">
                <a:latin typeface="Times New Roman" pitchFamily="18" charset="0"/>
                <a:cs typeface="Times New Roman" pitchFamily="18" charset="0"/>
              </a:rPr>
              <a:t>Recalculated using a phase-in approach as required in statute</a:t>
            </a:r>
          </a:p>
          <a:p>
            <a:pPr lvl="1">
              <a:buFont typeface="Arial" pitchFamily="34" charset="0"/>
              <a:buChar char="•"/>
            </a:pPr>
            <a:r>
              <a:rPr lang="en-US" sz="1800" dirty="0" smtClean="0">
                <a:latin typeface="Times New Roman" pitchFamily="18" charset="0"/>
                <a:cs typeface="Times New Roman" pitchFamily="18" charset="0"/>
              </a:rPr>
              <a:t>Revised rates were recently activated in cycle 1868</a:t>
            </a:r>
            <a:endParaRPr lang="en-US" sz="1800" dirty="0">
              <a:latin typeface="Times New Roman" pitchFamily="18" charset="0"/>
              <a:cs typeface="Times New Roman" pitchFamily="18" charset="0"/>
            </a:endParaRPr>
          </a:p>
        </p:txBody>
      </p:sp>
      <p:pic>
        <p:nvPicPr>
          <p:cNvPr id="4" name="Picture 3" descr="DOH_Header.png"/>
          <p:cNvPicPr>
            <a:picLocks noChangeAspect="1"/>
          </p:cNvPicPr>
          <p:nvPr/>
        </p:nvPicPr>
        <p:blipFill>
          <a:blip r:embed="rId2" cstate="print"/>
          <a:stretch>
            <a:fillRect/>
          </a:stretch>
        </p:blipFill>
        <p:spPr>
          <a:xfrm>
            <a:off x="0" y="0"/>
            <a:ext cx="9144000" cy="1676400"/>
          </a:xfrm>
          <a:prstGeom prst="rect">
            <a:avLst/>
          </a:prstGeom>
        </p:spPr>
      </p:pic>
      <p:sp>
        <p:nvSpPr>
          <p:cNvPr id="2" name="Title 1"/>
          <p:cNvSpPr>
            <a:spLocks noGrp="1"/>
          </p:cNvSpPr>
          <p:nvPr>
            <p:ph type="title"/>
          </p:nvPr>
        </p:nvSpPr>
        <p:spPr>
          <a:xfrm>
            <a:off x="1219200" y="228600"/>
            <a:ext cx="7467600" cy="914400"/>
          </a:xfrm>
        </p:spPr>
        <p:txBody>
          <a:bodyPr>
            <a:normAutofit/>
          </a:bodyPr>
          <a:lstStyle/>
          <a:p>
            <a:r>
              <a:rPr lang="en-US" dirty="0" smtClean="0">
                <a:latin typeface="Times New Roman" pitchFamily="18" charset="0"/>
                <a:cs typeface="Times New Roman" pitchFamily="18" charset="0"/>
              </a:rPr>
              <a:t>APG Rate Update</a:t>
            </a:r>
            <a:endParaRPr lang="en-US" dirty="0">
              <a:latin typeface="Times New Roman" pitchFamily="18" charset="0"/>
              <a:cs typeface="Times New Roman" pitchFamily="18" charset="0"/>
            </a:endParaRPr>
          </a:p>
        </p:txBody>
      </p:sp>
      <p:sp>
        <p:nvSpPr>
          <p:cNvPr id="5" name="Slide Number Placeholder 2"/>
          <p:cNvSpPr>
            <a:spLocks noGrp="1"/>
          </p:cNvSpPr>
          <p:nvPr>
            <p:ph type="sldNum" sz="quarter" idx="12"/>
          </p:nvPr>
        </p:nvSpPr>
        <p:spPr>
          <a:xfrm>
            <a:off x="6553200" y="6356350"/>
            <a:ext cx="2133600" cy="365125"/>
          </a:xfrm>
        </p:spPr>
        <p:txBody>
          <a:bodyPr/>
          <a:lstStyle/>
          <a:p>
            <a:fld id="{2ABA05D8-15F5-416B-A538-38301B537BEF}"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H_Header.png"/>
          <p:cNvPicPr>
            <a:picLocks noChangeAspect="1"/>
          </p:cNvPicPr>
          <p:nvPr/>
        </p:nvPicPr>
        <p:blipFill>
          <a:blip r:embed="rId2" cstate="print"/>
          <a:stretch>
            <a:fillRect/>
          </a:stretch>
        </p:blipFill>
        <p:spPr>
          <a:xfrm>
            <a:off x="0" y="0"/>
            <a:ext cx="9144000" cy="1968845"/>
          </a:xfrm>
          <a:prstGeom prst="rect">
            <a:avLst/>
          </a:prstGeom>
        </p:spPr>
      </p:pic>
      <p:sp>
        <p:nvSpPr>
          <p:cNvPr id="4" name="Title 3"/>
          <p:cNvSpPr>
            <a:spLocks noGrp="1"/>
          </p:cNvSpPr>
          <p:nvPr>
            <p:ph type="title"/>
          </p:nvPr>
        </p:nvSpPr>
        <p:spPr/>
        <p:txBody>
          <a:bodyPr>
            <a:normAutofit/>
          </a:bodyPr>
          <a:lstStyle/>
          <a:p>
            <a:r>
              <a:rPr lang="en-US" dirty="0" smtClean="0"/>
              <a:t>    </a:t>
            </a:r>
            <a:endParaRPr lang="en-US" dirty="0"/>
          </a:p>
        </p:txBody>
      </p:sp>
      <p:sp>
        <p:nvSpPr>
          <p:cNvPr id="5" name="Content Placeholder 4"/>
          <p:cNvSpPr>
            <a:spLocks noGrp="1"/>
          </p:cNvSpPr>
          <p:nvPr>
            <p:ph idx="1"/>
          </p:nvPr>
        </p:nvSpPr>
        <p:spPr/>
        <p:txBody>
          <a:bodyPr>
            <a:normAutofit fontScale="92500"/>
          </a:bodyPr>
          <a:lstStyle/>
          <a:p>
            <a:pPr>
              <a:buNone/>
            </a:pPr>
            <a:endParaRPr lang="en-US" sz="1700" dirty="0" smtClean="0">
              <a:latin typeface="Times New Roman" pitchFamily="18" charset="0"/>
              <a:cs typeface="Times New Roman" pitchFamily="18" charset="0"/>
            </a:endParaRPr>
          </a:p>
          <a:p>
            <a:pPr>
              <a:buFont typeface="Wingdings" pitchFamily="2" charset="2"/>
              <a:buChar char="Ø"/>
            </a:pPr>
            <a:r>
              <a:rPr lang="en-US" sz="2200" dirty="0" smtClean="0">
                <a:latin typeface="Times New Roman" pitchFamily="18" charset="0"/>
                <a:cs typeface="Times New Roman" pitchFamily="18" charset="0"/>
              </a:rPr>
              <a:t>FQHC’s may elect to participate in the APG reimbursement methodology</a:t>
            </a:r>
            <a:r>
              <a:rPr lang="en-US" sz="2000" dirty="0" smtClean="0">
                <a:latin typeface="Times New Roman" pitchFamily="18" charset="0"/>
                <a:cs typeface="Times New Roman" pitchFamily="18" charset="0"/>
              </a:rPr>
              <a:t>  </a:t>
            </a:r>
          </a:p>
          <a:p>
            <a:pPr lvl="1">
              <a:buNone/>
            </a:pPr>
            <a:r>
              <a:rPr lang="en-US" sz="1400" dirty="0" smtClean="0">
                <a:latin typeface="Times New Roman" pitchFamily="18" charset="0"/>
                <a:cs typeface="Times New Roman" pitchFamily="18" charset="0"/>
              </a:rPr>
              <a:t>	</a:t>
            </a:r>
          </a:p>
          <a:p>
            <a:pPr lvl="1">
              <a:buFont typeface="Arial" pitchFamily="34" charset="0"/>
              <a:buChar char="•"/>
            </a:pPr>
            <a:r>
              <a:rPr lang="en-US" sz="1700" dirty="0" smtClean="0">
                <a:latin typeface="Times New Roman" pitchFamily="18" charset="0"/>
                <a:cs typeface="Times New Roman" pitchFamily="18" charset="0"/>
              </a:rPr>
              <a:t>FQHCs must request to participate in the APG methodology by completing, signing and returning the authorization form by November 1</a:t>
            </a:r>
            <a:r>
              <a:rPr lang="en-US" sz="1700" baseline="30000" dirty="0" smtClean="0">
                <a:latin typeface="Times New Roman" pitchFamily="18" charset="0"/>
                <a:cs typeface="Times New Roman" pitchFamily="18" charset="0"/>
              </a:rPr>
              <a:t>st</a:t>
            </a:r>
            <a:r>
              <a:rPr lang="en-US" sz="1700" dirty="0" smtClean="0">
                <a:latin typeface="Times New Roman" pitchFamily="18" charset="0"/>
                <a:cs typeface="Times New Roman" pitchFamily="18" charset="0"/>
              </a:rPr>
              <a:t>.</a:t>
            </a:r>
          </a:p>
          <a:p>
            <a:pPr lvl="1">
              <a:buFont typeface="Arial" pitchFamily="34" charset="0"/>
              <a:buChar char="•"/>
            </a:pPr>
            <a:r>
              <a:rPr lang="en-US" sz="1700" dirty="0" smtClean="0">
                <a:latin typeface="Times New Roman" pitchFamily="18" charset="0"/>
                <a:cs typeface="Times New Roman" pitchFamily="18" charset="0"/>
              </a:rPr>
              <a:t>APG rate will be effective on the January 1</a:t>
            </a:r>
            <a:r>
              <a:rPr lang="en-US" sz="1700" baseline="30000" dirty="0" smtClean="0">
                <a:latin typeface="Times New Roman" pitchFamily="18" charset="0"/>
                <a:cs typeface="Times New Roman" pitchFamily="18" charset="0"/>
              </a:rPr>
              <a:t>st</a:t>
            </a:r>
            <a:r>
              <a:rPr lang="en-US" sz="1700" dirty="0" smtClean="0">
                <a:latin typeface="Times New Roman" pitchFamily="18" charset="0"/>
                <a:cs typeface="Times New Roman" pitchFamily="18" charset="0"/>
              </a:rPr>
              <a:t> after the form submission.</a:t>
            </a:r>
          </a:p>
          <a:p>
            <a:pPr lvl="1">
              <a:buFont typeface="Arial" pitchFamily="34" charset="0"/>
              <a:buChar char="•"/>
            </a:pPr>
            <a:r>
              <a:rPr lang="en-US" sz="1700" dirty="0" smtClean="0">
                <a:latin typeface="Times New Roman" pitchFamily="18" charset="0"/>
                <a:cs typeface="Times New Roman" pitchFamily="18" charset="0"/>
              </a:rPr>
              <a:t>Authorization form can be found at the following APG’s web site. </a:t>
            </a:r>
          </a:p>
          <a:p>
            <a:pPr lvl="1">
              <a:buNone/>
            </a:pPr>
            <a:r>
              <a:rPr lang="en-US" sz="1700" dirty="0" smtClean="0">
                <a:solidFill>
                  <a:srgbClr val="FF0000"/>
                </a:solidFill>
                <a:latin typeface="Times New Roman" pitchFamily="18" charset="0"/>
                <a:cs typeface="Times New Roman" pitchFamily="18" charset="0"/>
              </a:rPr>
              <a:t>		</a:t>
            </a:r>
            <a:r>
              <a:rPr lang="en-US" sz="1700" u="sng" dirty="0">
                <a:solidFill>
                  <a:srgbClr val="FFFF00"/>
                </a:solidFill>
                <a:latin typeface="Times New Roman" pitchFamily="18" charset="0"/>
                <a:cs typeface="Times New Roman" pitchFamily="18" charset="0"/>
              </a:rPr>
              <a:t>http://www.health.ny.gov/health_care/medicaid/rates/fqhc</a:t>
            </a:r>
            <a:r>
              <a:rPr lang="en-US" sz="1700" u="sng" dirty="0" smtClean="0">
                <a:solidFill>
                  <a:srgbClr val="FFFF00"/>
                </a:solidFill>
                <a:latin typeface="Times New Roman" pitchFamily="18" charset="0"/>
                <a:cs typeface="Times New Roman" pitchFamily="18" charset="0"/>
              </a:rPr>
              <a:t>/</a:t>
            </a:r>
            <a:endParaRPr lang="en-US" sz="1700" u="sng" dirty="0" smtClean="0">
              <a:solidFill>
                <a:srgbClr val="FF0000"/>
              </a:solidFill>
              <a:latin typeface="Times New Roman" pitchFamily="18" charset="0"/>
              <a:cs typeface="Times New Roman" pitchFamily="18" charset="0"/>
            </a:endParaRPr>
          </a:p>
          <a:p>
            <a:pPr lvl="1">
              <a:buFont typeface="Arial" pitchFamily="34" charset="0"/>
              <a:buChar char="•"/>
            </a:pPr>
            <a:endParaRPr lang="en-US" sz="900" dirty="0" smtClean="0">
              <a:latin typeface="Times New Roman" pitchFamily="18" charset="0"/>
              <a:cs typeface="Times New Roman" pitchFamily="18" charset="0"/>
            </a:endParaRPr>
          </a:p>
          <a:p>
            <a:pPr>
              <a:buFont typeface="Wingdings" pitchFamily="2" charset="2"/>
              <a:buChar char="Ø"/>
            </a:pPr>
            <a:r>
              <a:rPr lang="en-US" sz="2200" dirty="0" smtClean="0">
                <a:latin typeface="Times New Roman" pitchFamily="18" charset="0"/>
                <a:cs typeface="Times New Roman" pitchFamily="18" charset="0"/>
              </a:rPr>
              <a:t>Hold Harmless for FQHC’s which opt into APG</a:t>
            </a:r>
          </a:p>
          <a:p>
            <a:pPr>
              <a:buNone/>
            </a:pPr>
            <a:endParaRPr lang="en-US" sz="1400" dirty="0" smtClean="0">
              <a:latin typeface="Times New Roman" pitchFamily="18" charset="0"/>
              <a:cs typeface="Times New Roman" pitchFamily="18" charset="0"/>
            </a:endParaRPr>
          </a:p>
          <a:p>
            <a:pPr lvl="1">
              <a:buFont typeface="Arial" pitchFamily="34" charset="0"/>
              <a:buChar char="•"/>
            </a:pPr>
            <a:r>
              <a:rPr lang="en-US" sz="1700" dirty="0" smtClean="0">
                <a:latin typeface="Times New Roman" pitchFamily="18" charset="0"/>
                <a:cs typeface="Times New Roman" pitchFamily="18" charset="0"/>
              </a:rPr>
              <a:t>Eligible to receive the difference between total APG reimbursement and the aggregate amount that would have been paid under the PPS rate, if PPS rate is higher.</a:t>
            </a:r>
          </a:p>
          <a:p>
            <a:pPr lvl="1">
              <a:buFont typeface="Arial" pitchFamily="34" charset="0"/>
              <a:buChar char="•"/>
            </a:pPr>
            <a:r>
              <a:rPr lang="en-US" sz="1700" dirty="0" smtClean="0">
                <a:latin typeface="Times New Roman" pitchFamily="18" charset="0"/>
                <a:cs typeface="Times New Roman" pitchFamily="18" charset="0"/>
              </a:rPr>
              <a:t>Calculation was on hold pending additional investment approval by CMS and the recalculation of capital rates (phase-in method)</a:t>
            </a:r>
          </a:p>
          <a:p>
            <a:pPr lvl="1">
              <a:lnSpc>
                <a:spcPct val="150000"/>
              </a:lnSpc>
              <a:buNone/>
            </a:pPr>
            <a:endParaRPr lang="en-US" dirty="0"/>
          </a:p>
        </p:txBody>
      </p:sp>
      <p:sp>
        <p:nvSpPr>
          <p:cNvPr id="3" name="Slide Number Placeholder 2"/>
          <p:cNvSpPr>
            <a:spLocks noGrp="1"/>
          </p:cNvSpPr>
          <p:nvPr>
            <p:ph type="sldNum" sz="quarter" idx="12"/>
          </p:nvPr>
        </p:nvSpPr>
        <p:spPr/>
        <p:txBody>
          <a:bodyPr/>
          <a:lstStyle/>
          <a:p>
            <a:fld id="{2ABA05D8-15F5-416B-A538-38301B537BEF}" type="slidenum">
              <a:rPr lang="en-US" smtClean="0"/>
              <a:pPr/>
              <a:t>29</a:t>
            </a:fld>
            <a:endParaRPr lang="en-US" dirty="0"/>
          </a:p>
        </p:txBody>
      </p:sp>
      <p:sp>
        <p:nvSpPr>
          <p:cNvPr id="6" name="Title 3"/>
          <p:cNvSpPr txBox="1">
            <a:spLocks/>
          </p:cNvSpPr>
          <p:nvPr/>
        </p:nvSpPr>
        <p:spPr>
          <a:xfrm>
            <a:off x="609600" y="304800"/>
            <a:ext cx="82296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t>
            </a:r>
            <a:r>
              <a:rPr lang="en-US" sz="4000" dirty="0" smtClean="0">
                <a:latin typeface="Times New Roman" pitchFamily="18" charset="0"/>
                <a:ea typeface="+mj-ea"/>
                <a:cs typeface="Times New Roman" pitchFamily="18" charset="0"/>
              </a:rPr>
              <a:t>APG Rate Update</a:t>
            </a:r>
            <a:endParaRPr kumimoji="0" lang="en-US" sz="4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     </a:t>
            </a:r>
            <a:r>
              <a:rPr lang="en-US" sz="3000" dirty="0" smtClean="0">
                <a:latin typeface="Times New Roman" pitchFamily="18" charset="0"/>
                <a:ea typeface="+mj-ea"/>
                <a:cs typeface="Times New Roman" pitchFamily="18" charset="0"/>
              </a:rPr>
              <a:t>APG Election / Hold Harmless</a:t>
            </a:r>
            <a:r>
              <a:rPr kumimoji="0" lang="en-US" sz="35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endParaRPr kumimoji="0" lang="en-US" sz="35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159205455"/>
              </p:ext>
            </p:extLst>
          </p:nvPr>
        </p:nvGraphicFramePr>
        <p:xfrm>
          <a:off x="457200" y="1905000"/>
          <a:ext cx="8382000" cy="4759960"/>
        </p:xfrm>
        <a:graphic>
          <a:graphicData uri="http://schemas.openxmlformats.org/drawingml/2006/table">
            <a:tbl>
              <a:tblPr firstRow="1" bandRow="1">
                <a:tableStyleId>{5C22544A-7EE6-4342-B048-85BDC9FD1C3A}</a:tableStyleId>
              </a:tblPr>
              <a:tblGrid>
                <a:gridCol w="2971800"/>
                <a:gridCol w="1752600"/>
                <a:gridCol w="3657600"/>
              </a:tblGrid>
              <a:tr h="370840">
                <a:tc>
                  <a:txBody>
                    <a:bodyPr/>
                    <a:lstStyle/>
                    <a:p>
                      <a:pPr algn="ctr"/>
                      <a:r>
                        <a:rPr lang="en-US" dirty="0" smtClean="0"/>
                        <a:t>Bureau</a:t>
                      </a:r>
                      <a:endParaRPr lang="en-US" dirty="0"/>
                    </a:p>
                  </a:txBody>
                  <a:tcPr/>
                </a:tc>
                <a:tc>
                  <a:txBody>
                    <a:bodyPr/>
                    <a:lstStyle/>
                    <a:p>
                      <a:pPr algn="ctr"/>
                      <a:r>
                        <a:rPr lang="en-US" dirty="0" smtClean="0"/>
                        <a:t>Director</a:t>
                      </a:r>
                      <a:endParaRPr lang="en-US" dirty="0"/>
                    </a:p>
                  </a:txBody>
                  <a:tcPr/>
                </a:tc>
                <a:tc>
                  <a:txBody>
                    <a:bodyPr/>
                    <a:lstStyle/>
                    <a:p>
                      <a:pPr algn="ctr"/>
                      <a:r>
                        <a:rPr lang="en-US" dirty="0" smtClean="0"/>
                        <a:t>Responsibilities</a:t>
                      </a:r>
                      <a:endParaRPr lang="en-US" dirty="0"/>
                    </a:p>
                  </a:txBody>
                  <a:tcPr/>
                </a:tc>
              </a:tr>
              <a:tr h="370840">
                <a:tc>
                  <a:txBody>
                    <a:bodyPr/>
                    <a:lstStyle/>
                    <a:p>
                      <a:pPr algn="ctr"/>
                      <a:r>
                        <a:rPr lang="en-US" dirty="0" smtClean="0"/>
                        <a:t>Mainstream Acute Care/FFS</a:t>
                      </a:r>
                      <a:r>
                        <a:rPr lang="en-US" baseline="0" dirty="0" smtClean="0"/>
                        <a:t> Rate Setting</a:t>
                      </a:r>
                      <a:endParaRPr lang="en-US" dirty="0"/>
                    </a:p>
                  </a:txBody>
                  <a:tcPr/>
                </a:tc>
                <a:tc>
                  <a:txBody>
                    <a:bodyPr/>
                    <a:lstStyle/>
                    <a:p>
                      <a:pPr algn="ctr"/>
                      <a:r>
                        <a:rPr lang="en-US" dirty="0" smtClean="0"/>
                        <a:t>Stephanie </a:t>
                      </a:r>
                    </a:p>
                    <a:p>
                      <a:pPr algn="ctr"/>
                      <a:r>
                        <a:rPr lang="en-US" dirty="0" err="1" smtClean="0"/>
                        <a:t>Fargnoli</a:t>
                      </a:r>
                      <a:endParaRPr lang="en-US" dirty="0"/>
                    </a:p>
                  </a:txBody>
                  <a:tcPr/>
                </a:tc>
                <a:tc>
                  <a:txBody>
                    <a:bodyPr/>
                    <a:lstStyle/>
                    <a:p>
                      <a:pPr algn="l">
                        <a:buFont typeface="Arial" pitchFamily="34" charset="0"/>
                        <a:buChar char="•"/>
                      </a:pPr>
                      <a:r>
                        <a:rPr lang="en-US" dirty="0" smtClean="0"/>
                        <a:t>Managed</a:t>
                      </a:r>
                      <a:r>
                        <a:rPr lang="en-US" baseline="0" dirty="0" smtClean="0"/>
                        <a:t> care Rates</a:t>
                      </a:r>
                    </a:p>
                    <a:p>
                      <a:pPr algn="l">
                        <a:buFont typeface="Arial" pitchFamily="34" charset="0"/>
                        <a:buChar char="•"/>
                      </a:pPr>
                      <a:r>
                        <a:rPr lang="en-US" baseline="0" dirty="0" smtClean="0"/>
                        <a:t>FFS Rates (Inpatient)</a:t>
                      </a:r>
                    </a:p>
                    <a:p>
                      <a:pPr algn="l">
                        <a:buFont typeface="Arial" pitchFamily="34" charset="0"/>
                        <a:buChar char="•"/>
                      </a:pPr>
                      <a:r>
                        <a:rPr lang="en-US" baseline="0" dirty="0" smtClean="0"/>
                        <a:t>FFS Rates (Outpatient and Clinics)</a:t>
                      </a:r>
                    </a:p>
                    <a:p>
                      <a:pPr algn="l">
                        <a:buFont typeface="Arial" pitchFamily="34" charset="0"/>
                        <a:buChar char="•"/>
                      </a:pPr>
                      <a:r>
                        <a:rPr lang="en-US" baseline="0" dirty="0" smtClean="0"/>
                        <a:t>Stop Loss Program</a:t>
                      </a:r>
                    </a:p>
                    <a:p>
                      <a:pPr algn="l">
                        <a:buFont typeface="Arial" pitchFamily="34" charset="0"/>
                        <a:buChar char="•"/>
                      </a:pPr>
                      <a:r>
                        <a:rPr lang="en-US" baseline="0" dirty="0" smtClean="0"/>
                        <a:t>Wrap/Hold Harmless</a:t>
                      </a:r>
                    </a:p>
                  </a:txBody>
                  <a:tcPr/>
                </a:tc>
              </a:tr>
              <a:tr h="370840">
                <a:tc>
                  <a:txBody>
                    <a:bodyPr/>
                    <a:lstStyle/>
                    <a:p>
                      <a:pPr algn="ctr"/>
                      <a:r>
                        <a:rPr lang="en-US" dirty="0" smtClean="0"/>
                        <a:t>Managed</a:t>
                      </a:r>
                      <a:r>
                        <a:rPr lang="en-US" baseline="0" dirty="0" smtClean="0"/>
                        <a:t> Long Term Care/FFS Rate Setting</a:t>
                      </a:r>
                      <a:endParaRPr lang="en-US" dirty="0"/>
                    </a:p>
                  </a:txBody>
                  <a:tcPr/>
                </a:tc>
                <a:tc>
                  <a:txBody>
                    <a:bodyPr/>
                    <a:lstStyle/>
                    <a:p>
                      <a:pPr algn="ctr"/>
                      <a:r>
                        <a:rPr lang="en-US" dirty="0" smtClean="0"/>
                        <a:t>Robert Loftus</a:t>
                      </a:r>
                      <a:endParaRPr lang="en-US" dirty="0"/>
                    </a:p>
                  </a:txBody>
                  <a:tcPr/>
                </a:tc>
                <a:tc>
                  <a:txBody>
                    <a:bodyPr/>
                    <a:lstStyle/>
                    <a:p>
                      <a:pPr algn="l">
                        <a:buFont typeface="Arial" pitchFamily="34" charset="0"/>
                        <a:buChar char="•"/>
                      </a:pPr>
                      <a:r>
                        <a:rPr lang="en-US" dirty="0" smtClean="0"/>
                        <a:t>MLTC Rates</a:t>
                      </a:r>
                    </a:p>
                    <a:p>
                      <a:pPr algn="l">
                        <a:buFont typeface="Arial" pitchFamily="34" charset="0"/>
                        <a:buChar char="•"/>
                      </a:pPr>
                      <a:r>
                        <a:rPr lang="en-US" dirty="0" smtClean="0"/>
                        <a:t>FFS Rates –  NH Operating/prices</a:t>
                      </a:r>
                    </a:p>
                    <a:p>
                      <a:pPr algn="l">
                        <a:buFont typeface="Arial" pitchFamily="34" charset="0"/>
                        <a:buChar char="•"/>
                      </a:pPr>
                      <a:r>
                        <a:rPr lang="en-US" dirty="0" smtClean="0"/>
                        <a:t>FFS Rates –Other LTC</a:t>
                      </a:r>
                    </a:p>
                    <a:p>
                      <a:pPr algn="l">
                        <a:buFont typeface="Arial" pitchFamily="34" charset="0"/>
                        <a:buChar char="•"/>
                      </a:pPr>
                      <a:r>
                        <a:rPr lang="en-US" dirty="0" smtClean="0"/>
                        <a:t>FFS Rates Foster Care, ALP, Hospice</a:t>
                      </a:r>
                    </a:p>
                  </a:txBody>
                  <a:tcPr/>
                </a:tc>
              </a:tr>
              <a:tr h="370840">
                <a:tc>
                  <a:txBody>
                    <a:bodyPr/>
                    <a:lstStyle/>
                    <a:p>
                      <a:pPr algn="ctr"/>
                      <a:r>
                        <a:rPr lang="en-US" dirty="0" smtClean="0"/>
                        <a:t>Vital</a:t>
                      </a:r>
                      <a:r>
                        <a:rPr lang="en-US" baseline="0" dirty="0" smtClean="0"/>
                        <a:t> Access/Safety Net</a:t>
                      </a:r>
                      <a:endParaRPr lang="en-US" dirty="0"/>
                    </a:p>
                  </a:txBody>
                  <a:tcPr/>
                </a:tc>
                <a:tc>
                  <a:txBody>
                    <a:bodyPr/>
                    <a:lstStyle/>
                    <a:p>
                      <a:pPr algn="ctr"/>
                      <a:r>
                        <a:rPr lang="en-US" dirty="0" smtClean="0"/>
                        <a:t>John Gahan</a:t>
                      </a:r>
                      <a:endParaRPr lang="en-US" dirty="0"/>
                    </a:p>
                  </a:txBody>
                  <a:tcPr/>
                </a:tc>
                <a:tc>
                  <a:txBody>
                    <a:bodyPr/>
                    <a:lstStyle/>
                    <a:p>
                      <a:pPr algn="l">
                        <a:buFont typeface="Arial" pitchFamily="34" charset="0"/>
                        <a:buChar char="•"/>
                      </a:pPr>
                      <a:r>
                        <a:rPr lang="en-US" dirty="0" smtClean="0"/>
                        <a:t>VAP/SN Program</a:t>
                      </a:r>
                    </a:p>
                    <a:p>
                      <a:pPr algn="l">
                        <a:buFont typeface="Arial" pitchFamily="34" charset="0"/>
                        <a:buChar char="•"/>
                      </a:pPr>
                      <a:r>
                        <a:rPr lang="en-US" dirty="0" smtClean="0"/>
                        <a:t>Cost</a:t>
                      </a:r>
                      <a:r>
                        <a:rPr lang="en-US" baseline="0" dirty="0" smtClean="0"/>
                        <a:t> reports – All providers</a:t>
                      </a:r>
                    </a:p>
                    <a:p>
                      <a:pPr algn="l">
                        <a:buFont typeface="Arial" pitchFamily="34" charset="0"/>
                        <a:buChar char="•"/>
                      </a:pPr>
                      <a:r>
                        <a:rPr lang="en-US" baseline="0" dirty="0" smtClean="0"/>
                        <a:t>Capital reimbursement – All providers</a:t>
                      </a:r>
                    </a:p>
                    <a:p>
                      <a:pPr algn="l">
                        <a:buFont typeface="Arial" pitchFamily="34" charset="0"/>
                        <a:buChar char="•"/>
                      </a:pPr>
                      <a:r>
                        <a:rPr lang="en-US" baseline="0" dirty="0" smtClean="0"/>
                        <a:t>NH Litigation</a:t>
                      </a:r>
                    </a:p>
                    <a:p>
                      <a:pPr algn="l">
                        <a:buFont typeface="Arial" pitchFamily="34" charset="0"/>
                        <a:buChar char="•"/>
                      </a:pPr>
                      <a:r>
                        <a:rPr lang="en-US" baseline="0" dirty="0" smtClean="0"/>
                        <a:t>Disaster Response/Special Analysis</a:t>
                      </a:r>
                      <a:endParaRPr lang="en-US" dirty="0"/>
                    </a:p>
                  </a:txBody>
                  <a:tcPr/>
                </a:tc>
              </a:tr>
            </a:tbl>
          </a:graphicData>
        </a:graphic>
      </p:graphicFrame>
      <p:pic>
        <p:nvPicPr>
          <p:cNvPr id="4" name="Picture 3" descr="DOH_Header.png"/>
          <p:cNvPicPr>
            <a:picLocks noChangeAspect="1"/>
          </p:cNvPicPr>
          <p:nvPr/>
        </p:nvPicPr>
        <p:blipFill>
          <a:blip r:embed="rId2" cstate="print"/>
          <a:stretch>
            <a:fillRect/>
          </a:stretch>
        </p:blipFill>
        <p:spPr>
          <a:xfrm>
            <a:off x="0" y="0"/>
            <a:ext cx="9144000" cy="1968845"/>
          </a:xfrm>
          <a:prstGeom prst="rect">
            <a:avLst/>
          </a:prstGeom>
        </p:spPr>
      </p:pic>
      <p:sp>
        <p:nvSpPr>
          <p:cNvPr id="7" name="Rectangle 6"/>
          <p:cNvSpPr/>
          <p:nvPr/>
        </p:nvSpPr>
        <p:spPr>
          <a:xfrm>
            <a:off x="3276600" y="228600"/>
            <a:ext cx="3713876" cy="1200329"/>
          </a:xfrm>
          <a:prstGeom prst="rect">
            <a:avLst/>
          </a:prstGeom>
        </p:spPr>
        <p:txBody>
          <a:bodyPr wrap="square">
            <a:spAutoFit/>
          </a:bodyPr>
          <a:lstStyle/>
          <a:p>
            <a:pPr algn="ctr"/>
            <a:r>
              <a:rPr lang="en-US" sz="3600" dirty="0" smtClean="0">
                <a:latin typeface="Times New Roman" pitchFamily="18" charset="0"/>
                <a:cs typeface="Times New Roman" pitchFamily="18" charset="0"/>
              </a:rPr>
              <a:t>DFRS </a:t>
            </a:r>
          </a:p>
          <a:p>
            <a:pPr algn="ctr"/>
            <a:r>
              <a:rPr lang="en-US" sz="3600" dirty="0" smtClean="0">
                <a:latin typeface="Times New Roman" pitchFamily="18" charset="0"/>
                <a:cs typeface="Times New Roman" pitchFamily="18" charset="0"/>
              </a:rPr>
              <a:t>Reorganization</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29283537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Ø"/>
            </a:pPr>
            <a:r>
              <a:rPr lang="en-US" sz="2800" dirty="0" smtClean="0">
                <a:latin typeface="Times New Roman" pitchFamily="18" charset="0"/>
                <a:cs typeface="Times New Roman" pitchFamily="18" charset="0"/>
              </a:rPr>
              <a:t>Reorganization of Public Website</a:t>
            </a:r>
          </a:p>
          <a:p>
            <a:pPr lvl="1">
              <a:buFont typeface="Arial" pitchFamily="34" charset="0"/>
              <a:buChar char="•"/>
            </a:pPr>
            <a:r>
              <a:rPr lang="en-US" sz="2400" dirty="0" smtClean="0">
                <a:latin typeface="Times New Roman" pitchFamily="18" charset="0"/>
                <a:cs typeface="Times New Roman" pitchFamily="18" charset="0"/>
              </a:rPr>
              <a:t>More user friendly</a:t>
            </a:r>
          </a:p>
          <a:p>
            <a:pPr lvl="1">
              <a:buFont typeface="Arial" pitchFamily="34" charset="0"/>
              <a:buChar char="•"/>
            </a:pPr>
            <a:r>
              <a:rPr lang="en-US" sz="2400" dirty="0" smtClean="0">
                <a:latin typeface="Times New Roman" pitchFamily="18" charset="0"/>
                <a:cs typeface="Times New Roman" pitchFamily="18" charset="0"/>
              </a:rPr>
              <a:t>Up to date information</a:t>
            </a:r>
          </a:p>
          <a:p>
            <a:pPr lvl="1">
              <a:buFont typeface="Arial" pitchFamily="34" charset="0"/>
              <a:buChar char="•"/>
            </a:pPr>
            <a:r>
              <a:rPr lang="en-US" sz="2400" dirty="0" smtClean="0">
                <a:latin typeface="Times New Roman" pitchFamily="18" charset="0"/>
                <a:cs typeface="Times New Roman" pitchFamily="18" charset="0"/>
              </a:rPr>
              <a:t>Navigation Bar: “FQHC Reimbursement”</a:t>
            </a:r>
          </a:p>
          <a:p>
            <a:pPr lvl="1">
              <a:buFont typeface="Arial" pitchFamily="34" charset="0"/>
              <a:buChar char="•"/>
            </a:pPr>
            <a:r>
              <a:rPr lang="en-US" sz="2400" dirty="0" smtClean="0">
                <a:latin typeface="Times New Roman" pitchFamily="18" charset="0"/>
                <a:cs typeface="Times New Roman" pitchFamily="18" charset="0"/>
              </a:rPr>
              <a:t>“Opt-in” letter</a:t>
            </a:r>
          </a:p>
          <a:p>
            <a:pPr lvl="1">
              <a:buFont typeface="Arial" pitchFamily="34" charset="0"/>
              <a:buChar char="•"/>
            </a:pPr>
            <a:r>
              <a:rPr lang="en-US" sz="2400" dirty="0" smtClean="0">
                <a:latin typeface="Times New Roman" pitchFamily="18" charset="0"/>
                <a:cs typeface="Times New Roman" pitchFamily="18" charset="0"/>
              </a:rPr>
              <a:t>Other communication for FQHC providers</a:t>
            </a:r>
          </a:p>
          <a:p>
            <a:pPr lvl="1">
              <a:buFont typeface="Arial" pitchFamily="34" charset="0"/>
              <a:buChar char="•"/>
            </a:pPr>
            <a:r>
              <a:rPr lang="en-US" sz="2400" dirty="0" smtClean="0">
                <a:latin typeface="Times New Roman" pitchFamily="18" charset="0"/>
                <a:cs typeface="Times New Roman" pitchFamily="18" charset="0"/>
              </a:rPr>
              <a:t>Contact information</a:t>
            </a:r>
          </a:p>
          <a:p>
            <a:pPr lvl="1">
              <a:buFont typeface="Arial" pitchFamily="34" charset="0"/>
              <a:buChar char="•"/>
            </a:pPr>
            <a:r>
              <a:rPr lang="en-US" sz="2400" dirty="0" smtClean="0">
                <a:latin typeface="Times New Roman" pitchFamily="18" charset="0"/>
                <a:cs typeface="Times New Roman" pitchFamily="18" charset="0"/>
              </a:rPr>
              <a:t>APG Electronic Mailing List for website updates</a:t>
            </a:r>
          </a:p>
          <a:p>
            <a:pPr lvl="1">
              <a:buFont typeface="Arial" pitchFamily="34" charset="0"/>
              <a:buChar char="•"/>
            </a:pPr>
            <a:endParaRPr lang="en-US" sz="1600" dirty="0" smtClean="0">
              <a:latin typeface="Times New Roman" pitchFamily="18" charset="0"/>
              <a:cs typeface="Times New Roman" pitchFamily="18" charset="0"/>
            </a:endParaRPr>
          </a:p>
          <a:p>
            <a:pPr lvl="1">
              <a:buNone/>
            </a:pPr>
            <a:r>
              <a:rPr lang="en-US" sz="1800" dirty="0" smtClean="0">
                <a:solidFill>
                  <a:srgbClr val="FFFF00"/>
                </a:solidFill>
                <a:latin typeface="Times New Roman" pitchFamily="18" charset="0"/>
                <a:cs typeface="Times New Roman" pitchFamily="18" charset="0"/>
              </a:rPr>
              <a:t>           </a:t>
            </a:r>
            <a:r>
              <a:rPr lang="en-US" sz="1800" b="1" u="sng" dirty="0" smtClean="0">
                <a:solidFill>
                  <a:srgbClr val="FFFF00"/>
                </a:solidFill>
                <a:latin typeface="Times New Roman" pitchFamily="18" charset="0"/>
                <a:cs typeface="Times New Roman" pitchFamily="18" charset="0"/>
              </a:rPr>
              <a:t>http://www.health.ny.gov/health_care/medicaid/rates/apg/</a:t>
            </a:r>
          </a:p>
        </p:txBody>
      </p:sp>
      <p:pic>
        <p:nvPicPr>
          <p:cNvPr id="4" name="Picture 3" descr="DOH_Header.png"/>
          <p:cNvPicPr>
            <a:picLocks noChangeAspect="1"/>
          </p:cNvPicPr>
          <p:nvPr/>
        </p:nvPicPr>
        <p:blipFill>
          <a:blip r:embed="rId2" cstate="print"/>
          <a:stretch>
            <a:fillRect/>
          </a:stretch>
        </p:blipFill>
        <p:spPr>
          <a:xfrm>
            <a:off x="0" y="0"/>
            <a:ext cx="9144000" cy="1752600"/>
          </a:xfrm>
          <a:prstGeom prst="rect">
            <a:avLst/>
          </a:prstGeom>
        </p:spPr>
      </p:pic>
      <p:sp>
        <p:nvSpPr>
          <p:cNvPr id="2" name="Title 1"/>
          <p:cNvSpPr>
            <a:spLocks noGrp="1"/>
          </p:cNvSpPr>
          <p:nvPr>
            <p:ph type="title"/>
          </p:nvPr>
        </p:nvSpPr>
        <p:spPr>
          <a:xfrm>
            <a:off x="914400" y="304800"/>
            <a:ext cx="8229600" cy="914400"/>
          </a:xfrm>
        </p:spPr>
        <p:txBody>
          <a:bodyPr>
            <a:normAutofit fontScale="90000"/>
          </a:bodyPr>
          <a:lstStyle/>
          <a:p>
            <a:r>
              <a:rPr lang="en-US" sz="4200" dirty="0" smtClean="0">
                <a:latin typeface="Times New Roman" pitchFamily="18" charset="0"/>
                <a:cs typeface="Times New Roman" pitchFamily="18" charset="0"/>
              </a:rPr>
              <a:t/>
            </a:r>
            <a:br>
              <a:rPr lang="en-US" sz="42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APG Rate Update</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Public Website</a:t>
            </a:r>
            <a:r>
              <a:rPr lang="en-US" sz="4200" dirty="0" smtClean="0">
                <a:latin typeface="Times New Roman" pitchFamily="18" charset="0"/>
                <a:cs typeface="Times New Roman" pitchFamily="18" charset="0"/>
              </a:rPr>
              <a:t/>
            </a:r>
            <a:br>
              <a:rPr lang="en-US" sz="4200" dirty="0" smtClean="0">
                <a:latin typeface="Times New Roman" pitchFamily="18" charset="0"/>
                <a:cs typeface="Times New Roman" pitchFamily="18" charset="0"/>
              </a:rPr>
            </a:br>
            <a:endParaRPr lang="en-US" sz="4200" dirty="0">
              <a:latin typeface="Times New Roman" pitchFamily="18" charset="0"/>
              <a:cs typeface="Times New Roman" pitchFamily="18" charset="0"/>
            </a:endParaRPr>
          </a:p>
        </p:txBody>
      </p:sp>
      <p:sp>
        <p:nvSpPr>
          <p:cNvPr id="5" name="Slide Number Placeholder 2"/>
          <p:cNvSpPr>
            <a:spLocks noGrp="1"/>
          </p:cNvSpPr>
          <p:nvPr>
            <p:ph type="sldNum" sz="quarter" idx="12"/>
          </p:nvPr>
        </p:nvSpPr>
        <p:spPr>
          <a:xfrm>
            <a:off x="6553200" y="6356350"/>
            <a:ext cx="2133600" cy="365125"/>
          </a:xfrm>
        </p:spPr>
        <p:txBody>
          <a:bodyPr/>
          <a:lstStyle/>
          <a:p>
            <a:fld id="{2ABA05D8-15F5-416B-A538-38301B537BEF}" type="slidenum">
              <a:rPr lang="en-US" smtClean="0"/>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H_Header.png"/>
          <p:cNvPicPr>
            <a:picLocks noChangeAspect="1"/>
          </p:cNvPicPr>
          <p:nvPr/>
        </p:nvPicPr>
        <p:blipFill>
          <a:blip r:embed="rId2" cstate="print"/>
          <a:stretch>
            <a:fillRect/>
          </a:stretch>
        </p:blipFill>
        <p:spPr>
          <a:xfrm>
            <a:off x="0" y="0"/>
            <a:ext cx="9144000" cy="1968845"/>
          </a:xfrm>
          <a:prstGeom prst="rect">
            <a:avLst/>
          </a:prstGeom>
        </p:spPr>
      </p:pic>
      <p:sp>
        <p:nvSpPr>
          <p:cNvPr id="4" name="Title 3"/>
          <p:cNvSpPr>
            <a:spLocks noGrp="1"/>
          </p:cNvSpPr>
          <p:nvPr>
            <p:ph type="title"/>
          </p:nvPr>
        </p:nvSpPr>
        <p:spPr/>
        <p:txBody>
          <a:bodyPr>
            <a:normAutofit/>
          </a:bodyPr>
          <a:lstStyle/>
          <a:p>
            <a:r>
              <a:rPr lang="en-US" dirty="0" smtClean="0"/>
              <a:t>    </a:t>
            </a:r>
            <a:endParaRPr lang="en-US" dirty="0"/>
          </a:p>
        </p:txBody>
      </p:sp>
      <p:sp>
        <p:nvSpPr>
          <p:cNvPr id="5" name="Content Placeholder 4"/>
          <p:cNvSpPr>
            <a:spLocks noGrp="1"/>
          </p:cNvSpPr>
          <p:nvPr>
            <p:ph idx="1"/>
          </p:nvPr>
        </p:nvSpPr>
        <p:spPr>
          <a:xfrm>
            <a:off x="457200" y="1600200"/>
            <a:ext cx="8229600" cy="5029200"/>
          </a:xfrm>
        </p:spPr>
        <p:txBody>
          <a:bodyPr>
            <a:normAutofit fontScale="62500" lnSpcReduction="20000"/>
          </a:bodyPr>
          <a:lstStyle/>
          <a:p>
            <a:pPr lvl="1">
              <a:buNone/>
            </a:pPr>
            <a:endParaRPr lang="en-US" sz="1600" dirty="0" smtClean="0">
              <a:latin typeface="Times New Roman" pitchFamily="18" charset="0"/>
              <a:cs typeface="Times New Roman" pitchFamily="18" charset="0"/>
            </a:endParaRPr>
          </a:p>
          <a:p>
            <a:pPr>
              <a:buFont typeface="Wingdings" pitchFamily="2" charset="2"/>
              <a:buChar char="Ø"/>
            </a:pPr>
            <a:r>
              <a:rPr lang="en-US" sz="3800" b="1" dirty="0" smtClean="0">
                <a:latin typeface="Times New Roman" pitchFamily="18" charset="0"/>
                <a:cs typeface="Times New Roman" pitchFamily="18" charset="0"/>
              </a:rPr>
              <a:t>Filing Requirements</a:t>
            </a:r>
          </a:p>
          <a:p>
            <a:pPr>
              <a:buNone/>
            </a:pPr>
            <a:endParaRPr lang="en-US" u="sng" dirty="0" smtClean="0">
              <a:latin typeface="Times New Roman" pitchFamily="18" charset="0"/>
              <a:cs typeface="Times New Roman" pitchFamily="18" charset="0"/>
            </a:endParaRPr>
          </a:p>
          <a:p>
            <a:r>
              <a:rPr lang="en-US" u="sng" dirty="0" smtClean="0">
                <a:latin typeface="Times New Roman" pitchFamily="18" charset="0"/>
                <a:cs typeface="Times New Roman" pitchFamily="18" charset="0"/>
              </a:rPr>
              <a:t>All</a:t>
            </a:r>
            <a:r>
              <a:rPr lang="en-US" dirty="0" smtClean="0">
                <a:latin typeface="Times New Roman" pitchFamily="18" charset="0"/>
                <a:cs typeface="Times New Roman" pitchFamily="18" charset="0"/>
              </a:rPr>
              <a:t> Article 28 Diagnostic &amp; Treatment Centers and Ambulatory Surgery Centers that have a full year of actual costs and statistical experience.</a:t>
            </a:r>
          </a:p>
          <a:p>
            <a:pPr>
              <a:buFont typeface="Wingdings" pitchFamily="2" charset="2"/>
              <a:buChar char="Ø"/>
            </a:pPr>
            <a:endParaRPr lang="en-US" dirty="0" smtClean="0">
              <a:latin typeface="Times New Roman" pitchFamily="18" charset="0"/>
              <a:cs typeface="Times New Roman" pitchFamily="18" charset="0"/>
            </a:endParaRPr>
          </a:p>
          <a:p>
            <a:pPr lvl="1">
              <a:buFont typeface="Wingdings" pitchFamily="2" charset="2"/>
              <a:buChar char="§"/>
            </a:pPr>
            <a:r>
              <a:rPr lang="en-US" dirty="0" smtClean="0">
                <a:latin typeface="Times New Roman" pitchFamily="18" charset="0"/>
                <a:cs typeface="Times New Roman" pitchFamily="18" charset="0"/>
              </a:rPr>
              <a:t>“… treatment centers and/or diagnostic centers shall submit to the New York State Department of Health a certified Ambulatory Health Care Facility-1 form (AHCF-1)…” (86-4.3 (a))</a:t>
            </a:r>
          </a:p>
          <a:p>
            <a:pPr lvl="1">
              <a:buNone/>
            </a:pPr>
            <a:endParaRPr lang="en-US" dirty="0" smtClean="0">
              <a:latin typeface="Times New Roman" pitchFamily="18" charset="0"/>
              <a:cs typeface="Times New Roman" pitchFamily="18" charset="0"/>
            </a:endParaRPr>
          </a:p>
          <a:p>
            <a:pPr lvl="1">
              <a:buFont typeface="Wingdings" pitchFamily="2" charset="2"/>
              <a:buChar char="§"/>
            </a:pPr>
            <a:r>
              <a:rPr lang="en-US" dirty="0" smtClean="0">
                <a:latin typeface="Times New Roman" pitchFamily="18" charset="0"/>
                <a:cs typeface="Times New Roman" pitchFamily="18" charset="0"/>
              </a:rPr>
              <a:t>86-4.3(b) states, “Each facility shall complete and file with the department and/or its agent annual financial and statistical report forms supplied by the department….”</a:t>
            </a:r>
          </a:p>
          <a:p>
            <a:pPr lvl="1">
              <a:buFont typeface="Wingdings" pitchFamily="2" charset="2"/>
              <a:buChar char="§"/>
            </a:pPr>
            <a:endParaRPr lang="en-US" dirty="0" smtClean="0">
              <a:latin typeface="Times New Roman" pitchFamily="18" charset="0"/>
              <a:cs typeface="Times New Roman" pitchFamily="18" charset="0"/>
            </a:endParaRPr>
          </a:p>
          <a:p>
            <a:pPr lvl="1">
              <a:buFont typeface="Wingdings" pitchFamily="2" charset="2"/>
              <a:buChar char="§"/>
            </a:pPr>
            <a:r>
              <a:rPr lang="en-US" dirty="0" smtClean="0">
                <a:latin typeface="Times New Roman" pitchFamily="18" charset="0"/>
                <a:cs typeface="Times New Roman" pitchFamily="18" charset="0"/>
              </a:rPr>
              <a:t>In the event a facility fails to file the required financial and statistical reports on or before the due date or extended due date, or fails to comply with the provisions of section 86-4.4 of this Subpart, the commissioner shall reduce the facility's current rate paid by state governmental agencies by two percent …(86-4.3 (h))</a:t>
            </a:r>
          </a:p>
          <a:p>
            <a:pPr>
              <a:buNone/>
            </a:pPr>
            <a:endParaRPr lang="en-US" sz="1900" dirty="0" smtClean="0">
              <a:latin typeface="Times New Roman" pitchFamily="18" charset="0"/>
              <a:cs typeface="Times New Roman" pitchFamily="18" charset="0"/>
            </a:endParaRPr>
          </a:p>
          <a:p>
            <a:pPr lvl="2">
              <a:buNone/>
            </a:pPr>
            <a:endParaRPr lang="en-US" sz="1400" dirty="0" smtClean="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2ABA05D8-15F5-416B-A538-38301B537BEF}" type="slidenum">
              <a:rPr lang="en-US" smtClean="0"/>
              <a:pPr/>
              <a:t>31</a:t>
            </a:fld>
            <a:endParaRPr lang="en-US" dirty="0"/>
          </a:p>
        </p:txBody>
      </p:sp>
      <p:sp>
        <p:nvSpPr>
          <p:cNvPr id="6" name="Title 3"/>
          <p:cNvSpPr txBox="1">
            <a:spLocks/>
          </p:cNvSpPr>
          <p:nvPr/>
        </p:nvSpPr>
        <p:spPr>
          <a:xfrm>
            <a:off x="838200" y="304800"/>
            <a:ext cx="8001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5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35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AHCF Cost Report</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400" dirty="0" smtClean="0">
                <a:latin typeface="Times New Roman" pitchFamily="18" charset="0"/>
                <a:ea typeface="+mj-ea"/>
                <a:cs typeface="Times New Roman" pitchFamily="18" charset="0"/>
              </a:rPr>
              <a:t>     </a:t>
            </a:r>
            <a:r>
              <a:rPr lang="en-US" sz="3200" dirty="0" smtClean="0">
                <a:latin typeface="Times New Roman" pitchFamily="18" charset="0"/>
                <a:ea typeface="+mj-ea"/>
                <a:cs typeface="Times New Roman" pitchFamily="18" charset="0"/>
              </a:rPr>
              <a:t>Filing Requirements</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endPar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H_Header.png"/>
          <p:cNvPicPr>
            <a:picLocks noChangeAspect="1"/>
          </p:cNvPicPr>
          <p:nvPr/>
        </p:nvPicPr>
        <p:blipFill>
          <a:blip r:embed="rId2" cstate="print"/>
          <a:stretch>
            <a:fillRect/>
          </a:stretch>
        </p:blipFill>
        <p:spPr>
          <a:xfrm>
            <a:off x="0" y="0"/>
            <a:ext cx="9144000" cy="1968845"/>
          </a:xfrm>
          <a:prstGeom prst="rect">
            <a:avLst/>
          </a:prstGeom>
        </p:spPr>
      </p:pic>
      <p:sp>
        <p:nvSpPr>
          <p:cNvPr id="4" name="Title 3"/>
          <p:cNvSpPr>
            <a:spLocks noGrp="1"/>
          </p:cNvSpPr>
          <p:nvPr>
            <p:ph type="title"/>
          </p:nvPr>
        </p:nvSpPr>
        <p:spPr/>
        <p:txBody>
          <a:bodyPr>
            <a:normAutofit/>
          </a:bodyPr>
          <a:lstStyle/>
          <a:p>
            <a:r>
              <a:rPr lang="en-US" dirty="0" smtClean="0"/>
              <a:t>    </a:t>
            </a:r>
            <a:endParaRPr lang="en-US" dirty="0"/>
          </a:p>
        </p:txBody>
      </p:sp>
      <p:sp>
        <p:nvSpPr>
          <p:cNvPr id="5" name="Content Placeholder 4"/>
          <p:cNvSpPr>
            <a:spLocks noGrp="1"/>
          </p:cNvSpPr>
          <p:nvPr>
            <p:ph idx="1"/>
          </p:nvPr>
        </p:nvSpPr>
        <p:spPr>
          <a:xfrm>
            <a:off x="457200" y="1600200"/>
            <a:ext cx="8229600" cy="5029200"/>
          </a:xfrm>
        </p:spPr>
        <p:txBody>
          <a:bodyPr>
            <a:normAutofit fontScale="62500" lnSpcReduction="20000"/>
          </a:bodyPr>
          <a:lstStyle/>
          <a:p>
            <a:pPr>
              <a:buFont typeface="Wingdings" pitchFamily="2" charset="2"/>
              <a:buChar char="Ø"/>
            </a:pPr>
            <a:r>
              <a:rPr lang="en-US" sz="3400" b="1" dirty="0" smtClean="0">
                <a:latin typeface="Times New Roman" pitchFamily="18" charset="0"/>
                <a:cs typeface="Times New Roman" pitchFamily="18" charset="0"/>
              </a:rPr>
              <a:t>What should be submitted?</a:t>
            </a:r>
          </a:p>
          <a:p>
            <a:pPr lvl="1">
              <a:buFont typeface="Arial" pitchFamily="34" charset="0"/>
              <a:buChar char="•"/>
            </a:pPr>
            <a:r>
              <a:rPr lang="en-US" sz="3100" dirty="0" smtClean="0">
                <a:latin typeface="Times New Roman" pitchFamily="18" charset="0"/>
                <a:cs typeface="Times New Roman" pitchFamily="18" charset="0"/>
              </a:rPr>
              <a:t>Electronic Report</a:t>
            </a:r>
          </a:p>
          <a:p>
            <a:pPr lvl="1">
              <a:buFont typeface="Arial" pitchFamily="34" charset="0"/>
              <a:buChar char="•"/>
            </a:pPr>
            <a:r>
              <a:rPr lang="en-US" sz="3100" dirty="0" smtClean="0">
                <a:latin typeface="Times New Roman" pitchFamily="18" charset="0"/>
                <a:cs typeface="Times New Roman" pitchFamily="18" charset="0"/>
              </a:rPr>
              <a:t>CEO Certification</a:t>
            </a:r>
          </a:p>
          <a:p>
            <a:pPr lvl="1">
              <a:buFont typeface="Arial" pitchFamily="34" charset="0"/>
              <a:buChar char="•"/>
            </a:pPr>
            <a:r>
              <a:rPr lang="en-US" sz="3100" dirty="0" smtClean="0">
                <a:latin typeface="Times New Roman" pitchFamily="18" charset="0"/>
                <a:cs typeface="Times New Roman" pitchFamily="18" charset="0"/>
              </a:rPr>
              <a:t>CPA Certification</a:t>
            </a:r>
          </a:p>
          <a:p>
            <a:pPr lvl="2">
              <a:buFont typeface="Wingdings" pitchFamily="2" charset="2"/>
              <a:buChar char="§"/>
            </a:pPr>
            <a:r>
              <a:rPr lang="en-US" sz="2700" dirty="0" smtClean="0">
                <a:latin typeface="Times New Roman" pitchFamily="18" charset="0"/>
                <a:cs typeface="Times New Roman" pitchFamily="18" charset="0"/>
              </a:rPr>
              <a:t>DCN agreement of Electronic Report and Certifications</a:t>
            </a:r>
          </a:p>
          <a:p>
            <a:pPr lvl="1">
              <a:buFont typeface="Arial" pitchFamily="34" charset="0"/>
              <a:buChar char="•"/>
            </a:pPr>
            <a:r>
              <a:rPr lang="en-US" sz="3100" dirty="0" smtClean="0">
                <a:latin typeface="Times New Roman" pitchFamily="18" charset="0"/>
                <a:cs typeface="Times New Roman" pitchFamily="18" charset="0"/>
              </a:rPr>
              <a:t>Audited F/S</a:t>
            </a:r>
            <a:endParaRPr lang="en-US" sz="3000" dirty="0" smtClean="0">
              <a:latin typeface="Times New Roman" pitchFamily="18" charset="0"/>
              <a:cs typeface="Times New Roman" pitchFamily="18" charset="0"/>
            </a:endParaRPr>
          </a:p>
          <a:p>
            <a:pPr lvl="2">
              <a:buFont typeface="Wingdings" pitchFamily="2" charset="2"/>
              <a:buChar char="Ø"/>
            </a:pPr>
            <a:r>
              <a:rPr lang="en-US" sz="2600" dirty="0" smtClean="0">
                <a:latin typeface="Times New Roman" pitchFamily="18" charset="0"/>
                <a:cs typeface="Times New Roman" pitchFamily="18" charset="0"/>
              </a:rPr>
              <a:t>CEO and CPA certifications are the first pages of AHCF Cost Report.  Providers must print out these certification pages </a:t>
            </a:r>
            <a:r>
              <a:rPr lang="en-US" sz="2700" dirty="0" smtClean="0">
                <a:latin typeface="Times New Roman" pitchFamily="18" charset="0"/>
                <a:cs typeface="Times New Roman" pitchFamily="18" charset="0"/>
              </a:rPr>
              <a:t>and fill in the blanks.  Alternative certification forms will not be accepted.</a:t>
            </a:r>
          </a:p>
          <a:p>
            <a:pPr lvl="8">
              <a:buNone/>
            </a:pPr>
            <a:endParaRPr lang="en-US" sz="1600" dirty="0" smtClean="0">
              <a:latin typeface="Times New Roman" pitchFamily="18" charset="0"/>
              <a:cs typeface="Times New Roman" pitchFamily="18" charset="0"/>
            </a:endParaRPr>
          </a:p>
          <a:p>
            <a:pPr>
              <a:buFont typeface="Wingdings" pitchFamily="2" charset="2"/>
              <a:buChar char="Ø"/>
            </a:pPr>
            <a:r>
              <a:rPr lang="en-US" sz="3400" b="1" dirty="0" smtClean="0">
                <a:latin typeface="Times New Roman" pitchFamily="18" charset="0"/>
                <a:cs typeface="Times New Roman" pitchFamily="18" charset="0"/>
              </a:rPr>
              <a:t>When should Certifications and Audited F/S be submitted?</a:t>
            </a:r>
            <a:r>
              <a:rPr lang="en-US" sz="3000" b="1" dirty="0" smtClean="0">
                <a:latin typeface="Times New Roman" pitchFamily="18" charset="0"/>
                <a:cs typeface="Times New Roman" pitchFamily="18" charset="0"/>
              </a:rPr>
              <a:t> </a:t>
            </a:r>
          </a:p>
          <a:p>
            <a:pPr lvl="1">
              <a:buFont typeface="Arial" pitchFamily="34" charset="0"/>
              <a:buChar char="•"/>
            </a:pPr>
            <a:r>
              <a:rPr lang="en-US" sz="3000" dirty="0" smtClean="0">
                <a:latin typeface="Times New Roman" pitchFamily="18" charset="0"/>
                <a:cs typeface="Times New Roman" pitchFamily="18" charset="0"/>
              </a:rPr>
              <a:t>The Certifications and Audited F/S should be filed within 5 business days following the electronic submission of AHCF Cost Report.</a:t>
            </a:r>
          </a:p>
          <a:p>
            <a:pPr>
              <a:buNone/>
            </a:pPr>
            <a:endParaRPr lang="en-US" sz="1600" dirty="0" smtClean="0">
              <a:latin typeface="Times New Roman" pitchFamily="18" charset="0"/>
              <a:cs typeface="Times New Roman" pitchFamily="18" charset="0"/>
            </a:endParaRPr>
          </a:p>
          <a:p>
            <a:pPr>
              <a:buFont typeface="Wingdings" pitchFamily="2" charset="2"/>
              <a:buChar char="Ø"/>
            </a:pPr>
            <a:r>
              <a:rPr lang="en-US" sz="3400" b="1" dirty="0" smtClean="0">
                <a:latin typeface="Times New Roman" pitchFamily="18" charset="0"/>
                <a:cs typeface="Times New Roman" pitchFamily="18" charset="0"/>
              </a:rPr>
              <a:t>How should they be submitted?</a:t>
            </a:r>
          </a:p>
          <a:p>
            <a:pPr lvl="1">
              <a:buFont typeface="Arial" pitchFamily="34" charset="0"/>
              <a:buChar char="•"/>
            </a:pPr>
            <a:r>
              <a:rPr lang="en-US" sz="3000" dirty="0" smtClean="0">
                <a:latin typeface="Times New Roman" pitchFamily="18" charset="0"/>
                <a:cs typeface="Times New Roman" pitchFamily="18" charset="0"/>
              </a:rPr>
              <a:t>Certifications and F/S should be submitted hardcopy by mail.  Department reviewing electronic format (possible </a:t>
            </a:r>
            <a:r>
              <a:rPr lang="en-US" sz="3000" dirty="0" err="1" smtClean="0">
                <a:latin typeface="Times New Roman" pitchFamily="18" charset="0"/>
                <a:cs typeface="Times New Roman" pitchFamily="18" charset="0"/>
              </a:rPr>
              <a:t>pdf</a:t>
            </a:r>
            <a:r>
              <a:rPr lang="en-US" sz="3000" dirty="0" smtClean="0">
                <a:latin typeface="Times New Roman" pitchFamily="18" charset="0"/>
                <a:cs typeface="Times New Roman" pitchFamily="18" charset="0"/>
              </a:rPr>
              <a:t>).</a:t>
            </a:r>
          </a:p>
          <a:p>
            <a:pPr lvl="2">
              <a:buFont typeface="Wingdings" pitchFamily="2" charset="2"/>
              <a:buChar char="§"/>
            </a:pPr>
            <a:r>
              <a:rPr lang="en-US" sz="2600" dirty="0" smtClean="0">
                <a:latin typeface="Times New Roman" pitchFamily="18" charset="0"/>
                <a:cs typeface="Times New Roman" pitchFamily="18" charset="0"/>
              </a:rPr>
              <a:t>Currently, electronic submission (i.e. email or fax) will not be accepted because original signed certifications are required.</a:t>
            </a:r>
          </a:p>
          <a:p>
            <a:pPr>
              <a:buNone/>
            </a:pPr>
            <a:endParaRPr lang="en-US" u="sng" dirty="0" smtClean="0">
              <a:latin typeface="Times New Roman" pitchFamily="18" charset="0"/>
              <a:cs typeface="Times New Roman" pitchFamily="18" charset="0"/>
            </a:endParaRPr>
          </a:p>
          <a:p>
            <a:pPr>
              <a:buNone/>
            </a:pPr>
            <a:endParaRPr lang="en-US" sz="1900" dirty="0" smtClean="0">
              <a:latin typeface="Times New Roman" pitchFamily="18" charset="0"/>
              <a:cs typeface="Times New Roman" pitchFamily="18" charset="0"/>
            </a:endParaRPr>
          </a:p>
          <a:p>
            <a:pPr lvl="2">
              <a:buNone/>
            </a:pPr>
            <a:endParaRPr lang="en-US" sz="1400" dirty="0" smtClean="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2ABA05D8-15F5-416B-A538-38301B537BEF}" type="slidenum">
              <a:rPr lang="en-US" smtClean="0"/>
              <a:pPr/>
              <a:t>32</a:t>
            </a:fld>
            <a:endParaRPr lang="en-US" dirty="0"/>
          </a:p>
        </p:txBody>
      </p:sp>
      <p:sp>
        <p:nvSpPr>
          <p:cNvPr id="6" name="Title 3"/>
          <p:cNvSpPr txBox="1">
            <a:spLocks/>
          </p:cNvSpPr>
          <p:nvPr/>
        </p:nvSpPr>
        <p:spPr>
          <a:xfrm>
            <a:off x="838200" y="304800"/>
            <a:ext cx="8001000" cy="1143000"/>
          </a:xfrm>
          <a:prstGeom prst="rect">
            <a:avLst/>
          </a:prstGeom>
        </p:spPr>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3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AHCF Cost Report</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400" dirty="0" smtClean="0">
                <a:latin typeface="Times New Roman" pitchFamily="18" charset="0"/>
                <a:ea typeface="+mj-ea"/>
                <a:cs typeface="Times New Roman" pitchFamily="18" charset="0"/>
              </a:rPr>
              <a:t>     Filing Requirements</a:t>
            </a:r>
            <a:r>
              <a:rPr kumimoji="0" lang="en-US" sz="3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endParaRPr kumimoji="0" lang="en-US" sz="3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H_Header.png"/>
          <p:cNvPicPr>
            <a:picLocks noChangeAspect="1"/>
          </p:cNvPicPr>
          <p:nvPr/>
        </p:nvPicPr>
        <p:blipFill>
          <a:blip r:embed="rId2" cstate="print"/>
          <a:stretch>
            <a:fillRect/>
          </a:stretch>
        </p:blipFill>
        <p:spPr>
          <a:xfrm>
            <a:off x="0" y="0"/>
            <a:ext cx="9144000" cy="1968845"/>
          </a:xfrm>
          <a:prstGeom prst="rect">
            <a:avLst/>
          </a:prstGeom>
        </p:spPr>
      </p:pic>
      <p:sp>
        <p:nvSpPr>
          <p:cNvPr id="4" name="Title 3"/>
          <p:cNvSpPr>
            <a:spLocks noGrp="1"/>
          </p:cNvSpPr>
          <p:nvPr>
            <p:ph type="title"/>
          </p:nvPr>
        </p:nvSpPr>
        <p:spPr/>
        <p:txBody>
          <a:bodyPr>
            <a:normAutofit/>
          </a:bodyPr>
          <a:lstStyle/>
          <a:p>
            <a:r>
              <a:rPr lang="en-US" dirty="0" smtClean="0"/>
              <a:t>    </a:t>
            </a:r>
            <a:endParaRPr lang="en-US" dirty="0"/>
          </a:p>
        </p:txBody>
      </p:sp>
      <p:sp>
        <p:nvSpPr>
          <p:cNvPr id="5" name="Content Placeholder 4"/>
          <p:cNvSpPr>
            <a:spLocks noGrp="1"/>
          </p:cNvSpPr>
          <p:nvPr>
            <p:ph idx="1"/>
          </p:nvPr>
        </p:nvSpPr>
        <p:spPr>
          <a:xfrm>
            <a:off x="457200" y="1752600"/>
            <a:ext cx="8229600" cy="4876800"/>
          </a:xfrm>
        </p:spPr>
        <p:txBody>
          <a:bodyPr>
            <a:normAutofit/>
          </a:bodyPr>
          <a:lstStyle/>
          <a:p>
            <a:pPr>
              <a:buFont typeface="Wingdings" pitchFamily="2" charset="2"/>
              <a:buChar char="Ø"/>
            </a:pPr>
            <a:r>
              <a:rPr lang="en-US" sz="2800" dirty="0" smtClean="0">
                <a:latin typeface="Times New Roman" pitchFamily="18" charset="0"/>
                <a:cs typeface="Times New Roman" pitchFamily="18" charset="0"/>
              </a:rPr>
              <a:t>Changes to the 2012 AHCF</a:t>
            </a:r>
          </a:p>
          <a:p>
            <a:pPr>
              <a:buNone/>
            </a:pPr>
            <a:endParaRPr lang="en-US" sz="1000" dirty="0" smtClean="0">
              <a:latin typeface="Times New Roman" pitchFamily="18" charset="0"/>
              <a:cs typeface="Times New Roman" pitchFamily="18" charset="0"/>
            </a:endParaRPr>
          </a:p>
          <a:p>
            <a:pPr lvl="1">
              <a:buFont typeface="Arial" pitchFamily="34" charset="0"/>
              <a:buChar char="•"/>
            </a:pPr>
            <a:r>
              <a:rPr lang="en-US" sz="2100" dirty="0" smtClean="0">
                <a:latin typeface="Times New Roman" pitchFamily="18" charset="0"/>
                <a:cs typeface="Times New Roman" pitchFamily="18" charset="0"/>
              </a:rPr>
              <a:t>Review of AHCF cost report instructions for enhancements.</a:t>
            </a:r>
          </a:p>
          <a:p>
            <a:endParaRPr lang="en-US" sz="1000" dirty="0" smtClean="0">
              <a:latin typeface="Times New Roman" pitchFamily="18" charset="0"/>
              <a:cs typeface="Times New Roman" pitchFamily="18" charset="0"/>
            </a:endParaRPr>
          </a:p>
          <a:p>
            <a:pPr lvl="1">
              <a:buFont typeface="Arial" pitchFamily="34" charset="0"/>
              <a:buChar char="•"/>
            </a:pPr>
            <a:r>
              <a:rPr lang="en-US" sz="2100" dirty="0" smtClean="0">
                <a:latin typeface="Times New Roman" pitchFamily="18" charset="0"/>
                <a:cs typeface="Times New Roman" pitchFamily="18" charset="0"/>
              </a:rPr>
              <a:t>Critical error : The software error showing “-3 critical errors” when finalizing the AHCF was resolved.</a:t>
            </a:r>
          </a:p>
          <a:p>
            <a:endParaRPr lang="en-US" sz="1000" dirty="0" smtClean="0">
              <a:latin typeface="Times New Roman" pitchFamily="18" charset="0"/>
              <a:cs typeface="Times New Roman" pitchFamily="18" charset="0"/>
            </a:endParaRPr>
          </a:p>
          <a:p>
            <a:pPr lvl="1">
              <a:buFont typeface="Arial" pitchFamily="34" charset="0"/>
              <a:buChar char="•"/>
            </a:pPr>
            <a:r>
              <a:rPr lang="en-US" sz="2100" dirty="0" err="1" smtClean="0">
                <a:latin typeface="Times New Roman" pitchFamily="18" charset="0"/>
                <a:cs typeface="Times New Roman" pitchFamily="18" charset="0"/>
              </a:rPr>
              <a:t>Epogen</a:t>
            </a:r>
            <a:r>
              <a:rPr lang="en-US" sz="2100" dirty="0" smtClean="0">
                <a:latin typeface="Times New Roman" pitchFamily="18" charset="0"/>
                <a:cs typeface="Times New Roman" pitchFamily="18" charset="0"/>
              </a:rPr>
              <a:t> : effective January 1, 2012, </a:t>
            </a:r>
            <a:r>
              <a:rPr lang="en-US" sz="2100" dirty="0" err="1" smtClean="0">
                <a:latin typeface="Times New Roman" pitchFamily="18" charset="0"/>
                <a:cs typeface="Times New Roman" pitchFamily="18" charset="0"/>
              </a:rPr>
              <a:t>epogen</a:t>
            </a:r>
            <a:r>
              <a:rPr lang="en-US" sz="2100" dirty="0" smtClean="0">
                <a:latin typeface="Times New Roman" pitchFamily="18" charset="0"/>
                <a:cs typeface="Times New Roman" pitchFamily="18" charset="0"/>
              </a:rPr>
              <a:t> costs are  no longer paid outside of the APG rates.  The adjustment column will be removed.</a:t>
            </a:r>
          </a:p>
          <a:p>
            <a:pPr lvl="1">
              <a:buNone/>
            </a:pPr>
            <a:endParaRPr lang="en-US" sz="1000" dirty="0" smtClean="0">
              <a:latin typeface="Times New Roman" pitchFamily="18" charset="0"/>
              <a:cs typeface="Times New Roman" pitchFamily="18" charset="0"/>
            </a:endParaRPr>
          </a:p>
          <a:p>
            <a:pPr lvl="1">
              <a:buFont typeface="Arial" pitchFamily="34" charset="0"/>
              <a:buChar char="•"/>
            </a:pPr>
            <a:r>
              <a:rPr lang="en-US" sz="2100" dirty="0" smtClean="0">
                <a:latin typeface="Times New Roman" pitchFamily="18" charset="0"/>
                <a:cs typeface="Times New Roman" pitchFamily="18" charset="0"/>
              </a:rPr>
              <a:t>Release date:</a:t>
            </a:r>
          </a:p>
          <a:p>
            <a:pPr lvl="2">
              <a:buFont typeface="Wingdings" pitchFamily="2" charset="2"/>
              <a:buChar char="§"/>
            </a:pPr>
            <a:r>
              <a:rPr lang="en-US" sz="1900" dirty="0" smtClean="0">
                <a:latin typeface="Times New Roman" pitchFamily="18" charset="0"/>
                <a:cs typeface="Times New Roman" pitchFamily="18" charset="0"/>
              </a:rPr>
              <a:t>TBD</a:t>
            </a:r>
          </a:p>
          <a:p>
            <a:pPr lvl="2">
              <a:buFont typeface="Wingdings" pitchFamily="2" charset="2"/>
              <a:buChar char="§"/>
            </a:pPr>
            <a:r>
              <a:rPr lang="en-US" sz="1900" dirty="0" smtClean="0">
                <a:latin typeface="Times New Roman" pitchFamily="18" charset="0"/>
                <a:cs typeface="Times New Roman" pitchFamily="18" charset="0"/>
              </a:rPr>
              <a:t>6 weeks programming time once submitted to programmers.  Currently in the process of preparing changes.</a:t>
            </a:r>
          </a:p>
          <a:p>
            <a:pPr>
              <a:buNone/>
            </a:pPr>
            <a:endParaRPr lang="en-US" sz="1900" dirty="0" smtClean="0">
              <a:latin typeface="Times New Roman" pitchFamily="18" charset="0"/>
              <a:cs typeface="Times New Roman" pitchFamily="18" charset="0"/>
            </a:endParaRPr>
          </a:p>
          <a:p>
            <a:pPr lvl="2">
              <a:buNone/>
            </a:pPr>
            <a:endParaRPr lang="en-US" sz="1400" dirty="0" smtClean="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2ABA05D8-15F5-416B-A538-38301B537BEF}" type="slidenum">
              <a:rPr lang="en-US" smtClean="0"/>
              <a:pPr/>
              <a:t>33</a:t>
            </a:fld>
            <a:endParaRPr lang="en-US" dirty="0"/>
          </a:p>
        </p:txBody>
      </p:sp>
      <p:sp>
        <p:nvSpPr>
          <p:cNvPr id="6" name="Title 3"/>
          <p:cNvSpPr txBox="1">
            <a:spLocks/>
          </p:cNvSpPr>
          <p:nvPr/>
        </p:nvSpPr>
        <p:spPr>
          <a:xfrm>
            <a:off x="838200" y="304800"/>
            <a:ext cx="8001000" cy="1143000"/>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8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3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AHCF Cost Report</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400" dirty="0" smtClean="0">
                <a:latin typeface="Times New Roman" pitchFamily="18" charset="0"/>
                <a:ea typeface="+mj-ea"/>
                <a:cs typeface="Times New Roman" pitchFamily="18" charset="0"/>
              </a:rPr>
              <a:t>     Changes for 2012</a:t>
            </a:r>
            <a:r>
              <a:rPr kumimoji="0" lang="en-US" sz="3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endParaRPr kumimoji="0" lang="en-US" sz="3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pPr marL="342900" lvl="2" indent="-342900">
              <a:buNone/>
            </a:pPr>
            <a:r>
              <a:rPr lang="en-US" sz="2000" dirty="0" smtClean="0">
                <a:latin typeface="Times New Roman" pitchFamily="18" charset="0"/>
                <a:cs typeface="Times New Roman" pitchFamily="18" charset="0"/>
              </a:rPr>
              <a:t>	</a:t>
            </a:r>
            <a:r>
              <a:rPr lang="en-US" b="1" dirty="0" smtClean="0">
                <a:solidFill>
                  <a:srgbClr val="FFFF00"/>
                </a:solidFill>
                <a:latin typeface="Times New Roman" pitchFamily="18" charset="0"/>
                <a:cs typeface="Times New Roman" pitchFamily="18" charset="0"/>
              </a:rPr>
              <a:t>https://commerce.health.state.ny.us/hcsportal/hcs_home.portal</a:t>
            </a:r>
          </a:p>
          <a:p>
            <a:pPr>
              <a:buNone/>
            </a:pPr>
            <a:endParaRPr lang="en-US" sz="1000" dirty="0" smtClean="0">
              <a:solidFill>
                <a:srgbClr val="FFFF00"/>
              </a:solidFill>
            </a:endParaRPr>
          </a:p>
          <a:p>
            <a:pPr>
              <a:buFont typeface="Wingdings" pitchFamily="2" charset="2"/>
              <a:buChar char="Ø"/>
            </a:pPr>
            <a:r>
              <a:rPr lang="en-US" sz="2200" b="1" dirty="0" smtClean="0">
                <a:latin typeface="Times New Roman" pitchFamily="18" charset="0"/>
                <a:cs typeface="Times New Roman" pitchFamily="18" charset="0"/>
              </a:rPr>
              <a:t>Communication Tool</a:t>
            </a:r>
          </a:p>
          <a:p>
            <a:pPr lvl="1">
              <a:buFont typeface="Arial" pitchFamily="34" charset="0"/>
              <a:buChar char="•"/>
            </a:pPr>
            <a:r>
              <a:rPr lang="en-US" sz="1900" dirty="0" smtClean="0">
                <a:latin typeface="Times New Roman" pitchFamily="18" charset="0"/>
                <a:cs typeface="Times New Roman" pitchFamily="18" charset="0"/>
              </a:rPr>
              <a:t>Secure network for posting provider information</a:t>
            </a:r>
          </a:p>
          <a:p>
            <a:pPr lvl="2">
              <a:buFont typeface="Wingdings" pitchFamily="2" charset="2"/>
              <a:buChar char="§"/>
            </a:pPr>
            <a:r>
              <a:rPr lang="en-US" sz="1800" dirty="0" smtClean="0">
                <a:latin typeface="Times New Roman" pitchFamily="18" charset="0"/>
                <a:cs typeface="Times New Roman" pitchFamily="18" charset="0"/>
              </a:rPr>
              <a:t>AHCF Cost Report, Indigent Care, FQHC rate sheets</a:t>
            </a:r>
          </a:p>
          <a:p>
            <a:pPr lvl="1">
              <a:buFont typeface="Arial" pitchFamily="34" charset="0"/>
              <a:buChar char="•"/>
            </a:pPr>
            <a:r>
              <a:rPr lang="en-US" sz="1900" dirty="0" smtClean="0">
                <a:latin typeface="Times New Roman" pitchFamily="18" charset="0"/>
                <a:cs typeface="Times New Roman" pitchFamily="18" charset="0"/>
              </a:rPr>
              <a:t>Keep email address current</a:t>
            </a:r>
          </a:p>
          <a:p>
            <a:pPr lvl="2">
              <a:buFont typeface="Wingdings" pitchFamily="2" charset="2"/>
              <a:buChar char="§"/>
            </a:pPr>
            <a:r>
              <a:rPr lang="en-US" sz="1800" dirty="0" smtClean="0">
                <a:latin typeface="Times New Roman" pitchFamily="18" charset="0"/>
                <a:cs typeface="Times New Roman" pitchFamily="18" charset="0"/>
              </a:rPr>
              <a:t>Facility’s responsibility</a:t>
            </a:r>
          </a:p>
          <a:p>
            <a:pPr lvl="2">
              <a:buFont typeface="Wingdings" pitchFamily="2" charset="2"/>
              <a:buChar char="§"/>
            </a:pPr>
            <a:r>
              <a:rPr lang="en-US" sz="1800" dirty="0" smtClean="0">
                <a:latin typeface="Times New Roman" pitchFamily="18" charset="0"/>
                <a:cs typeface="Times New Roman" pitchFamily="18" charset="0"/>
              </a:rPr>
              <a:t>Email blast separate from public website Electronic Mailing List</a:t>
            </a:r>
          </a:p>
          <a:p>
            <a:pPr lvl="1">
              <a:buFont typeface="Arial" pitchFamily="34" charset="0"/>
              <a:buChar char="•"/>
            </a:pPr>
            <a:r>
              <a:rPr lang="en-US" sz="1900" dirty="0" smtClean="0">
                <a:latin typeface="Times New Roman" pitchFamily="18" charset="0"/>
                <a:cs typeface="Times New Roman" pitchFamily="18" charset="0"/>
              </a:rPr>
              <a:t>Removal of employee when they leave your employment</a:t>
            </a:r>
          </a:p>
          <a:p>
            <a:pPr lvl="1">
              <a:buNone/>
            </a:pPr>
            <a:endParaRPr lang="en-US" sz="1100" dirty="0" smtClean="0">
              <a:latin typeface="Times New Roman" pitchFamily="18" charset="0"/>
              <a:cs typeface="Times New Roman" pitchFamily="18" charset="0"/>
            </a:endParaRPr>
          </a:p>
          <a:p>
            <a:pPr>
              <a:buFont typeface="Wingdings" pitchFamily="2" charset="2"/>
              <a:buChar char="Ø"/>
            </a:pPr>
            <a:r>
              <a:rPr lang="en-US" sz="2200" b="1" dirty="0" smtClean="0">
                <a:latin typeface="Times New Roman" pitchFamily="18" charset="0"/>
                <a:cs typeface="Times New Roman" pitchFamily="18" charset="0"/>
              </a:rPr>
              <a:t>Account required to access information</a:t>
            </a:r>
          </a:p>
          <a:p>
            <a:pPr lvl="1">
              <a:buFont typeface="Arial" pitchFamily="34" charset="0"/>
              <a:buChar char="•"/>
            </a:pPr>
            <a:r>
              <a:rPr lang="en-US" sz="1900" dirty="0" smtClean="0">
                <a:latin typeface="Times New Roman" pitchFamily="18" charset="0"/>
                <a:cs typeface="Times New Roman" pitchFamily="18" charset="0"/>
              </a:rPr>
              <a:t>A new D&amp;TC will need to set up a HCS account for a HCS Director and HCS Coordinator.  Contact Peter Farr.</a:t>
            </a:r>
          </a:p>
          <a:p>
            <a:pPr lvl="1">
              <a:buFont typeface="Arial" pitchFamily="34" charset="0"/>
              <a:buChar char="•"/>
            </a:pPr>
            <a:r>
              <a:rPr lang="en-US" sz="1900" dirty="0" smtClean="0">
                <a:latin typeface="Times New Roman" pitchFamily="18" charset="0"/>
                <a:cs typeface="Times New Roman" pitchFamily="18" charset="0"/>
              </a:rPr>
              <a:t>An existing D&amp;TC that currently does have a director or coordinator established but would like to add an additional coordinator (one director, multiple coordinators): </a:t>
            </a:r>
          </a:p>
          <a:p>
            <a:pPr lvl="2">
              <a:buFont typeface="Wingdings" pitchFamily="2" charset="2"/>
              <a:buChar char="§"/>
            </a:pPr>
            <a:r>
              <a:rPr lang="en-US" sz="1800" dirty="0" smtClean="0">
                <a:latin typeface="Times New Roman" pitchFamily="18" charset="0"/>
                <a:cs typeface="Times New Roman" pitchFamily="18" charset="0"/>
              </a:rPr>
              <a:t>Form to complete can be downloaded from HCS or contact HCS Helpline</a:t>
            </a:r>
          </a:p>
          <a:p>
            <a:pPr lvl="2">
              <a:buFont typeface="Wingdings" pitchFamily="2" charset="2"/>
              <a:buChar char="§"/>
            </a:pPr>
            <a:r>
              <a:rPr lang="en-US" sz="1800" dirty="0" smtClean="0">
                <a:latin typeface="Times New Roman" pitchFamily="18" charset="0"/>
                <a:cs typeface="Times New Roman" pitchFamily="18" charset="0"/>
              </a:rPr>
              <a:t>A  HCS coordinator can also establish an HCS Director</a:t>
            </a:r>
          </a:p>
          <a:p>
            <a:pPr lvl="1">
              <a:buFont typeface="Arial" pitchFamily="34" charset="0"/>
              <a:buChar char="•"/>
            </a:pPr>
            <a:r>
              <a:rPr lang="en-US" sz="1900" dirty="0" smtClean="0">
                <a:latin typeface="Times New Roman" pitchFamily="18" charset="0"/>
                <a:cs typeface="Times New Roman" pitchFamily="18" charset="0"/>
              </a:rPr>
              <a:t>An existing facility that no longer has any HCS Directors or HCS Coordinators, contact Peter Farr to set up a new account.</a:t>
            </a:r>
          </a:p>
          <a:p>
            <a:pPr lvl="1">
              <a:buFont typeface="Arial" pitchFamily="34" charset="0"/>
              <a:buChar char="•"/>
            </a:pPr>
            <a:r>
              <a:rPr lang="en-US" sz="1900" dirty="0" smtClean="0">
                <a:latin typeface="Times New Roman" pitchFamily="18" charset="0"/>
                <a:cs typeface="Times New Roman" pitchFamily="18" charset="0"/>
              </a:rPr>
              <a:t>An HCS Director or Coordinator submits a request for a User account.</a:t>
            </a:r>
          </a:p>
          <a:p>
            <a:pPr lvl="1">
              <a:buFont typeface="Arial" pitchFamily="34" charset="0"/>
              <a:buChar char="•"/>
            </a:pPr>
            <a:r>
              <a:rPr lang="en-US" sz="1900" dirty="0" smtClean="0">
                <a:latin typeface="Times New Roman" pitchFamily="18" charset="0"/>
                <a:cs typeface="Times New Roman" pitchFamily="18" charset="0"/>
              </a:rPr>
              <a:t>To access DTC Applications, complete BPACR Application Access Form</a:t>
            </a:r>
          </a:p>
          <a:p>
            <a:endParaRPr lang="en-US" dirty="0"/>
          </a:p>
        </p:txBody>
      </p:sp>
      <p:pic>
        <p:nvPicPr>
          <p:cNvPr id="4" name="Picture 3" descr="DOH_Header.png"/>
          <p:cNvPicPr>
            <a:picLocks noChangeAspect="1"/>
          </p:cNvPicPr>
          <p:nvPr/>
        </p:nvPicPr>
        <p:blipFill>
          <a:blip r:embed="rId2" cstate="print"/>
          <a:stretch>
            <a:fillRect/>
          </a:stretch>
        </p:blipFill>
        <p:spPr>
          <a:xfrm>
            <a:off x="0" y="228600"/>
            <a:ext cx="9144000" cy="1524000"/>
          </a:xfrm>
          <a:prstGeom prst="rect">
            <a:avLst/>
          </a:prstGeom>
        </p:spPr>
      </p:pic>
      <p:sp>
        <p:nvSpPr>
          <p:cNvPr id="7" name="TextBox 6"/>
          <p:cNvSpPr txBox="1"/>
          <p:nvPr/>
        </p:nvSpPr>
        <p:spPr>
          <a:xfrm>
            <a:off x="1828800" y="381000"/>
            <a:ext cx="6629400" cy="1015663"/>
          </a:xfrm>
          <a:prstGeom prst="rect">
            <a:avLst/>
          </a:prstGeom>
          <a:noFill/>
        </p:spPr>
        <p:txBody>
          <a:bodyPr wrap="square" rtlCol="0">
            <a:spAutoFit/>
          </a:bodyPr>
          <a:lstStyle/>
          <a:p>
            <a:pPr algn="ctr"/>
            <a:r>
              <a:rPr lang="en-US" sz="3000" dirty="0" smtClean="0">
                <a:latin typeface="Times New Roman" pitchFamily="18" charset="0"/>
                <a:cs typeface="Times New Roman" pitchFamily="18" charset="0"/>
              </a:rPr>
              <a:t>Health Commerce System </a:t>
            </a:r>
          </a:p>
          <a:p>
            <a:pPr algn="ctr"/>
            <a:r>
              <a:rPr lang="en-US" sz="3000" dirty="0" smtClean="0">
                <a:latin typeface="Times New Roman" pitchFamily="18" charset="0"/>
                <a:cs typeface="Times New Roman" pitchFamily="18" charset="0"/>
              </a:rPr>
              <a:t>(HCS) </a:t>
            </a:r>
            <a:endParaRPr lang="en-US" sz="3000" dirty="0">
              <a:latin typeface="Times New Roman" pitchFamily="18" charset="0"/>
              <a:cs typeface="Times New Roman" pitchFamily="18" charset="0"/>
            </a:endParaRPr>
          </a:p>
        </p:txBody>
      </p:sp>
      <p:sp>
        <p:nvSpPr>
          <p:cNvPr id="6" name="Slide Number Placeholder 2"/>
          <p:cNvSpPr>
            <a:spLocks noGrp="1"/>
          </p:cNvSpPr>
          <p:nvPr>
            <p:ph type="sldNum" sz="quarter" idx="12"/>
          </p:nvPr>
        </p:nvSpPr>
        <p:spPr>
          <a:xfrm>
            <a:off x="6553200" y="6356350"/>
            <a:ext cx="2133600" cy="365125"/>
          </a:xfrm>
        </p:spPr>
        <p:txBody>
          <a:bodyPr/>
          <a:lstStyle/>
          <a:p>
            <a:fld id="{2ABA05D8-15F5-416B-A538-38301B537BEF}" type="slidenum">
              <a:rPr lang="en-US" smtClean="0"/>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229600" cy="4953000"/>
          </a:xfrm>
        </p:spPr>
        <p:txBody>
          <a:bodyPr>
            <a:normAutofit/>
          </a:bodyPr>
          <a:lstStyle/>
          <a:p>
            <a:pPr>
              <a:buFont typeface="Wingdings" pitchFamily="2" charset="2"/>
              <a:buChar char="Ø"/>
            </a:pPr>
            <a:r>
              <a:rPr lang="en-US" sz="2400" b="1" dirty="0" smtClean="0">
                <a:latin typeface="Times New Roman" pitchFamily="18" charset="0"/>
                <a:cs typeface="Times New Roman" pitchFamily="18" charset="0"/>
              </a:rPr>
              <a:t>Contacts</a:t>
            </a:r>
          </a:p>
          <a:p>
            <a:pPr lvl="1">
              <a:buFont typeface="Arial" pitchFamily="34" charset="0"/>
              <a:buChar char="•"/>
            </a:pPr>
            <a:r>
              <a:rPr lang="en-US" sz="2400" dirty="0" smtClean="0">
                <a:latin typeface="Times New Roman" pitchFamily="18" charset="0"/>
                <a:cs typeface="Times New Roman" pitchFamily="18" charset="0"/>
              </a:rPr>
              <a:t>HCS Helpline </a:t>
            </a:r>
            <a:r>
              <a:rPr lang="en-US" sz="2400" dirty="0" smtClean="0"/>
              <a:t>1-866-529-1890 </a:t>
            </a:r>
          </a:p>
          <a:p>
            <a:pPr lvl="2">
              <a:buFont typeface="Wingdings" pitchFamily="2" charset="2"/>
              <a:buChar char="§"/>
            </a:pPr>
            <a:r>
              <a:rPr lang="en-US" dirty="0" smtClean="0">
                <a:latin typeface="Times New Roman" pitchFamily="18" charset="0"/>
                <a:cs typeface="Times New Roman" pitchFamily="18" charset="0"/>
              </a:rPr>
              <a:t>HCS accounts </a:t>
            </a:r>
          </a:p>
          <a:p>
            <a:pPr lvl="2">
              <a:buFont typeface="Wingdings" pitchFamily="2" charset="2"/>
              <a:buChar char="§"/>
            </a:pPr>
            <a:r>
              <a:rPr lang="en-US" dirty="0" smtClean="0">
                <a:latin typeface="Times New Roman" pitchFamily="18" charset="0"/>
                <a:cs typeface="Times New Roman" pitchFamily="18" charset="0"/>
              </a:rPr>
              <a:t>Password resets  </a:t>
            </a:r>
          </a:p>
          <a:p>
            <a:pPr lvl="2">
              <a:buFont typeface="Wingdings" pitchFamily="2" charset="2"/>
              <a:buChar char="§"/>
            </a:pPr>
            <a:r>
              <a:rPr lang="en-US" dirty="0" smtClean="0">
                <a:latin typeface="Times New Roman" pitchFamily="18" charset="0"/>
                <a:cs typeface="Times New Roman" pitchFamily="18" charset="0"/>
              </a:rPr>
              <a:t>removal of employee</a:t>
            </a:r>
          </a:p>
          <a:p>
            <a:pPr lvl="1">
              <a:buFont typeface="Arial" pitchFamily="34" charset="0"/>
              <a:buChar char="•"/>
            </a:pPr>
            <a:r>
              <a:rPr lang="en-US" sz="2400" dirty="0" smtClean="0">
                <a:latin typeface="Times New Roman" pitchFamily="18" charset="0"/>
                <a:cs typeface="Times New Roman" pitchFamily="18" charset="0"/>
              </a:rPr>
              <a:t>Peter Farr (518) 402-1004</a:t>
            </a:r>
          </a:p>
          <a:p>
            <a:pPr lvl="2">
              <a:buFont typeface="Wingdings" pitchFamily="2" charset="2"/>
              <a:buChar char="§"/>
            </a:pPr>
            <a:r>
              <a:rPr lang="en-US" dirty="0" smtClean="0">
                <a:latin typeface="Times New Roman" pitchFamily="18" charset="0"/>
                <a:cs typeface="Times New Roman" pitchFamily="18" charset="0"/>
              </a:rPr>
              <a:t>New DTC</a:t>
            </a:r>
          </a:p>
          <a:p>
            <a:pPr lvl="2">
              <a:buFont typeface="Wingdings" pitchFamily="2" charset="2"/>
              <a:buChar char="§"/>
            </a:pPr>
            <a:r>
              <a:rPr lang="en-US" dirty="0" smtClean="0">
                <a:latin typeface="Times New Roman" pitchFamily="18" charset="0"/>
                <a:cs typeface="Times New Roman" pitchFamily="18" charset="0"/>
              </a:rPr>
              <a:t>DTC does not have a Director or Coordinator</a:t>
            </a:r>
          </a:p>
          <a:p>
            <a:pPr lvl="1">
              <a:buFont typeface="Arial" pitchFamily="34" charset="0"/>
              <a:buChar char="•"/>
            </a:pPr>
            <a:r>
              <a:rPr lang="en-US" sz="2400" dirty="0" smtClean="0">
                <a:latin typeface="Times New Roman" pitchFamily="18" charset="0"/>
                <a:cs typeface="Times New Roman" pitchFamily="18" charset="0"/>
              </a:rPr>
              <a:t>BPACR contact Phyllis Casale at (518) 474-3020</a:t>
            </a:r>
          </a:p>
          <a:p>
            <a:pPr lvl="2">
              <a:buFont typeface="Wingdings" pitchFamily="2" charset="2"/>
              <a:buChar char="§"/>
            </a:pPr>
            <a:r>
              <a:rPr lang="en-US" dirty="0" smtClean="0">
                <a:latin typeface="Times New Roman" pitchFamily="18" charset="0"/>
                <a:cs typeface="Times New Roman" pitchFamily="18" charset="0"/>
              </a:rPr>
              <a:t>General questions </a:t>
            </a:r>
          </a:p>
          <a:p>
            <a:pPr lvl="2">
              <a:buFont typeface="Wingdings" pitchFamily="2" charset="2"/>
              <a:buChar char="§"/>
            </a:pPr>
            <a:r>
              <a:rPr lang="en-US" dirty="0" smtClean="0">
                <a:latin typeface="Times New Roman" pitchFamily="18" charset="0"/>
                <a:cs typeface="Times New Roman" pitchFamily="18" charset="0"/>
              </a:rPr>
              <a:t>Receiving access to the DTC applications</a:t>
            </a:r>
          </a:p>
        </p:txBody>
      </p:sp>
      <p:pic>
        <p:nvPicPr>
          <p:cNvPr id="4" name="Picture 3" descr="DOH_Header.png"/>
          <p:cNvPicPr>
            <a:picLocks noChangeAspect="1"/>
          </p:cNvPicPr>
          <p:nvPr/>
        </p:nvPicPr>
        <p:blipFill>
          <a:blip r:embed="rId2" cstate="print"/>
          <a:stretch>
            <a:fillRect/>
          </a:stretch>
        </p:blipFill>
        <p:spPr>
          <a:xfrm>
            <a:off x="0" y="1"/>
            <a:ext cx="9144000" cy="1676400"/>
          </a:xfrm>
          <a:prstGeom prst="rect">
            <a:avLst/>
          </a:prstGeom>
        </p:spPr>
      </p:pic>
      <p:sp>
        <p:nvSpPr>
          <p:cNvPr id="7" name="TextBox 6"/>
          <p:cNvSpPr txBox="1"/>
          <p:nvPr/>
        </p:nvSpPr>
        <p:spPr>
          <a:xfrm>
            <a:off x="1828800" y="228600"/>
            <a:ext cx="6629400" cy="1015663"/>
          </a:xfrm>
          <a:prstGeom prst="rect">
            <a:avLst/>
          </a:prstGeom>
          <a:noFill/>
        </p:spPr>
        <p:txBody>
          <a:bodyPr wrap="square" rtlCol="0">
            <a:spAutoFit/>
          </a:bodyPr>
          <a:lstStyle/>
          <a:p>
            <a:pPr algn="ctr"/>
            <a:r>
              <a:rPr lang="en-US" sz="3000" dirty="0" smtClean="0">
                <a:latin typeface="Times New Roman" pitchFamily="18" charset="0"/>
                <a:cs typeface="Times New Roman" pitchFamily="18" charset="0"/>
              </a:rPr>
              <a:t>Health Commerce System </a:t>
            </a:r>
          </a:p>
          <a:p>
            <a:pPr algn="ctr"/>
            <a:r>
              <a:rPr lang="en-US" sz="3000" dirty="0" smtClean="0">
                <a:latin typeface="Times New Roman" pitchFamily="18" charset="0"/>
                <a:cs typeface="Times New Roman" pitchFamily="18" charset="0"/>
              </a:rPr>
              <a:t>(HCS) Questions</a:t>
            </a:r>
            <a:endParaRPr lang="en-US" sz="3000" dirty="0">
              <a:latin typeface="Times New Roman" pitchFamily="18" charset="0"/>
              <a:cs typeface="Times New Roman" pitchFamily="18" charset="0"/>
            </a:endParaRPr>
          </a:p>
        </p:txBody>
      </p:sp>
      <p:sp>
        <p:nvSpPr>
          <p:cNvPr id="6" name="Slide Number Placeholder 2"/>
          <p:cNvSpPr>
            <a:spLocks noGrp="1"/>
          </p:cNvSpPr>
          <p:nvPr>
            <p:ph type="sldNum" sz="quarter" idx="12"/>
          </p:nvPr>
        </p:nvSpPr>
        <p:spPr>
          <a:xfrm>
            <a:off x="6553200" y="6356350"/>
            <a:ext cx="2133600" cy="365125"/>
          </a:xfrm>
        </p:spPr>
        <p:txBody>
          <a:bodyPr/>
          <a:lstStyle/>
          <a:p>
            <a:fld id="{2ABA05D8-15F5-416B-A538-38301B537BEF}" type="slidenum">
              <a:rPr lang="en-US" smtClean="0"/>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457200" y="228600"/>
            <a:ext cx="8229600" cy="1143000"/>
          </a:xfrm>
        </p:spPr>
        <p:txBody>
          <a:bodyPr/>
          <a:lstStyle/>
          <a:p>
            <a:endParaRPr lang="en-US" smtClean="0"/>
          </a:p>
        </p:txBody>
      </p:sp>
      <p:sp>
        <p:nvSpPr>
          <p:cNvPr id="18434" name="Content Placeholder 2"/>
          <p:cNvSpPr>
            <a:spLocks noGrp="1"/>
          </p:cNvSpPr>
          <p:nvPr>
            <p:ph idx="1"/>
          </p:nvPr>
        </p:nvSpPr>
        <p:spPr/>
        <p:txBody>
          <a:bodyPr/>
          <a:lstStyle/>
          <a:p>
            <a:pPr>
              <a:buFont typeface="Wingdings" pitchFamily="2" charset="2"/>
              <a:buChar char="Ø"/>
            </a:pPr>
            <a:r>
              <a:rPr lang="en-US" dirty="0" smtClean="0">
                <a:latin typeface="Times New Roman" pitchFamily="18" charset="0"/>
                <a:cs typeface="Times New Roman" pitchFamily="18" charset="0"/>
              </a:rPr>
              <a:t>Purpose</a:t>
            </a:r>
          </a:p>
          <a:p>
            <a:pPr lvl="1">
              <a:buFont typeface="Arial" pitchFamily="34" charset="0"/>
              <a:buChar char="•"/>
            </a:pPr>
            <a:r>
              <a:rPr lang="en-US" dirty="0" smtClean="0">
                <a:latin typeface="Times New Roman" pitchFamily="18" charset="0"/>
                <a:cs typeface="Times New Roman" pitchFamily="18" charset="0"/>
              </a:rPr>
              <a:t>To reconfigure the operations of financially fragile vital access providers </a:t>
            </a:r>
          </a:p>
          <a:p>
            <a:pPr>
              <a:buFont typeface="Wingdings" pitchFamily="2" charset="2"/>
              <a:buChar char="Ø"/>
            </a:pPr>
            <a:r>
              <a:rPr lang="en-US" dirty="0" smtClean="0">
                <a:latin typeface="Times New Roman" pitchFamily="18" charset="0"/>
                <a:cs typeface="Times New Roman" pitchFamily="18" charset="0"/>
              </a:rPr>
              <a:t>Outcomes</a:t>
            </a:r>
          </a:p>
          <a:p>
            <a:pPr lvl="1">
              <a:buFont typeface="Arial" pitchFamily="34" charset="0"/>
              <a:buChar char="•"/>
            </a:pPr>
            <a:r>
              <a:rPr lang="en-US" dirty="0" smtClean="0">
                <a:latin typeface="Times New Roman" pitchFamily="18" charset="0"/>
                <a:cs typeface="Times New Roman" pitchFamily="18" charset="0"/>
              </a:rPr>
              <a:t>Financially stabilize facilities</a:t>
            </a:r>
          </a:p>
          <a:p>
            <a:pPr lvl="1">
              <a:buFont typeface="Arial" pitchFamily="34" charset="0"/>
              <a:buChar char="•"/>
            </a:pPr>
            <a:r>
              <a:rPr lang="en-US" dirty="0" smtClean="0">
                <a:latin typeface="Times New Roman" pitchFamily="18" charset="0"/>
                <a:cs typeface="Times New Roman" pitchFamily="18" charset="0"/>
              </a:rPr>
              <a:t>Improve access to services</a:t>
            </a:r>
          </a:p>
          <a:p>
            <a:pPr lvl="1">
              <a:buFont typeface="Arial" pitchFamily="34" charset="0"/>
              <a:buChar char="•"/>
            </a:pPr>
            <a:r>
              <a:rPr lang="en-US" dirty="0" smtClean="0">
                <a:latin typeface="Times New Roman" pitchFamily="18" charset="0"/>
                <a:cs typeface="Times New Roman" pitchFamily="18" charset="0"/>
              </a:rPr>
              <a:t>Improve quality of care</a:t>
            </a:r>
          </a:p>
          <a:p>
            <a:pPr lvl="1">
              <a:buFont typeface="Arial" pitchFamily="34" charset="0"/>
              <a:buChar char="•"/>
            </a:pPr>
            <a:r>
              <a:rPr lang="en-US" dirty="0" smtClean="0">
                <a:latin typeface="Times New Roman" pitchFamily="18" charset="0"/>
                <a:cs typeface="Times New Roman" pitchFamily="18" charset="0"/>
              </a:rPr>
              <a:t>Reduce Medicaid program costs</a:t>
            </a:r>
          </a:p>
        </p:txBody>
      </p:sp>
      <p:grpSp>
        <p:nvGrpSpPr>
          <p:cNvPr id="2" name="Group 4"/>
          <p:cNvGrpSpPr>
            <a:grpSpLocks/>
          </p:cNvGrpSpPr>
          <p:nvPr/>
        </p:nvGrpSpPr>
        <p:grpSpPr bwMode="auto">
          <a:xfrm>
            <a:off x="-17463" y="228600"/>
            <a:ext cx="9144001" cy="1143000"/>
            <a:chOff x="0" y="0"/>
            <a:chExt cx="9144000" cy="1143000"/>
          </a:xfrm>
        </p:grpSpPr>
        <p:sp>
          <p:nvSpPr>
            <p:cNvPr id="5" name="Rectangle 4"/>
            <p:cNvSpPr/>
            <p:nvPr/>
          </p:nvSpPr>
          <p:spPr>
            <a:xfrm>
              <a:off x="3276601" y="0"/>
              <a:ext cx="5867399" cy="1066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pic>
          <p:nvPicPr>
            <p:cNvPr id="6" name="Picture 4" descr="http://checkmarkservice.com/yahoo_site_admin/assets/images/nys_banner.65101643nys%20banner"/>
            <p:cNvPicPr>
              <a:picLocks noChangeAspect="1" noChangeArrowheads="1"/>
            </p:cNvPicPr>
            <p:nvPr/>
          </p:nvPicPr>
          <p:blipFill>
            <a:blip r:embed="rId2" cstate="print">
              <a:grayscl/>
            </a:blip>
            <a:srcRect l="64167" t="6000" b="-6000"/>
            <a:stretch>
              <a:fillRect/>
            </a:stretch>
          </p:blipFill>
          <p:spPr bwMode="auto">
            <a:xfrm>
              <a:off x="0" y="0"/>
              <a:ext cx="3276601" cy="1143000"/>
            </a:xfrm>
            <a:prstGeom prst="rect">
              <a:avLst/>
            </a:prstGeom>
            <a:ln>
              <a:noFill/>
            </a:ln>
            <a:effectLst>
              <a:outerShdw blurRad="292100" dist="139700" dir="2700000" algn="tl" rotWithShape="0">
                <a:srgbClr val="333333">
                  <a:alpha val="65000"/>
                </a:srgbClr>
              </a:outerShdw>
            </a:effectLst>
          </p:spPr>
        </p:pic>
        <p:pic>
          <p:nvPicPr>
            <p:cNvPr id="8" name="Picture 7" descr="DOH_Logo_WhiteOnBlack.jpg"/>
            <p:cNvPicPr>
              <a:picLocks noChangeAspect="1"/>
            </p:cNvPicPr>
            <p:nvPr/>
          </p:nvPicPr>
          <p:blipFill>
            <a:blip r:embed="rId3" cstate="print"/>
            <a:stretch>
              <a:fillRect/>
            </a:stretch>
          </p:blipFill>
          <p:spPr>
            <a:xfrm>
              <a:off x="7486650" y="0"/>
              <a:ext cx="1657350" cy="1066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grpSp>
      <p:sp>
        <p:nvSpPr>
          <p:cNvPr id="18436" name="TextBox 6"/>
          <p:cNvSpPr txBox="1">
            <a:spLocks noChangeArrowheads="1"/>
          </p:cNvSpPr>
          <p:nvPr/>
        </p:nvSpPr>
        <p:spPr bwMode="auto">
          <a:xfrm>
            <a:off x="3465513" y="217488"/>
            <a:ext cx="3733800" cy="1077912"/>
          </a:xfrm>
          <a:prstGeom prst="rect">
            <a:avLst/>
          </a:prstGeom>
          <a:noFill/>
          <a:ln w="9525">
            <a:noFill/>
            <a:miter lim="800000"/>
            <a:headEnd/>
            <a:tailEnd/>
          </a:ln>
        </p:spPr>
        <p:txBody>
          <a:bodyPr>
            <a:spAutoFit/>
          </a:bodyPr>
          <a:lstStyle/>
          <a:p>
            <a:pPr algn="ctr"/>
            <a:r>
              <a:rPr lang="en-US" sz="3200" dirty="0">
                <a:solidFill>
                  <a:prstClr val="white"/>
                </a:solidFill>
                <a:latin typeface="Times New Roman" pitchFamily="18" charset="0"/>
                <a:cs typeface="Times New Roman" pitchFamily="18" charset="0"/>
              </a:rPr>
              <a:t>VAP /Safety Net Program</a:t>
            </a:r>
          </a:p>
        </p:txBody>
      </p:sp>
      <p:sp>
        <p:nvSpPr>
          <p:cNvPr id="9" name="Slide Number Placeholder 8"/>
          <p:cNvSpPr>
            <a:spLocks noGrp="1"/>
          </p:cNvSpPr>
          <p:nvPr>
            <p:ph type="sldNum" sz="quarter" idx="12"/>
          </p:nvPr>
        </p:nvSpPr>
        <p:spPr/>
        <p:txBody>
          <a:bodyPr/>
          <a:lstStyle/>
          <a:p>
            <a:pPr>
              <a:defRPr/>
            </a:pPr>
            <a:fld id="{FD895736-EF15-46DC-9634-8ED43435CBB7}" type="slidenum">
              <a:rPr lang="en-US">
                <a:solidFill>
                  <a:prstClr val="white">
                    <a:tint val="75000"/>
                  </a:prstClr>
                </a:solidFill>
              </a:rPr>
              <a:pPr>
                <a:defRPr/>
              </a:pPr>
              <a:t>36</a:t>
            </a:fld>
            <a:endParaRPr lang="en-US">
              <a:solidFill>
                <a:prstClr val="white">
                  <a:tint val="75000"/>
                </a:prstClr>
              </a:solidFill>
            </a:endParaRPr>
          </a:p>
        </p:txBody>
      </p:sp>
    </p:spTree>
    <p:extLst>
      <p:ext uri="{BB962C8B-B14F-4D97-AF65-F5344CB8AC3E}">
        <p14:creationId xmlns:p14="http://schemas.microsoft.com/office/powerpoint/2010/main" val="7401341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228600"/>
            <a:ext cx="8229600" cy="1143000"/>
          </a:xfrm>
        </p:spPr>
        <p:txBody>
          <a:bodyPr/>
          <a:lstStyle/>
          <a:p>
            <a:endParaRPr lang="en-US" smtClean="0"/>
          </a:p>
        </p:txBody>
      </p:sp>
      <p:sp>
        <p:nvSpPr>
          <p:cNvPr id="3" name="Content Placeholder 2"/>
          <p:cNvSpPr>
            <a:spLocks noGrp="1"/>
          </p:cNvSpPr>
          <p:nvPr>
            <p:ph idx="1"/>
          </p:nvPr>
        </p:nvSpPr>
        <p:spPr/>
        <p:txBody>
          <a:bodyPr rtlCol="0">
            <a:normAutofit/>
          </a:bodyPr>
          <a:lstStyle/>
          <a:p>
            <a:pPr fontAlgn="auto">
              <a:spcAft>
                <a:spcPts val="0"/>
              </a:spcAft>
              <a:buFont typeface="Wingdings" pitchFamily="2" charset="2"/>
              <a:buChar char="Ø"/>
              <a:defRPr/>
            </a:pPr>
            <a:r>
              <a:rPr lang="en-US" dirty="0" smtClean="0">
                <a:latin typeface="Times New Roman" pitchFamily="18" charset="0"/>
                <a:cs typeface="Times New Roman" pitchFamily="18" charset="0"/>
              </a:rPr>
              <a:t>Vital Access Provider Program</a:t>
            </a:r>
          </a:p>
          <a:p>
            <a:pPr lvl="1" fontAlgn="auto">
              <a:spcAft>
                <a:spcPts val="0"/>
              </a:spcAft>
              <a:buFont typeface="Arial" pitchFamily="34" charset="0"/>
              <a:buChar char="•"/>
              <a:defRPr/>
            </a:pPr>
            <a:r>
              <a:rPr lang="en-US" dirty="0" smtClean="0">
                <a:latin typeface="Times New Roman" pitchFamily="18" charset="0"/>
                <a:cs typeface="Times New Roman" pitchFamily="18" charset="0"/>
              </a:rPr>
              <a:t>Longer term support (up to 5 years) to ensure financial stability and advance ongoing operational changes to improve vital access and/or quality of care; or</a:t>
            </a:r>
          </a:p>
          <a:p>
            <a:pPr fontAlgn="auto">
              <a:spcAft>
                <a:spcPts val="0"/>
              </a:spcAft>
              <a:buFont typeface="Wingdings" pitchFamily="2" charset="2"/>
              <a:buChar char="Ø"/>
              <a:defRPr/>
            </a:pPr>
            <a:r>
              <a:rPr lang="en-US" dirty="0" smtClean="0">
                <a:latin typeface="Times New Roman" pitchFamily="18" charset="0"/>
                <a:cs typeface="Times New Roman" pitchFamily="18" charset="0"/>
              </a:rPr>
              <a:t>Safety Net Program</a:t>
            </a:r>
          </a:p>
          <a:p>
            <a:pPr lvl="1" fontAlgn="auto">
              <a:spcAft>
                <a:spcPts val="0"/>
              </a:spcAft>
              <a:buFont typeface="Arial" pitchFamily="34" charset="0"/>
              <a:buChar char="•"/>
              <a:defRPr/>
            </a:pPr>
            <a:r>
              <a:rPr lang="en-US" dirty="0" smtClean="0">
                <a:latin typeface="Times New Roman" pitchFamily="18" charset="0"/>
                <a:cs typeface="Times New Roman" pitchFamily="18" charset="0"/>
              </a:rPr>
              <a:t>Short term funding (up to 3 years) to achieve defined operational goals such as facility closure, integration or reconfiguration of services</a:t>
            </a:r>
          </a:p>
          <a:p>
            <a:pPr fontAlgn="auto">
              <a:spcAft>
                <a:spcPts val="0"/>
              </a:spcAft>
              <a:buFont typeface="Arial" pitchFamily="34" charset="0"/>
              <a:buChar char="•"/>
              <a:defRPr/>
            </a:pPr>
            <a:endParaRPr lang="en-US" dirty="0"/>
          </a:p>
        </p:txBody>
      </p:sp>
      <p:grpSp>
        <p:nvGrpSpPr>
          <p:cNvPr id="2" name="Group 4"/>
          <p:cNvGrpSpPr>
            <a:grpSpLocks/>
          </p:cNvGrpSpPr>
          <p:nvPr/>
        </p:nvGrpSpPr>
        <p:grpSpPr bwMode="auto">
          <a:xfrm>
            <a:off x="-17463" y="228600"/>
            <a:ext cx="9144001" cy="1143000"/>
            <a:chOff x="0" y="0"/>
            <a:chExt cx="9144000" cy="1143000"/>
          </a:xfrm>
        </p:grpSpPr>
        <p:sp>
          <p:nvSpPr>
            <p:cNvPr id="5" name="Rectangle 4"/>
            <p:cNvSpPr/>
            <p:nvPr/>
          </p:nvSpPr>
          <p:spPr>
            <a:xfrm>
              <a:off x="3276601" y="0"/>
              <a:ext cx="5867399" cy="1066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pic>
          <p:nvPicPr>
            <p:cNvPr id="6" name="Picture 4" descr="http://checkmarkservice.com/yahoo_site_admin/assets/images/nys_banner.65101643nys%20banner"/>
            <p:cNvPicPr>
              <a:picLocks noChangeAspect="1" noChangeArrowheads="1"/>
            </p:cNvPicPr>
            <p:nvPr/>
          </p:nvPicPr>
          <p:blipFill>
            <a:blip r:embed="rId2" cstate="print">
              <a:grayscl/>
            </a:blip>
            <a:srcRect l="64167" t="6000" b="-6000"/>
            <a:stretch>
              <a:fillRect/>
            </a:stretch>
          </p:blipFill>
          <p:spPr bwMode="auto">
            <a:xfrm>
              <a:off x="0" y="0"/>
              <a:ext cx="3276601" cy="1143000"/>
            </a:xfrm>
            <a:prstGeom prst="rect">
              <a:avLst/>
            </a:prstGeom>
            <a:ln>
              <a:noFill/>
            </a:ln>
            <a:effectLst>
              <a:outerShdw blurRad="292100" dist="139700" dir="2700000" algn="tl" rotWithShape="0">
                <a:srgbClr val="333333">
                  <a:alpha val="65000"/>
                </a:srgbClr>
              </a:outerShdw>
            </a:effectLst>
          </p:spPr>
        </p:pic>
        <p:pic>
          <p:nvPicPr>
            <p:cNvPr id="8" name="Picture 7" descr="DOH_Logo_WhiteOnBlack.jpg"/>
            <p:cNvPicPr>
              <a:picLocks noChangeAspect="1"/>
            </p:cNvPicPr>
            <p:nvPr/>
          </p:nvPicPr>
          <p:blipFill>
            <a:blip r:embed="rId3" cstate="print"/>
            <a:stretch>
              <a:fillRect/>
            </a:stretch>
          </p:blipFill>
          <p:spPr>
            <a:xfrm>
              <a:off x="7486650" y="0"/>
              <a:ext cx="1657350" cy="1066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grpSp>
      <p:sp>
        <p:nvSpPr>
          <p:cNvPr id="19460" name="TextBox 6"/>
          <p:cNvSpPr txBox="1">
            <a:spLocks noChangeArrowheads="1"/>
          </p:cNvSpPr>
          <p:nvPr/>
        </p:nvSpPr>
        <p:spPr bwMode="auto">
          <a:xfrm>
            <a:off x="3465513" y="217488"/>
            <a:ext cx="3733800" cy="1077912"/>
          </a:xfrm>
          <a:prstGeom prst="rect">
            <a:avLst/>
          </a:prstGeom>
          <a:noFill/>
          <a:ln w="9525">
            <a:noFill/>
            <a:miter lim="800000"/>
            <a:headEnd/>
            <a:tailEnd/>
          </a:ln>
        </p:spPr>
        <p:txBody>
          <a:bodyPr>
            <a:spAutoFit/>
          </a:bodyPr>
          <a:lstStyle/>
          <a:p>
            <a:pPr algn="ctr"/>
            <a:r>
              <a:rPr lang="en-US" sz="3200" dirty="0">
                <a:solidFill>
                  <a:prstClr val="white"/>
                </a:solidFill>
                <a:latin typeface="Times New Roman" pitchFamily="18" charset="0"/>
                <a:cs typeface="Times New Roman" pitchFamily="18" charset="0"/>
              </a:rPr>
              <a:t>VAP /Safety Net Program</a:t>
            </a:r>
          </a:p>
        </p:txBody>
      </p:sp>
      <p:sp>
        <p:nvSpPr>
          <p:cNvPr id="9" name="Slide Number Placeholder 8"/>
          <p:cNvSpPr>
            <a:spLocks noGrp="1"/>
          </p:cNvSpPr>
          <p:nvPr>
            <p:ph type="sldNum" sz="quarter" idx="12"/>
          </p:nvPr>
        </p:nvSpPr>
        <p:spPr/>
        <p:txBody>
          <a:bodyPr/>
          <a:lstStyle/>
          <a:p>
            <a:pPr>
              <a:defRPr/>
            </a:pPr>
            <a:fld id="{820A2AAB-3895-4164-BDC0-6F9C4439E0A1}" type="slidenum">
              <a:rPr lang="en-US">
                <a:solidFill>
                  <a:prstClr val="white">
                    <a:tint val="75000"/>
                  </a:prstClr>
                </a:solidFill>
              </a:rPr>
              <a:pPr>
                <a:defRPr/>
              </a:pPr>
              <a:t>37</a:t>
            </a:fld>
            <a:endParaRPr lang="en-US">
              <a:solidFill>
                <a:prstClr val="white">
                  <a:tint val="75000"/>
                </a:prstClr>
              </a:solidFill>
            </a:endParaRPr>
          </a:p>
        </p:txBody>
      </p:sp>
    </p:spTree>
    <p:extLst>
      <p:ext uri="{BB962C8B-B14F-4D97-AF65-F5344CB8AC3E}">
        <p14:creationId xmlns:p14="http://schemas.microsoft.com/office/powerpoint/2010/main" val="12170831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H_Header.png"/>
          <p:cNvPicPr>
            <a:picLocks noChangeAspect="1"/>
          </p:cNvPicPr>
          <p:nvPr/>
        </p:nvPicPr>
        <p:blipFill>
          <a:blip r:embed="rId2" cstate="print"/>
          <a:stretch>
            <a:fillRect/>
          </a:stretch>
        </p:blipFill>
        <p:spPr>
          <a:xfrm>
            <a:off x="0" y="0"/>
            <a:ext cx="8991600" cy="1968845"/>
          </a:xfrm>
          <a:prstGeom prst="rect">
            <a:avLst/>
          </a:prstGeom>
        </p:spPr>
      </p:pic>
      <p:sp>
        <p:nvSpPr>
          <p:cNvPr id="4" name="Title 3"/>
          <p:cNvSpPr>
            <a:spLocks noGrp="1"/>
          </p:cNvSpPr>
          <p:nvPr>
            <p:ph type="title"/>
          </p:nvPr>
        </p:nvSpPr>
        <p:spPr/>
        <p:txBody>
          <a:bodyPr/>
          <a:lstStyle/>
          <a:p>
            <a:r>
              <a:rPr lang="en-US" dirty="0" smtClean="0"/>
              <a:t>   </a:t>
            </a:r>
            <a:r>
              <a:rPr lang="en-US" dirty="0" smtClean="0">
                <a:latin typeface="Times New Roman" pitchFamily="18" charset="0"/>
                <a:cs typeface="Times New Roman" pitchFamily="18" charset="0"/>
              </a:rPr>
              <a:t>Safety Net/VAP</a:t>
            </a:r>
            <a:endParaRPr lang="en-US" dirty="0">
              <a:latin typeface="Times New Roman" pitchFamily="18" charset="0"/>
              <a:cs typeface="Times New Roman" pitchFamily="18" charset="0"/>
            </a:endParaRPr>
          </a:p>
        </p:txBody>
      </p:sp>
      <p:sp>
        <p:nvSpPr>
          <p:cNvPr id="5" name="Content Placeholder 4"/>
          <p:cNvSpPr>
            <a:spLocks noGrp="1"/>
          </p:cNvSpPr>
          <p:nvPr>
            <p:ph idx="1"/>
          </p:nvPr>
        </p:nvSpPr>
        <p:spPr>
          <a:xfrm>
            <a:off x="457200" y="1600200"/>
            <a:ext cx="8305800" cy="4724400"/>
          </a:xfrm>
        </p:spPr>
        <p:txBody>
          <a:bodyPr>
            <a:normAutofit fontScale="92500" lnSpcReduction="20000"/>
          </a:bodyPr>
          <a:lstStyle/>
          <a:p>
            <a:r>
              <a:rPr lang="en-US" dirty="0" smtClean="0">
                <a:latin typeface="Times New Roman" pitchFamily="18" charset="0"/>
                <a:cs typeface="Times New Roman" pitchFamily="18" charset="0"/>
              </a:rPr>
              <a:t>Phase I: HEAL 21/RFA Process</a:t>
            </a:r>
          </a:p>
          <a:p>
            <a:r>
              <a:rPr lang="en-US" dirty="0" smtClean="0">
                <a:latin typeface="Times New Roman" pitchFamily="18" charset="0"/>
                <a:cs typeface="Times New Roman" pitchFamily="18" charset="0"/>
              </a:rPr>
              <a:t>2012-13 State Budget allotted $86.4M</a:t>
            </a:r>
          </a:p>
          <a:p>
            <a:r>
              <a:rPr lang="en-US" dirty="0" smtClean="0">
                <a:latin typeface="Times New Roman" pitchFamily="18" charset="0"/>
                <a:cs typeface="Times New Roman" pitchFamily="18" charset="0"/>
              </a:rPr>
              <a:t>Awarded 12 providers for $23.8M</a:t>
            </a:r>
          </a:p>
          <a:p>
            <a:pPr lvl="1">
              <a:buFont typeface="Wingdings" pitchFamily="2" charset="2"/>
              <a:buChar char="§"/>
            </a:pPr>
            <a:r>
              <a:rPr lang="en-US" dirty="0" smtClean="0">
                <a:latin typeface="Times New Roman" pitchFamily="18" charset="0"/>
                <a:cs typeface="Times New Roman" pitchFamily="18" charset="0"/>
              </a:rPr>
              <a:t>Temporary Medicaid Rate Adjustment Agreement (TMRAA)</a:t>
            </a:r>
          </a:p>
          <a:p>
            <a:pPr lvl="1">
              <a:buFont typeface="Wingdings" pitchFamily="2" charset="2"/>
              <a:buChar char="§"/>
            </a:pPr>
            <a:r>
              <a:rPr lang="en-US" dirty="0" smtClean="0">
                <a:latin typeface="Times New Roman" pitchFamily="18" charset="0"/>
                <a:cs typeface="Times New Roman" pitchFamily="18" charset="0"/>
              </a:rPr>
              <a:t>Transparency and Accountability</a:t>
            </a:r>
          </a:p>
          <a:p>
            <a:r>
              <a:rPr lang="en-US" dirty="0" smtClean="0">
                <a:latin typeface="Times New Roman" pitchFamily="18" charset="0"/>
                <a:cs typeface="Times New Roman" pitchFamily="18" charset="0"/>
              </a:rPr>
              <a:t>Phase II: Balance of $62.6M</a:t>
            </a:r>
          </a:p>
          <a:p>
            <a:pPr lvl="1">
              <a:buFont typeface="Wingdings" pitchFamily="2" charset="2"/>
              <a:buChar char="§"/>
            </a:pPr>
            <a:r>
              <a:rPr lang="en-US" dirty="0" smtClean="0">
                <a:latin typeface="Times New Roman" pitchFamily="18" charset="0"/>
                <a:cs typeface="Times New Roman" pitchFamily="18" charset="0"/>
              </a:rPr>
              <a:t> General Criteria:</a:t>
            </a:r>
          </a:p>
          <a:p>
            <a:pPr lvl="2">
              <a:buFont typeface="Courier New" pitchFamily="49" charset="0"/>
              <a:buChar char="o"/>
            </a:pPr>
            <a:r>
              <a:rPr lang="en-US" dirty="0" smtClean="0">
                <a:latin typeface="Times New Roman" pitchFamily="18" charset="0"/>
                <a:cs typeface="Times New Roman" pitchFamily="18" charset="0"/>
              </a:rPr>
              <a:t>Facility Financial Viability</a:t>
            </a:r>
          </a:p>
          <a:p>
            <a:pPr lvl="2">
              <a:buFont typeface="Courier New" pitchFamily="49" charset="0"/>
              <a:buChar char="o"/>
            </a:pPr>
            <a:r>
              <a:rPr lang="en-US" dirty="0" smtClean="0">
                <a:latin typeface="Times New Roman" pitchFamily="18" charset="0"/>
                <a:cs typeface="Times New Roman" pitchFamily="18" charset="0"/>
              </a:rPr>
              <a:t>Community Service Needs</a:t>
            </a:r>
          </a:p>
          <a:p>
            <a:pPr lvl="2">
              <a:buFont typeface="Courier New" pitchFamily="49" charset="0"/>
              <a:buChar char="o"/>
            </a:pPr>
            <a:r>
              <a:rPr lang="en-US" dirty="0" smtClean="0">
                <a:latin typeface="Times New Roman" pitchFamily="18" charset="0"/>
                <a:cs typeface="Times New Roman" pitchFamily="18" charset="0"/>
              </a:rPr>
              <a:t>Quality Care Improvements</a:t>
            </a:r>
          </a:p>
          <a:p>
            <a:pPr lvl="2">
              <a:buFont typeface="Courier New" pitchFamily="49" charset="0"/>
              <a:buChar char="o"/>
            </a:pPr>
            <a:r>
              <a:rPr lang="en-US" dirty="0" smtClean="0">
                <a:latin typeface="Times New Roman" pitchFamily="18" charset="0"/>
                <a:cs typeface="Times New Roman" pitchFamily="18" charset="0"/>
              </a:rPr>
              <a:t>Health Equity</a:t>
            </a:r>
          </a:p>
          <a:p>
            <a:endParaRPr lang="en-US" dirty="0" smtClean="0"/>
          </a:p>
          <a:p>
            <a:endParaRPr lang="en-US" dirty="0" smtClean="0"/>
          </a:p>
          <a:p>
            <a:pPr lvl="1"/>
            <a:endParaRPr lang="en-US" dirty="0" smtClean="0"/>
          </a:p>
        </p:txBody>
      </p:sp>
      <p:sp>
        <p:nvSpPr>
          <p:cNvPr id="6" name="Slide Number Placeholder 5"/>
          <p:cNvSpPr>
            <a:spLocks noGrp="1"/>
          </p:cNvSpPr>
          <p:nvPr>
            <p:ph type="sldNum" sz="quarter" idx="12"/>
          </p:nvPr>
        </p:nvSpPr>
        <p:spPr/>
        <p:txBody>
          <a:bodyPr/>
          <a:lstStyle/>
          <a:p>
            <a:fld id="{2ABA05D8-15F5-416B-A538-38301B537BEF}" type="slidenum">
              <a:rPr lang="en-US" smtClean="0">
                <a:solidFill>
                  <a:prstClr val="white">
                    <a:tint val="75000"/>
                  </a:prstClr>
                </a:solidFill>
              </a:rPr>
              <a:pPr/>
              <a:t>38</a:t>
            </a:fld>
            <a:endParaRPr lang="en-US" dirty="0">
              <a:solidFill>
                <a:prstClr val="white">
                  <a:tint val="75000"/>
                </a:prstClr>
              </a:solidFill>
            </a:endParaRPr>
          </a:p>
        </p:txBody>
      </p:sp>
    </p:spTree>
    <p:extLst>
      <p:ext uri="{BB962C8B-B14F-4D97-AF65-F5344CB8AC3E}">
        <p14:creationId xmlns:p14="http://schemas.microsoft.com/office/powerpoint/2010/main" val="19901407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DOH_Header.png"/>
          <p:cNvPicPr>
            <a:picLocks noChangeAspect="1"/>
          </p:cNvPicPr>
          <p:nvPr/>
        </p:nvPicPr>
        <p:blipFill>
          <a:blip r:embed="rId3" cstate="print"/>
          <a:stretch>
            <a:fillRect/>
          </a:stretch>
        </p:blipFill>
        <p:spPr>
          <a:xfrm>
            <a:off x="0" y="1"/>
            <a:ext cx="9143999" cy="1958660"/>
          </a:xfrm>
          <a:prstGeom prst="rect">
            <a:avLst/>
          </a:prstGeom>
        </p:spPr>
      </p:pic>
      <p:sp>
        <p:nvSpPr>
          <p:cNvPr id="5" name="Title 3"/>
          <p:cNvSpPr>
            <a:spLocks noGrp="1"/>
          </p:cNvSpPr>
          <p:nvPr>
            <p:ph type="title"/>
          </p:nvPr>
        </p:nvSpPr>
        <p:spPr/>
        <p:txBody>
          <a:bodyPr>
            <a:normAutofit/>
          </a:bodyPr>
          <a:lstStyle/>
          <a:p>
            <a:r>
              <a:rPr lang="en-US" dirty="0" smtClean="0"/>
              <a:t>    </a:t>
            </a:r>
            <a:r>
              <a:rPr lang="en-US" dirty="0" smtClean="0">
                <a:latin typeface="Times New Roman" pitchFamily="18" charset="0"/>
                <a:cs typeface="Times New Roman" pitchFamily="18" charset="0"/>
              </a:rPr>
              <a:t>Safety Net/VAP</a:t>
            </a:r>
            <a:endParaRPr lang="en-US" dirty="0">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fld id="{2ABA05D8-15F5-416B-A538-38301B537BEF}" type="slidenum">
              <a:rPr lang="en-US" smtClean="0">
                <a:solidFill>
                  <a:prstClr val="white">
                    <a:tint val="75000"/>
                  </a:prstClr>
                </a:solidFill>
              </a:rPr>
              <a:pPr/>
              <a:t>39</a:t>
            </a:fld>
            <a:endParaRPr lang="en-US" dirty="0">
              <a:solidFill>
                <a:prstClr val="white">
                  <a:tint val="75000"/>
                </a:prstClr>
              </a:solidFill>
            </a:endParaRPr>
          </a:p>
        </p:txBody>
      </p:sp>
      <p:sp>
        <p:nvSpPr>
          <p:cNvPr id="7" name="Content Placeholder 6"/>
          <p:cNvSpPr>
            <a:spLocks noGrp="1"/>
          </p:cNvSpPr>
          <p:nvPr>
            <p:ph idx="1"/>
          </p:nvPr>
        </p:nvSpPr>
        <p:spPr>
          <a:xfrm>
            <a:off x="457200" y="1600200"/>
            <a:ext cx="8229600" cy="4800600"/>
          </a:xfrm>
        </p:spPr>
        <p:txBody>
          <a:bodyPr>
            <a:normAutofit fontScale="85000" lnSpcReduction="20000"/>
          </a:bodyPr>
          <a:lstStyle/>
          <a:p>
            <a:r>
              <a:rPr lang="en-US" dirty="0" smtClean="0">
                <a:latin typeface="Times New Roman" pitchFamily="18" charset="0"/>
                <a:cs typeface="Times New Roman" pitchFamily="18" charset="0"/>
              </a:rPr>
              <a:t>Mini application sent out to all hospitals, nursing homes, clinics and CHHA’s as part of the HEAL21 process</a:t>
            </a:r>
          </a:p>
          <a:p>
            <a:pPr lvl="1">
              <a:buFont typeface="Wingdings" pitchFamily="2" charset="2"/>
              <a:buChar char="§"/>
            </a:pPr>
            <a:r>
              <a:rPr lang="en-US" dirty="0" smtClean="0">
                <a:latin typeface="Times New Roman" pitchFamily="18" charset="0"/>
                <a:cs typeface="Times New Roman" pitchFamily="18" charset="0"/>
              </a:rPr>
              <a:t>156 applications received </a:t>
            </a:r>
          </a:p>
          <a:p>
            <a:pPr lvl="2">
              <a:buFont typeface="Courier New" pitchFamily="49" charset="0"/>
              <a:buChar char="o"/>
            </a:pPr>
            <a:r>
              <a:rPr lang="en-US" dirty="0" smtClean="0">
                <a:latin typeface="Times New Roman" pitchFamily="18" charset="0"/>
                <a:cs typeface="Times New Roman" pitchFamily="18" charset="0"/>
              </a:rPr>
              <a:t>87 Hospitals</a:t>
            </a:r>
          </a:p>
          <a:p>
            <a:pPr lvl="2">
              <a:buFont typeface="Courier New" pitchFamily="49" charset="0"/>
              <a:buChar char="o"/>
            </a:pPr>
            <a:r>
              <a:rPr lang="en-US" dirty="0" smtClean="0">
                <a:latin typeface="Times New Roman" pitchFamily="18" charset="0"/>
                <a:cs typeface="Times New Roman" pitchFamily="18" charset="0"/>
              </a:rPr>
              <a:t>24 Nursing Homes</a:t>
            </a:r>
          </a:p>
          <a:p>
            <a:pPr lvl="2">
              <a:buFont typeface="Courier New" pitchFamily="49" charset="0"/>
              <a:buChar char="o"/>
            </a:pPr>
            <a:r>
              <a:rPr lang="en-US" dirty="0" smtClean="0">
                <a:latin typeface="Times New Roman" pitchFamily="18" charset="0"/>
                <a:cs typeface="Times New Roman" pitchFamily="18" charset="0"/>
              </a:rPr>
              <a:t>39 D &amp; TC</a:t>
            </a:r>
          </a:p>
          <a:p>
            <a:pPr lvl="2">
              <a:buFont typeface="Courier New" pitchFamily="49" charset="0"/>
              <a:buChar char="o"/>
            </a:pPr>
            <a:r>
              <a:rPr lang="en-US" dirty="0" smtClean="0">
                <a:latin typeface="Times New Roman" pitchFamily="18" charset="0"/>
                <a:cs typeface="Times New Roman" pitchFamily="18" charset="0"/>
              </a:rPr>
              <a:t>6 CHHA’s</a:t>
            </a:r>
          </a:p>
          <a:p>
            <a:r>
              <a:rPr lang="en-US" dirty="0" smtClean="0">
                <a:latin typeface="Times New Roman" pitchFamily="18" charset="0"/>
                <a:cs typeface="Times New Roman" pitchFamily="18" charset="0"/>
              </a:rPr>
              <a:t>Rate adjustments can only be for operating costs.</a:t>
            </a:r>
          </a:p>
          <a:p>
            <a:r>
              <a:rPr lang="en-US" dirty="0" smtClean="0">
                <a:latin typeface="Times New Roman" pitchFamily="18" charset="0"/>
                <a:cs typeface="Times New Roman" pitchFamily="18" charset="0"/>
              </a:rPr>
              <a:t>Applications divided into three categories:</a:t>
            </a:r>
          </a:p>
          <a:p>
            <a:pPr lvl="1">
              <a:buFont typeface="Wingdings" pitchFamily="2" charset="2"/>
              <a:buChar char="§"/>
            </a:pPr>
            <a:r>
              <a:rPr lang="en-US" dirty="0" smtClean="0">
                <a:latin typeface="Times New Roman" pitchFamily="18" charset="0"/>
                <a:cs typeface="Times New Roman" pitchFamily="18" charset="0"/>
              </a:rPr>
              <a:t>Negative Margin </a:t>
            </a:r>
          </a:p>
          <a:p>
            <a:pPr lvl="1">
              <a:buFont typeface="Wingdings" pitchFamily="2" charset="2"/>
              <a:buChar char="§"/>
            </a:pPr>
            <a:r>
              <a:rPr lang="en-US" dirty="0" smtClean="0">
                <a:latin typeface="Times New Roman" pitchFamily="18" charset="0"/>
                <a:cs typeface="Times New Roman" pitchFamily="18" charset="0"/>
              </a:rPr>
              <a:t>Positive Margin &lt; national average</a:t>
            </a:r>
          </a:p>
          <a:p>
            <a:pPr lvl="1">
              <a:buFont typeface="Wingdings" pitchFamily="2" charset="2"/>
              <a:buChar char="§"/>
            </a:pPr>
            <a:r>
              <a:rPr lang="en-US" dirty="0" smtClean="0">
                <a:latin typeface="Times New Roman" pitchFamily="18" charset="0"/>
                <a:cs typeface="Times New Roman" pitchFamily="18" charset="0"/>
              </a:rPr>
              <a:t>Positive Margin &gt; national average</a:t>
            </a:r>
          </a:p>
        </p:txBody>
      </p:sp>
    </p:spTree>
    <p:extLst>
      <p:ext uri="{BB962C8B-B14F-4D97-AF65-F5344CB8AC3E}">
        <p14:creationId xmlns:p14="http://schemas.microsoft.com/office/powerpoint/2010/main" val="1961489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graphicFrame>
        <p:nvGraphicFramePr>
          <p:cNvPr id="8" name="Content Placeholder 7"/>
          <p:cNvGraphicFramePr>
            <a:graphicFrameLocks noGrp="1"/>
          </p:cNvGraphicFramePr>
          <p:nvPr>
            <p:ph idx="1"/>
          </p:nvPr>
        </p:nvGraphicFramePr>
        <p:xfrm>
          <a:off x="457200" y="1905000"/>
          <a:ext cx="8382000" cy="4343400"/>
        </p:xfrm>
        <a:graphic>
          <a:graphicData uri="http://schemas.openxmlformats.org/drawingml/2006/table">
            <a:tbl>
              <a:tblPr firstRow="1" bandRow="1">
                <a:tableStyleId>{5C22544A-7EE6-4342-B048-85BDC9FD1C3A}</a:tableStyleId>
              </a:tblPr>
              <a:tblGrid>
                <a:gridCol w="2971800"/>
                <a:gridCol w="1752600"/>
                <a:gridCol w="3657600"/>
              </a:tblGrid>
              <a:tr h="409120">
                <a:tc>
                  <a:txBody>
                    <a:bodyPr/>
                    <a:lstStyle/>
                    <a:p>
                      <a:pPr algn="ctr"/>
                      <a:r>
                        <a:rPr lang="en-US" dirty="0" smtClean="0"/>
                        <a:t>Bureau</a:t>
                      </a:r>
                      <a:endParaRPr lang="en-US" dirty="0"/>
                    </a:p>
                  </a:txBody>
                  <a:tcPr/>
                </a:tc>
                <a:tc>
                  <a:txBody>
                    <a:bodyPr/>
                    <a:lstStyle/>
                    <a:p>
                      <a:pPr algn="ctr"/>
                      <a:r>
                        <a:rPr lang="en-US" dirty="0" smtClean="0"/>
                        <a:t>Director</a:t>
                      </a:r>
                      <a:endParaRPr lang="en-US" dirty="0"/>
                    </a:p>
                  </a:txBody>
                  <a:tcPr/>
                </a:tc>
                <a:tc>
                  <a:txBody>
                    <a:bodyPr/>
                    <a:lstStyle/>
                    <a:p>
                      <a:pPr algn="ctr"/>
                      <a:r>
                        <a:rPr lang="en-US" dirty="0" smtClean="0"/>
                        <a:t>Responsibilities</a:t>
                      </a:r>
                      <a:endParaRPr lang="en-US" dirty="0"/>
                    </a:p>
                  </a:txBody>
                  <a:tcPr/>
                </a:tc>
              </a:tr>
              <a:tr h="2219337">
                <a:tc>
                  <a:txBody>
                    <a:bodyPr/>
                    <a:lstStyle/>
                    <a:p>
                      <a:pPr algn="ctr"/>
                      <a:r>
                        <a:rPr lang="en-US" dirty="0" smtClean="0"/>
                        <a:t>Federal</a:t>
                      </a:r>
                      <a:r>
                        <a:rPr lang="en-US" baseline="0" dirty="0" smtClean="0"/>
                        <a:t> Relations/Financial Analysis/provider Assessment</a:t>
                      </a:r>
                      <a:endParaRPr lang="en-US" dirty="0"/>
                    </a:p>
                  </a:txBody>
                  <a:tcPr/>
                </a:tc>
                <a:tc>
                  <a:txBody>
                    <a:bodyPr/>
                    <a:lstStyle/>
                    <a:p>
                      <a:pPr algn="ctr"/>
                      <a:r>
                        <a:rPr lang="en-US" dirty="0" smtClean="0"/>
                        <a:t>Roland </a:t>
                      </a:r>
                      <a:r>
                        <a:rPr lang="en-US" dirty="0" err="1" smtClean="0"/>
                        <a:t>Guilz</a:t>
                      </a:r>
                      <a:endParaRPr lang="en-US" dirty="0"/>
                    </a:p>
                  </a:txBody>
                  <a:tcPr/>
                </a:tc>
                <a:tc>
                  <a:txBody>
                    <a:bodyPr/>
                    <a:lstStyle/>
                    <a:p>
                      <a:pPr algn="l">
                        <a:buFont typeface="Arial" pitchFamily="34" charset="0"/>
                        <a:buChar char="•"/>
                      </a:pPr>
                      <a:r>
                        <a:rPr lang="en-US" baseline="0" dirty="0" smtClean="0"/>
                        <a:t>Financial Analysis/Special Projects</a:t>
                      </a:r>
                    </a:p>
                    <a:p>
                      <a:pPr algn="l">
                        <a:buFont typeface="Arial" pitchFamily="34" charset="0"/>
                        <a:buChar char="•"/>
                      </a:pPr>
                      <a:r>
                        <a:rPr lang="en-US" baseline="0" dirty="0" smtClean="0"/>
                        <a:t>UPL calculations</a:t>
                      </a:r>
                    </a:p>
                    <a:p>
                      <a:pPr algn="l">
                        <a:buFont typeface="Arial" pitchFamily="34" charset="0"/>
                        <a:buChar char="•"/>
                      </a:pPr>
                      <a:r>
                        <a:rPr lang="en-US" baseline="0" dirty="0" smtClean="0"/>
                        <a:t>Indigent Care/DSH </a:t>
                      </a:r>
                    </a:p>
                    <a:p>
                      <a:pPr algn="l">
                        <a:buFont typeface="Arial" pitchFamily="34" charset="0"/>
                        <a:buChar char="•"/>
                      </a:pPr>
                      <a:r>
                        <a:rPr lang="en-US" baseline="0" dirty="0" smtClean="0"/>
                        <a:t>Federal Relations – MRT Waiver, State Plans, </a:t>
                      </a:r>
                    </a:p>
                    <a:p>
                      <a:pPr algn="l">
                        <a:buFont typeface="Arial" pitchFamily="34" charset="0"/>
                        <a:buChar char="•"/>
                      </a:pPr>
                      <a:r>
                        <a:rPr lang="en-US" baseline="0" dirty="0" smtClean="0"/>
                        <a:t>Provider Assessment Admin</a:t>
                      </a:r>
                    </a:p>
                    <a:p>
                      <a:pPr algn="l">
                        <a:buFont typeface="Arial" pitchFamily="34" charset="0"/>
                        <a:buChar char="•"/>
                      </a:pPr>
                      <a:r>
                        <a:rPr lang="en-US" baseline="0" dirty="0" smtClean="0"/>
                        <a:t>Systems support</a:t>
                      </a:r>
                    </a:p>
                  </a:txBody>
                  <a:tcPr/>
                </a:tc>
              </a:tr>
              <a:tr h="1008790">
                <a:tc>
                  <a:txBody>
                    <a:bodyPr/>
                    <a:lstStyle/>
                    <a:p>
                      <a:pPr algn="ctr"/>
                      <a:r>
                        <a:rPr lang="en-US" dirty="0" smtClean="0"/>
                        <a:t>Global Cap/Administration</a:t>
                      </a:r>
                      <a:endParaRPr lang="en-US" dirty="0"/>
                    </a:p>
                  </a:txBody>
                  <a:tcPr/>
                </a:tc>
                <a:tc>
                  <a:txBody>
                    <a:bodyPr/>
                    <a:lstStyle/>
                    <a:p>
                      <a:pPr algn="ctr"/>
                      <a:r>
                        <a:rPr lang="en-US" dirty="0" smtClean="0"/>
                        <a:t>Vacant</a:t>
                      </a:r>
                      <a:endParaRPr lang="en-US" dirty="0"/>
                    </a:p>
                  </a:txBody>
                  <a:tcPr/>
                </a:tc>
                <a:tc>
                  <a:txBody>
                    <a:bodyPr/>
                    <a:lstStyle/>
                    <a:p>
                      <a:pPr algn="l">
                        <a:buFont typeface="Arial" pitchFamily="34" charset="0"/>
                        <a:buChar char="•"/>
                      </a:pPr>
                      <a:r>
                        <a:rPr lang="en-US" dirty="0" smtClean="0"/>
                        <a:t>Global Cap</a:t>
                      </a:r>
                    </a:p>
                    <a:p>
                      <a:pPr algn="l">
                        <a:buFont typeface="Arial" pitchFamily="34" charset="0"/>
                        <a:buChar char="•"/>
                      </a:pPr>
                      <a:r>
                        <a:rPr lang="en-US" dirty="0" smtClean="0"/>
                        <a:t>OHIP Budget</a:t>
                      </a:r>
                    </a:p>
                    <a:p>
                      <a:pPr algn="l">
                        <a:buFont typeface="Arial" pitchFamily="34" charset="0"/>
                        <a:buChar char="•"/>
                      </a:pPr>
                      <a:r>
                        <a:rPr lang="en-US" dirty="0" smtClean="0"/>
                        <a:t>OHIP</a:t>
                      </a:r>
                      <a:r>
                        <a:rPr lang="en-US" baseline="0" dirty="0" smtClean="0"/>
                        <a:t> Admin</a:t>
                      </a:r>
                      <a:endParaRPr lang="en-US" dirty="0" smtClean="0"/>
                    </a:p>
                  </a:txBody>
                  <a:tcPr/>
                </a:tc>
              </a:tr>
              <a:tr h="706153">
                <a:tc>
                  <a:txBody>
                    <a:bodyPr/>
                    <a:lstStyle/>
                    <a:p>
                      <a:pPr algn="ctr"/>
                      <a:r>
                        <a:rPr lang="en-US" dirty="0" smtClean="0"/>
                        <a:t>Mental Hygiene Rate Setting</a:t>
                      </a:r>
                      <a:endParaRPr lang="en-US" dirty="0"/>
                    </a:p>
                  </a:txBody>
                  <a:tcPr/>
                </a:tc>
                <a:tc>
                  <a:txBody>
                    <a:bodyPr/>
                    <a:lstStyle/>
                    <a:p>
                      <a:pPr algn="ctr"/>
                      <a:r>
                        <a:rPr lang="en-US" dirty="0" smtClean="0"/>
                        <a:t>Mike </a:t>
                      </a:r>
                      <a:r>
                        <a:rPr lang="en-US" dirty="0" err="1" smtClean="0"/>
                        <a:t>Ogborn</a:t>
                      </a:r>
                      <a:endParaRPr lang="en-US" dirty="0"/>
                    </a:p>
                  </a:txBody>
                  <a:tcPr/>
                </a:tc>
                <a:tc>
                  <a:txBody>
                    <a:bodyPr/>
                    <a:lstStyle/>
                    <a:p>
                      <a:pPr algn="l">
                        <a:buFont typeface="Arial" pitchFamily="34" charset="0"/>
                        <a:buChar char="•"/>
                      </a:pPr>
                      <a:r>
                        <a:rPr lang="en-US" dirty="0" smtClean="0"/>
                        <a:t>All Mental Health Rate Setting</a:t>
                      </a:r>
                    </a:p>
                    <a:p>
                      <a:pPr algn="l">
                        <a:buFont typeface="Arial" pitchFamily="34" charset="0"/>
                        <a:buChar char="•"/>
                      </a:pPr>
                      <a:r>
                        <a:rPr lang="en-US" dirty="0" smtClean="0"/>
                        <a:t>OMH, OASAS, OPWDD</a:t>
                      </a:r>
                      <a:endParaRPr lang="en-US" dirty="0"/>
                    </a:p>
                  </a:txBody>
                  <a:tcPr/>
                </a:tc>
              </a:tr>
            </a:tbl>
          </a:graphicData>
        </a:graphic>
      </p:graphicFrame>
      <p:pic>
        <p:nvPicPr>
          <p:cNvPr id="4" name="Picture 3" descr="DOH_Header.png"/>
          <p:cNvPicPr>
            <a:picLocks noChangeAspect="1"/>
          </p:cNvPicPr>
          <p:nvPr/>
        </p:nvPicPr>
        <p:blipFill>
          <a:blip r:embed="rId2" cstate="print"/>
          <a:stretch>
            <a:fillRect/>
          </a:stretch>
        </p:blipFill>
        <p:spPr>
          <a:xfrm>
            <a:off x="0" y="0"/>
            <a:ext cx="9144000" cy="1968845"/>
          </a:xfrm>
          <a:prstGeom prst="rect">
            <a:avLst/>
          </a:prstGeom>
        </p:spPr>
      </p:pic>
      <p:sp>
        <p:nvSpPr>
          <p:cNvPr id="7" name="Rectangle 6"/>
          <p:cNvSpPr/>
          <p:nvPr/>
        </p:nvSpPr>
        <p:spPr>
          <a:xfrm>
            <a:off x="3276600" y="228600"/>
            <a:ext cx="3713876" cy="1200329"/>
          </a:xfrm>
          <a:prstGeom prst="rect">
            <a:avLst/>
          </a:prstGeom>
        </p:spPr>
        <p:txBody>
          <a:bodyPr wrap="square">
            <a:spAutoFit/>
          </a:bodyPr>
          <a:lstStyle/>
          <a:p>
            <a:pPr algn="ctr"/>
            <a:r>
              <a:rPr lang="en-US" sz="3600" dirty="0" smtClean="0">
                <a:latin typeface="Times New Roman" pitchFamily="18" charset="0"/>
                <a:cs typeface="Times New Roman" pitchFamily="18" charset="0"/>
              </a:rPr>
              <a:t>DFRS </a:t>
            </a:r>
          </a:p>
          <a:p>
            <a:pPr algn="ctr"/>
            <a:r>
              <a:rPr lang="en-US" sz="3600" dirty="0" smtClean="0">
                <a:latin typeface="Times New Roman" pitchFamily="18" charset="0"/>
                <a:cs typeface="Times New Roman" pitchFamily="18" charset="0"/>
              </a:rPr>
              <a:t>Reorganization</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28903949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H_Header.png"/>
          <p:cNvPicPr>
            <a:picLocks noChangeAspect="1"/>
          </p:cNvPicPr>
          <p:nvPr/>
        </p:nvPicPr>
        <p:blipFill>
          <a:blip r:embed="rId2" cstate="print"/>
          <a:stretch>
            <a:fillRect/>
          </a:stretch>
        </p:blipFill>
        <p:spPr>
          <a:xfrm>
            <a:off x="0" y="0"/>
            <a:ext cx="8991600" cy="1968845"/>
          </a:xfrm>
          <a:prstGeom prst="rect">
            <a:avLst/>
          </a:prstGeom>
        </p:spPr>
      </p:pic>
      <p:sp>
        <p:nvSpPr>
          <p:cNvPr id="4" name="Title 3"/>
          <p:cNvSpPr>
            <a:spLocks noGrp="1"/>
          </p:cNvSpPr>
          <p:nvPr>
            <p:ph type="title"/>
          </p:nvPr>
        </p:nvSpPr>
        <p:spPr/>
        <p:txBody>
          <a:bodyPr/>
          <a:lstStyle/>
          <a:p>
            <a:r>
              <a:rPr lang="en-US" dirty="0" smtClean="0"/>
              <a:t>   </a:t>
            </a:r>
            <a:r>
              <a:rPr lang="en-US" dirty="0" smtClean="0">
                <a:latin typeface="Times New Roman" pitchFamily="18" charset="0"/>
                <a:cs typeface="Times New Roman" pitchFamily="18" charset="0"/>
              </a:rPr>
              <a:t>Safety Net/VAP</a:t>
            </a:r>
            <a:endParaRPr lang="en-US" dirty="0">
              <a:latin typeface="Times New Roman" pitchFamily="18" charset="0"/>
              <a:cs typeface="Times New Roman" pitchFamily="18" charset="0"/>
            </a:endParaRPr>
          </a:p>
        </p:txBody>
      </p:sp>
      <p:sp>
        <p:nvSpPr>
          <p:cNvPr id="5" name="Content Placeholder 4"/>
          <p:cNvSpPr>
            <a:spLocks noGrp="1"/>
          </p:cNvSpPr>
          <p:nvPr>
            <p:ph idx="1"/>
          </p:nvPr>
        </p:nvSpPr>
        <p:spPr>
          <a:xfrm>
            <a:off x="457200" y="1600200"/>
            <a:ext cx="8305800" cy="4724400"/>
          </a:xfrm>
        </p:spPr>
        <p:txBody>
          <a:bodyPr>
            <a:normAutofit/>
          </a:bodyPr>
          <a:lstStyle/>
          <a:p>
            <a:pPr>
              <a:buFont typeface="Wingdings" pitchFamily="2" charset="2"/>
              <a:buChar char="Ø"/>
            </a:pPr>
            <a:r>
              <a:rPr lang="en-US" dirty="0" smtClean="0">
                <a:latin typeface="Times New Roman" pitchFamily="18" charset="0"/>
                <a:cs typeface="Times New Roman" pitchFamily="18" charset="0"/>
              </a:rPr>
              <a:t>Funding in the future</a:t>
            </a:r>
          </a:p>
          <a:p>
            <a:pPr lvl="1">
              <a:buFont typeface="Arial" pitchFamily="34" charset="0"/>
              <a:buChar char="•"/>
            </a:pPr>
            <a:r>
              <a:rPr lang="en-US" dirty="0" smtClean="0">
                <a:latin typeface="Times New Roman" pitchFamily="18" charset="0"/>
                <a:cs typeface="Times New Roman" pitchFamily="18" charset="0"/>
              </a:rPr>
              <a:t>13/14 State budget has $182M gross</a:t>
            </a:r>
          </a:p>
          <a:p>
            <a:pPr lvl="1">
              <a:buFont typeface="Arial" pitchFamily="34" charset="0"/>
              <a:buChar char="•"/>
            </a:pPr>
            <a:r>
              <a:rPr lang="en-US" dirty="0" smtClean="0">
                <a:latin typeface="Times New Roman" pitchFamily="18" charset="0"/>
                <a:cs typeface="Times New Roman" pitchFamily="18" charset="0"/>
              </a:rPr>
              <a:t>14/15 proposed to go to $154M</a:t>
            </a:r>
          </a:p>
          <a:p>
            <a:pPr lvl="1">
              <a:buFont typeface="Arial" pitchFamily="34" charset="0"/>
              <a:buChar char="•"/>
            </a:pPr>
            <a:r>
              <a:rPr lang="en-US" dirty="0" smtClean="0">
                <a:latin typeface="Times New Roman" pitchFamily="18" charset="0"/>
                <a:cs typeface="Times New Roman" pitchFamily="18" charset="0"/>
              </a:rPr>
              <a:t>MRT Waiver: $1.5B over 5 years</a:t>
            </a:r>
          </a:p>
          <a:p>
            <a:endParaRPr lang="en-US" dirty="0" smtClean="0"/>
          </a:p>
          <a:p>
            <a:pPr lvl="1"/>
            <a:endParaRPr lang="en-US" dirty="0" smtClean="0"/>
          </a:p>
        </p:txBody>
      </p:sp>
      <p:sp>
        <p:nvSpPr>
          <p:cNvPr id="6" name="Slide Number Placeholder 5"/>
          <p:cNvSpPr>
            <a:spLocks noGrp="1"/>
          </p:cNvSpPr>
          <p:nvPr>
            <p:ph type="sldNum" sz="quarter" idx="12"/>
          </p:nvPr>
        </p:nvSpPr>
        <p:spPr/>
        <p:txBody>
          <a:bodyPr/>
          <a:lstStyle/>
          <a:p>
            <a:fld id="{2ABA05D8-15F5-416B-A538-38301B537BEF}" type="slidenum">
              <a:rPr lang="en-US" smtClean="0">
                <a:solidFill>
                  <a:prstClr val="white">
                    <a:tint val="75000"/>
                  </a:prstClr>
                </a:solidFill>
              </a:rPr>
              <a:pPr/>
              <a:t>40</a:t>
            </a:fld>
            <a:endParaRPr lang="en-US" dirty="0">
              <a:solidFill>
                <a:prstClr val="white">
                  <a:tint val="75000"/>
                </a:prstClr>
              </a:solidFill>
            </a:endParaRPr>
          </a:p>
        </p:txBody>
      </p:sp>
    </p:spTree>
    <p:extLst>
      <p:ext uri="{BB962C8B-B14F-4D97-AF65-F5344CB8AC3E}">
        <p14:creationId xmlns:p14="http://schemas.microsoft.com/office/powerpoint/2010/main" val="343083212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H_Header.png"/>
          <p:cNvPicPr>
            <a:picLocks noChangeAspect="1"/>
          </p:cNvPicPr>
          <p:nvPr/>
        </p:nvPicPr>
        <p:blipFill>
          <a:blip r:embed="rId2" cstate="print"/>
          <a:stretch>
            <a:fillRect/>
          </a:stretch>
        </p:blipFill>
        <p:spPr>
          <a:xfrm>
            <a:off x="0" y="0"/>
            <a:ext cx="9144000" cy="1968845"/>
          </a:xfrm>
          <a:prstGeom prst="rect">
            <a:avLst/>
          </a:prstGeom>
        </p:spPr>
      </p:pic>
      <p:sp>
        <p:nvSpPr>
          <p:cNvPr id="4" name="Title 3"/>
          <p:cNvSpPr>
            <a:spLocks noGrp="1"/>
          </p:cNvSpPr>
          <p:nvPr>
            <p:ph type="ctrTitle"/>
          </p:nvPr>
        </p:nvSpPr>
        <p:spPr/>
        <p:txBody>
          <a:bodyPr>
            <a:normAutofit/>
          </a:bodyPr>
          <a:lstStyle/>
          <a:p>
            <a:r>
              <a:rPr lang="en-US" dirty="0" smtClean="0"/>
              <a:t>     </a:t>
            </a:r>
            <a:endParaRPr lang="en-US" dirty="0"/>
          </a:p>
        </p:txBody>
      </p:sp>
      <p:sp>
        <p:nvSpPr>
          <p:cNvPr id="5" name="Content Placeholder 4"/>
          <p:cNvSpPr>
            <a:spLocks noGrp="1"/>
          </p:cNvSpPr>
          <p:nvPr>
            <p:ph type="subTitle" idx="1"/>
          </p:nvPr>
        </p:nvSpPr>
        <p:spPr>
          <a:xfrm>
            <a:off x="1371600" y="2209800"/>
            <a:ext cx="6400800" cy="1752600"/>
          </a:xfrm>
        </p:spPr>
        <p:txBody>
          <a:bodyPr>
            <a:normAutofit/>
          </a:bodyPr>
          <a:lstStyle/>
          <a:p>
            <a:r>
              <a:rPr lang="en-US" sz="4800" dirty="0" smtClean="0">
                <a:solidFill>
                  <a:schemeClr val="tx1"/>
                </a:solidFill>
                <a:latin typeface="Times New Roman" pitchFamily="18" charset="0"/>
                <a:cs typeface="Times New Roman" pitchFamily="18" charset="0"/>
              </a:rPr>
              <a:t>Questions and Answers</a:t>
            </a:r>
            <a:endParaRPr lang="en-US" sz="4800" dirty="0">
              <a:solidFill>
                <a:schemeClr val="tx1"/>
              </a:solidFill>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2ABA05D8-15F5-416B-A538-38301B537BEF}" type="slidenum">
              <a:rPr lang="en-US" smtClean="0"/>
              <a:pPr/>
              <a:t>41</a:t>
            </a:fld>
            <a:endParaRPr lang="en-US" dirty="0"/>
          </a:p>
        </p:txBody>
      </p:sp>
      <p:sp>
        <p:nvSpPr>
          <p:cNvPr id="6" name="Title 3"/>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     </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H_Header.png"/>
          <p:cNvPicPr>
            <a:picLocks noChangeAspect="1"/>
          </p:cNvPicPr>
          <p:nvPr/>
        </p:nvPicPr>
        <p:blipFill>
          <a:blip r:embed="rId2" cstate="print"/>
          <a:stretch>
            <a:fillRect/>
          </a:stretch>
        </p:blipFill>
        <p:spPr>
          <a:xfrm>
            <a:off x="0" y="0"/>
            <a:ext cx="9144000" cy="1968845"/>
          </a:xfrm>
          <a:prstGeom prst="rect">
            <a:avLst/>
          </a:prstGeom>
        </p:spPr>
      </p:pic>
      <p:sp>
        <p:nvSpPr>
          <p:cNvPr id="4" name="Title 3"/>
          <p:cNvSpPr>
            <a:spLocks noGrp="1"/>
          </p:cNvSpPr>
          <p:nvPr>
            <p:ph type="title"/>
          </p:nvPr>
        </p:nvSpPr>
        <p:spPr>
          <a:xfrm>
            <a:off x="914400" y="228600"/>
            <a:ext cx="8229600" cy="1143000"/>
          </a:xfrm>
        </p:spPr>
        <p:txBody>
          <a:bodyPr>
            <a:normAutofit fontScale="90000"/>
          </a:bodyPr>
          <a:lstStyle/>
          <a:p>
            <a:r>
              <a:rPr lang="en-US"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Indigent Care (IC)</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Process and Payments</a:t>
            </a:r>
            <a:endParaRPr lang="en-US" sz="4000" dirty="0">
              <a:latin typeface="Times New Roman" pitchFamily="18" charset="0"/>
              <a:cs typeface="Times New Roman" pitchFamily="18" charset="0"/>
            </a:endParaRPr>
          </a:p>
        </p:txBody>
      </p:sp>
      <p:sp>
        <p:nvSpPr>
          <p:cNvPr id="5" name="Content Placeholder 4"/>
          <p:cNvSpPr>
            <a:spLocks noGrp="1"/>
          </p:cNvSpPr>
          <p:nvPr>
            <p:ph idx="1"/>
          </p:nvPr>
        </p:nvSpPr>
        <p:spPr>
          <a:xfrm>
            <a:off x="457200" y="1828800"/>
            <a:ext cx="8229600" cy="4724400"/>
          </a:xfrm>
        </p:spPr>
        <p:txBody>
          <a:bodyPr>
            <a:normAutofit fontScale="70000" lnSpcReduction="20000"/>
          </a:bodyPr>
          <a:lstStyle/>
          <a:p>
            <a:r>
              <a:rPr lang="en-US" sz="3400" dirty="0" smtClean="0">
                <a:latin typeface="Times New Roman" pitchFamily="18" charset="0"/>
                <a:cs typeface="Times New Roman" pitchFamily="18" charset="0"/>
              </a:rPr>
              <a:t>Section 2807-l and 2807-p of the Public Health Law provide for up to $55.5M:</a:t>
            </a:r>
          </a:p>
          <a:p>
            <a:pPr lvl="1">
              <a:buFont typeface="Wingdings" pitchFamily="2" charset="2"/>
              <a:buChar char="§"/>
            </a:pPr>
            <a:r>
              <a:rPr lang="en-US" sz="3400" dirty="0" smtClean="0">
                <a:latin typeface="Times New Roman" pitchFamily="18" charset="0"/>
                <a:cs typeface="Times New Roman" pitchFamily="18" charset="0"/>
              </a:rPr>
              <a:t>$52.5M for Regular </a:t>
            </a:r>
          </a:p>
          <a:p>
            <a:pPr lvl="1">
              <a:buFont typeface="Wingdings" pitchFamily="2" charset="2"/>
              <a:buChar char="§"/>
            </a:pPr>
            <a:r>
              <a:rPr lang="en-US" sz="3400" dirty="0" smtClean="0">
                <a:latin typeface="Times New Roman" pitchFamily="18" charset="0"/>
                <a:cs typeface="Times New Roman" pitchFamily="18" charset="0"/>
              </a:rPr>
              <a:t>$3M for Supplemental </a:t>
            </a:r>
          </a:p>
          <a:p>
            <a:endParaRPr lang="en-US" sz="2900" dirty="0" smtClean="0">
              <a:latin typeface="Times New Roman" pitchFamily="18" charset="0"/>
              <a:cs typeface="Times New Roman" pitchFamily="18" charset="0"/>
            </a:endParaRPr>
          </a:p>
          <a:p>
            <a:r>
              <a:rPr lang="en-US" sz="3300" dirty="0" smtClean="0">
                <a:latin typeface="Times New Roman" pitchFamily="18" charset="0"/>
                <a:cs typeface="Times New Roman" pitchFamily="18" charset="0"/>
              </a:rPr>
              <a:t>SFY 2013/2014, the State decreased the $55.5M by 2% and the total State share of the Indigent Care Pool (ICP) totals $54.39M.</a:t>
            </a:r>
          </a:p>
          <a:p>
            <a:endParaRPr lang="en-US" sz="2900" dirty="0" smtClean="0">
              <a:latin typeface="Times New Roman" pitchFamily="18" charset="0"/>
              <a:cs typeface="Times New Roman" pitchFamily="18" charset="0"/>
            </a:endParaRPr>
          </a:p>
          <a:p>
            <a:r>
              <a:rPr lang="en-US" sz="3400" dirty="0" smtClean="0">
                <a:latin typeface="Times New Roman" pitchFamily="18" charset="0"/>
                <a:cs typeface="Times New Roman" pitchFamily="18" charset="0"/>
              </a:rPr>
              <a:t>CMS approved the extension of the New York Medicaid section 1115 demonstration, the Partnership Plan effective 8/1/2011, which allows the State to claim a federal match on the State funds provided through ICP by including mental health clinics in the ICP.</a:t>
            </a:r>
          </a:p>
          <a:p>
            <a:endParaRPr lang="en-US" dirty="0"/>
          </a:p>
        </p:txBody>
      </p:sp>
      <p:sp>
        <p:nvSpPr>
          <p:cNvPr id="3" name="Slide Number Placeholder 2"/>
          <p:cNvSpPr>
            <a:spLocks noGrp="1"/>
          </p:cNvSpPr>
          <p:nvPr>
            <p:ph type="sldNum" sz="quarter" idx="12"/>
          </p:nvPr>
        </p:nvSpPr>
        <p:spPr/>
        <p:txBody>
          <a:bodyPr/>
          <a:lstStyle/>
          <a:p>
            <a:fld id="{2ABA05D8-15F5-416B-A538-38301B537BEF}"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H_Header.png"/>
          <p:cNvPicPr>
            <a:picLocks noChangeAspect="1"/>
          </p:cNvPicPr>
          <p:nvPr/>
        </p:nvPicPr>
        <p:blipFill>
          <a:blip r:embed="rId2" cstate="print"/>
          <a:stretch>
            <a:fillRect/>
          </a:stretch>
        </p:blipFill>
        <p:spPr>
          <a:xfrm>
            <a:off x="0" y="0"/>
            <a:ext cx="9144000" cy="1968845"/>
          </a:xfrm>
          <a:prstGeom prst="rect">
            <a:avLst/>
          </a:prstGeom>
        </p:spPr>
      </p:pic>
      <p:sp>
        <p:nvSpPr>
          <p:cNvPr id="5" name="Content Placeholder 4"/>
          <p:cNvSpPr>
            <a:spLocks noGrp="1"/>
          </p:cNvSpPr>
          <p:nvPr>
            <p:ph idx="1"/>
          </p:nvPr>
        </p:nvSpPr>
        <p:spPr/>
        <p:txBody>
          <a:bodyPr>
            <a:normAutofit/>
          </a:bodyPr>
          <a:lstStyle/>
          <a:p>
            <a:r>
              <a:rPr lang="en-US" sz="2000" dirty="0" smtClean="0">
                <a:latin typeface="Times New Roman" pitchFamily="18" charset="0"/>
                <a:cs typeface="Times New Roman" pitchFamily="18" charset="0"/>
              </a:rPr>
              <a:t>Waiver brings Federal Match – Total amount of IC pool for the period 1/1/13-12/31/13 has increased to $108,780,000.</a:t>
            </a:r>
          </a:p>
          <a:p>
            <a:endParaRPr lang="en-US" sz="8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1/1/2012 through 12/31/2012 Indigent Care Pool:</a:t>
            </a:r>
          </a:p>
          <a:p>
            <a:pPr marL="0" indent="0">
              <a:buNone/>
            </a:pPr>
            <a:endParaRPr lang="en-US" sz="1200" dirty="0"/>
          </a:p>
        </p:txBody>
      </p:sp>
      <p:sp>
        <p:nvSpPr>
          <p:cNvPr id="3" name="Slide Number Placeholder 2"/>
          <p:cNvSpPr>
            <a:spLocks noGrp="1"/>
          </p:cNvSpPr>
          <p:nvPr>
            <p:ph type="sldNum" sz="quarter" idx="12"/>
          </p:nvPr>
        </p:nvSpPr>
        <p:spPr/>
        <p:txBody>
          <a:bodyPr/>
          <a:lstStyle/>
          <a:p>
            <a:fld id="{2ABA05D8-15F5-416B-A538-38301B537BEF}" type="slidenum">
              <a:rPr lang="en-US" smtClean="0"/>
              <a:pPr/>
              <a:t>6</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100904269"/>
              </p:ext>
            </p:extLst>
          </p:nvPr>
        </p:nvGraphicFramePr>
        <p:xfrm>
          <a:off x="847726" y="3048000"/>
          <a:ext cx="7448548" cy="3108960"/>
        </p:xfrm>
        <a:graphic>
          <a:graphicData uri="http://schemas.openxmlformats.org/drawingml/2006/table">
            <a:tbl>
              <a:tblPr firstRow="1" bandRow="1">
                <a:tableStyleId>{5940675A-B579-460E-94D1-54222C63F5DA}</a:tableStyleId>
              </a:tblPr>
              <a:tblGrid>
                <a:gridCol w="1816719"/>
                <a:gridCol w="1453375"/>
                <a:gridCol w="1513932"/>
                <a:gridCol w="1332261"/>
                <a:gridCol w="1332261"/>
              </a:tblGrid>
              <a:tr h="479030">
                <a:tc>
                  <a:txBody>
                    <a:bodyPr/>
                    <a:lstStyle/>
                    <a:p>
                      <a:pPr algn="ctr"/>
                      <a:endParaRPr lang="en-US" sz="1400" b="1" i="1" dirty="0">
                        <a:latin typeface="Times New Roman" pitchFamily="18" charset="0"/>
                        <a:cs typeface="Times New Roman" pitchFamily="18" charset="0"/>
                      </a:endParaRPr>
                    </a:p>
                  </a:txBody>
                  <a:tcPr>
                    <a:solidFill>
                      <a:srgbClr val="376092"/>
                    </a:solidFill>
                  </a:tcPr>
                </a:tc>
                <a:tc>
                  <a:txBody>
                    <a:bodyPr/>
                    <a:lstStyle/>
                    <a:p>
                      <a:pPr algn="ctr"/>
                      <a:r>
                        <a:rPr lang="en-US" sz="1400" dirty="0" smtClean="0">
                          <a:latin typeface="Times New Roman" pitchFamily="18" charset="0"/>
                          <a:cs typeface="Times New Roman" pitchFamily="18" charset="0"/>
                        </a:rPr>
                        <a:t>Regular Indigent Care</a:t>
                      </a:r>
                      <a:endParaRPr lang="en-US" sz="1400" dirty="0">
                        <a:latin typeface="Times New Roman" pitchFamily="18" charset="0"/>
                        <a:cs typeface="Times New Roman" pitchFamily="18" charset="0"/>
                      </a:endParaRPr>
                    </a:p>
                  </a:txBody>
                  <a:tcPr>
                    <a:solidFill>
                      <a:srgbClr val="376092"/>
                    </a:solidFill>
                  </a:tcPr>
                </a:tc>
                <a:tc>
                  <a:txBody>
                    <a:bodyPr/>
                    <a:lstStyle/>
                    <a:p>
                      <a:pPr algn="ctr"/>
                      <a:r>
                        <a:rPr lang="en-US" sz="1400" dirty="0" smtClean="0">
                          <a:latin typeface="Times New Roman" pitchFamily="18" charset="0"/>
                          <a:cs typeface="Times New Roman" pitchFamily="18" charset="0"/>
                        </a:rPr>
                        <a:t>Supplemental Indigent Care</a:t>
                      </a:r>
                      <a:endParaRPr lang="en-US" sz="1400" dirty="0">
                        <a:latin typeface="Times New Roman" pitchFamily="18" charset="0"/>
                        <a:cs typeface="Times New Roman" pitchFamily="18" charset="0"/>
                      </a:endParaRPr>
                    </a:p>
                  </a:txBody>
                  <a:tcPr>
                    <a:solidFill>
                      <a:srgbClr val="376092"/>
                    </a:solidFill>
                  </a:tcPr>
                </a:tc>
                <a:tc>
                  <a:txBody>
                    <a:bodyPr/>
                    <a:lstStyle/>
                    <a:p>
                      <a:pPr algn="ctr"/>
                      <a:r>
                        <a:rPr lang="en-US" sz="1400" dirty="0" smtClean="0">
                          <a:latin typeface="Times New Roman" pitchFamily="18" charset="0"/>
                          <a:cs typeface="Times New Roman" pitchFamily="18" charset="0"/>
                        </a:rPr>
                        <a:t>Total</a:t>
                      </a:r>
                      <a:endParaRPr lang="en-US" sz="1400" dirty="0">
                        <a:latin typeface="Times New Roman" pitchFamily="18" charset="0"/>
                        <a:cs typeface="Times New Roman" pitchFamily="18" charset="0"/>
                      </a:endParaRPr>
                    </a:p>
                  </a:txBody>
                  <a:tcPr>
                    <a:solidFill>
                      <a:srgbClr val="376092"/>
                    </a:solidFill>
                  </a:tcPr>
                </a:tc>
                <a:tc>
                  <a:txBody>
                    <a:bodyPr/>
                    <a:lstStyle/>
                    <a:p>
                      <a:pPr algn="ctr"/>
                      <a:r>
                        <a:rPr lang="en-US" sz="1400" dirty="0" smtClean="0">
                          <a:latin typeface="Times New Roman" pitchFamily="18" charset="0"/>
                          <a:cs typeface="Times New Roman" pitchFamily="18" charset="0"/>
                        </a:rPr>
                        <a:t>Coverage Ratio of Losses</a:t>
                      </a:r>
                      <a:endParaRPr lang="en-US" sz="1400" dirty="0">
                        <a:latin typeface="Times New Roman" pitchFamily="18" charset="0"/>
                        <a:cs typeface="Times New Roman" pitchFamily="18" charset="0"/>
                      </a:endParaRPr>
                    </a:p>
                  </a:txBody>
                  <a:tcPr>
                    <a:solidFill>
                      <a:srgbClr val="376092"/>
                    </a:solidFill>
                  </a:tcPr>
                </a:tc>
              </a:tr>
              <a:tr h="505303">
                <a:tc>
                  <a:txBody>
                    <a:bodyPr/>
                    <a:lstStyle/>
                    <a:p>
                      <a:pPr algn="ctr"/>
                      <a:r>
                        <a:rPr lang="en-US" sz="1400" dirty="0" smtClean="0">
                          <a:latin typeface="Times New Roman" pitchFamily="18" charset="0"/>
                          <a:cs typeface="Times New Roman" pitchFamily="18" charset="0"/>
                        </a:rPr>
                        <a:t>State Share</a:t>
                      </a:r>
                      <a:endParaRPr lang="en-US" sz="1400" dirty="0">
                        <a:latin typeface="Times New Roman" pitchFamily="18" charset="0"/>
                        <a:cs typeface="Times New Roman" pitchFamily="18" charset="0"/>
                      </a:endParaRPr>
                    </a:p>
                  </a:txBody>
                  <a:tcPr/>
                </a:tc>
                <a:tc>
                  <a:txBody>
                    <a:bodyPr/>
                    <a:lstStyle/>
                    <a:p>
                      <a:pPr algn="ctr"/>
                      <a:r>
                        <a:rPr lang="en-US" sz="1400" dirty="0" smtClean="0">
                          <a:latin typeface="Times New Roman" pitchFamily="18" charset="0"/>
                          <a:cs typeface="Times New Roman" pitchFamily="18" charset="0"/>
                        </a:rPr>
                        <a:t>$51,450,000</a:t>
                      </a:r>
                      <a:endParaRPr lang="en-US" sz="1400" dirty="0">
                        <a:latin typeface="Times New Roman" pitchFamily="18" charset="0"/>
                        <a:cs typeface="Times New Roman" pitchFamily="18" charset="0"/>
                      </a:endParaRPr>
                    </a:p>
                  </a:txBody>
                  <a:tcPr/>
                </a:tc>
                <a:tc>
                  <a:txBody>
                    <a:bodyPr/>
                    <a:lstStyle/>
                    <a:p>
                      <a:pPr algn="ctr"/>
                      <a:r>
                        <a:rPr lang="en-US" sz="1400" dirty="0" smtClean="0">
                          <a:latin typeface="Times New Roman" pitchFamily="18" charset="0"/>
                          <a:cs typeface="Times New Roman" pitchFamily="18" charset="0"/>
                        </a:rPr>
                        <a:t>$2,940,000</a:t>
                      </a:r>
                      <a:endParaRPr lang="en-US" sz="1400" dirty="0">
                        <a:latin typeface="Times New Roman" pitchFamily="18" charset="0"/>
                        <a:cs typeface="Times New Roman" pitchFamily="18" charset="0"/>
                      </a:endParaRPr>
                    </a:p>
                  </a:txBody>
                  <a:tcPr/>
                </a:tc>
                <a:tc>
                  <a:txBody>
                    <a:bodyPr/>
                    <a:lstStyle/>
                    <a:p>
                      <a:pPr algn="ctr"/>
                      <a:r>
                        <a:rPr lang="en-US" sz="1400" dirty="0" smtClean="0">
                          <a:latin typeface="Times New Roman" pitchFamily="18" charset="0"/>
                          <a:cs typeface="Times New Roman" pitchFamily="18" charset="0"/>
                        </a:rPr>
                        <a:t>$54,390,000</a:t>
                      </a:r>
                      <a:endParaRPr lang="en-US" sz="1400" dirty="0">
                        <a:latin typeface="Times New Roman" pitchFamily="18" charset="0"/>
                        <a:cs typeface="Times New Roman" pitchFamily="18" charset="0"/>
                      </a:endParaRPr>
                    </a:p>
                  </a:txBody>
                  <a:tcPr/>
                </a:tc>
                <a:tc>
                  <a:txBody>
                    <a:bodyPr/>
                    <a:lstStyle/>
                    <a:p>
                      <a:pPr algn="ctr"/>
                      <a:endParaRPr lang="en-US" sz="1400" dirty="0">
                        <a:latin typeface="Times New Roman" pitchFamily="18" charset="0"/>
                        <a:cs typeface="Times New Roman" pitchFamily="18" charset="0"/>
                      </a:endParaRPr>
                    </a:p>
                  </a:txBody>
                  <a:tcPr/>
                </a:tc>
              </a:tr>
              <a:tr h="512040">
                <a:tc>
                  <a:txBody>
                    <a:bodyPr/>
                    <a:lstStyle/>
                    <a:p>
                      <a:pPr algn="ctr"/>
                      <a:r>
                        <a:rPr lang="en-US" sz="1400" dirty="0" smtClean="0">
                          <a:latin typeface="Times New Roman" pitchFamily="18" charset="0"/>
                          <a:cs typeface="Times New Roman" pitchFamily="18" charset="0"/>
                        </a:rPr>
                        <a:t>Federal Financial</a:t>
                      </a:r>
                      <a:r>
                        <a:rPr lang="en-US" sz="1400" baseline="0" dirty="0" smtClean="0">
                          <a:latin typeface="Times New Roman" pitchFamily="18" charset="0"/>
                          <a:cs typeface="Times New Roman" pitchFamily="18" charset="0"/>
                        </a:rPr>
                        <a:t> Participation (FFP)</a:t>
                      </a:r>
                      <a:endParaRPr lang="en-US" sz="1400" dirty="0">
                        <a:latin typeface="Times New Roman" pitchFamily="18" charset="0"/>
                        <a:cs typeface="Times New Roman" pitchFamily="18" charset="0"/>
                      </a:endParaRPr>
                    </a:p>
                  </a:txBody>
                  <a:tcPr/>
                </a:tc>
                <a:tc>
                  <a:txBody>
                    <a:bodyPr/>
                    <a:lstStyle/>
                    <a:p>
                      <a:pPr algn="ctr"/>
                      <a:r>
                        <a:rPr lang="en-US" sz="1400" dirty="0" smtClean="0">
                          <a:latin typeface="Times New Roman" pitchFamily="18" charset="0"/>
                          <a:cs typeface="Times New Roman" pitchFamily="18" charset="0"/>
                        </a:rPr>
                        <a:t>$51,450,000</a:t>
                      </a:r>
                      <a:endParaRPr lang="en-US" sz="1400" dirty="0">
                        <a:latin typeface="Times New Roman" pitchFamily="18" charset="0"/>
                        <a:cs typeface="Times New Roman" pitchFamily="18" charset="0"/>
                      </a:endParaRPr>
                    </a:p>
                  </a:txBody>
                  <a:tcPr/>
                </a:tc>
                <a:tc>
                  <a:txBody>
                    <a:bodyPr/>
                    <a:lstStyle/>
                    <a:p>
                      <a:pPr algn="ctr"/>
                      <a:r>
                        <a:rPr lang="en-US" sz="1400" dirty="0" smtClean="0">
                          <a:latin typeface="Times New Roman" pitchFamily="18" charset="0"/>
                          <a:cs typeface="Times New Roman" pitchFamily="18" charset="0"/>
                        </a:rPr>
                        <a:t>$2,940,000</a:t>
                      </a:r>
                      <a:endParaRPr lang="en-US" sz="1400" dirty="0">
                        <a:latin typeface="Times New Roman" pitchFamily="18" charset="0"/>
                        <a:cs typeface="Times New Roman" pitchFamily="18" charset="0"/>
                      </a:endParaRPr>
                    </a:p>
                  </a:txBody>
                  <a:tcPr/>
                </a:tc>
                <a:tc>
                  <a:txBody>
                    <a:bodyPr/>
                    <a:lstStyle/>
                    <a:p>
                      <a:pPr algn="ctr"/>
                      <a:r>
                        <a:rPr lang="en-US" sz="1400" dirty="0" smtClean="0">
                          <a:latin typeface="Times New Roman" pitchFamily="18" charset="0"/>
                          <a:cs typeface="Times New Roman" pitchFamily="18" charset="0"/>
                        </a:rPr>
                        <a:t>$54,390,000</a:t>
                      </a:r>
                      <a:endParaRPr lang="en-US" sz="1400" dirty="0">
                        <a:latin typeface="Times New Roman" pitchFamily="18" charset="0"/>
                        <a:cs typeface="Times New Roman" pitchFamily="18" charset="0"/>
                      </a:endParaRPr>
                    </a:p>
                  </a:txBody>
                  <a:tcPr/>
                </a:tc>
                <a:tc>
                  <a:txBody>
                    <a:bodyPr/>
                    <a:lstStyle/>
                    <a:p>
                      <a:pPr algn="ctr"/>
                      <a:endParaRPr lang="en-US" sz="1400" dirty="0">
                        <a:latin typeface="Times New Roman" pitchFamily="18" charset="0"/>
                        <a:cs typeface="Times New Roman" pitchFamily="18" charset="0"/>
                      </a:endParaRPr>
                    </a:p>
                  </a:txBody>
                  <a:tcPr/>
                </a:tc>
              </a:tr>
              <a:tr h="505303">
                <a:tc>
                  <a:txBody>
                    <a:bodyPr/>
                    <a:lstStyle/>
                    <a:p>
                      <a:pPr algn="ctr"/>
                      <a:r>
                        <a:rPr lang="en-US" sz="1400" b="1" dirty="0" smtClean="0">
                          <a:latin typeface="Times New Roman" pitchFamily="18" charset="0"/>
                          <a:cs typeface="Times New Roman" pitchFamily="18" charset="0"/>
                        </a:rPr>
                        <a:t>Total</a:t>
                      </a:r>
                      <a:endParaRPr lang="en-US" sz="1400" b="1" dirty="0">
                        <a:latin typeface="Times New Roman" pitchFamily="18" charset="0"/>
                        <a:cs typeface="Times New Roman" pitchFamily="18" charset="0"/>
                      </a:endParaRPr>
                    </a:p>
                  </a:txBody>
                  <a:tcPr>
                    <a:solidFill>
                      <a:srgbClr val="376092"/>
                    </a:solidFill>
                  </a:tcPr>
                </a:tc>
                <a:tc>
                  <a:txBody>
                    <a:bodyPr/>
                    <a:lstStyle/>
                    <a:p>
                      <a:pPr algn="ctr"/>
                      <a:r>
                        <a:rPr lang="en-US" sz="1400" b="1" dirty="0" smtClean="0">
                          <a:latin typeface="Times New Roman" pitchFamily="18" charset="0"/>
                          <a:cs typeface="Times New Roman" pitchFamily="18" charset="0"/>
                        </a:rPr>
                        <a:t>$102,900,000</a:t>
                      </a:r>
                      <a:endParaRPr lang="en-US" sz="1400" b="1" dirty="0">
                        <a:latin typeface="Times New Roman" pitchFamily="18" charset="0"/>
                        <a:cs typeface="Times New Roman" pitchFamily="18" charset="0"/>
                      </a:endParaRPr>
                    </a:p>
                  </a:txBody>
                  <a:tcPr>
                    <a:solidFill>
                      <a:srgbClr val="376092"/>
                    </a:solidFill>
                  </a:tcPr>
                </a:tc>
                <a:tc>
                  <a:txBody>
                    <a:bodyPr/>
                    <a:lstStyle/>
                    <a:p>
                      <a:pPr algn="ctr"/>
                      <a:r>
                        <a:rPr lang="en-US" sz="1400" b="1" dirty="0" smtClean="0">
                          <a:latin typeface="Times New Roman" pitchFamily="18" charset="0"/>
                          <a:cs typeface="Times New Roman" pitchFamily="18" charset="0"/>
                        </a:rPr>
                        <a:t>$5,880,000</a:t>
                      </a:r>
                      <a:endParaRPr lang="en-US" sz="1400" b="1" dirty="0">
                        <a:latin typeface="Times New Roman" pitchFamily="18" charset="0"/>
                        <a:cs typeface="Times New Roman" pitchFamily="18" charset="0"/>
                      </a:endParaRPr>
                    </a:p>
                  </a:txBody>
                  <a:tcPr>
                    <a:solidFill>
                      <a:srgbClr val="376092"/>
                    </a:solidFill>
                  </a:tcPr>
                </a:tc>
                <a:tc>
                  <a:txBody>
                    <a:bodyPr/>
                    <a:lstStyle/>
                    <a:p>
                      <a:pPr algn="ctr"/>
                      <a:r>
                        <a:rPr lang="en-US" sz="1400" b="1" dirty="0" smtClean="0">
                          <a:latin typeface="Times New Roman" pitchFamily="18" charset="0"/>
                          <a:cs typeface="Times New Roman" pitchFamily="18" charset="0"/>
                        </a:rPr>
                        <a:t>$108,780,000</a:t>
                      </a:r>
                      <a:endParaRPr lang="en-US" sz="1400" b="1" dirty="0">
                        <a:latin typeface="Times New Roman" pitchFamily="18" charset="0"/>
                        <a:cs typeface="Times New Roman" pitchFamily="18" charset="0"/>
                      </a:endParaRPr>
                    </a:p>
                  </a:txBody>
                  <a:tcPr>
                    <a:solidFill>
                      <a:srgbClr val="376092"/>
                    </a:solidFill>
                  </a:tcPr>
                </a:tc>
                <a:tc>
                  <a:txBody>
                    <a:bodyPr/>
                    <a:lstStyle/>
                    <a:p>
                      <a:pPr algn="ctr"/>
                      <a:endParaRPr lang="en-US" sz="1400" b="1" dirty="0">
                        <a:latin typeface="Times New Roman" pitchFamily="18" charset="0"/>
                        <a:cs typeface="Times New Roman" pitchFamily="18" charset="0"/>
                      </a:endParaRPr>
                    </a:p>
                  </a:txBody>
                  <a:tcPr>
                    <a:solidFill>
                      <a:srgbClr val="376092"/>
                    </a:solidFill>
                  </a:tcPr>
                </a:tc>
              </a:tr>
              <a:tr h="543874">
                <a:tc>
                  <a:txBody>
                    <a:bodyPr/>
                    <a:lstStyle/>
                    <a:p>
                      <a:pPr algn="ctr"/>
                      <a:r>
                        <a:rPr lang="en-US" sz="1400" dirty="0" smtClean="0">
                          <a:latin typeface="Times New Roman" pitchFamily="18" charset="0"/>
                          <a:cs typeface="Times New Roman" pitchFamily="18" charset="0"/>
                        </a:rPr>
                        <a:t>Distribution to Article 31 OMH Clinics</a:t>
                      </a:r>
                      <a:endParaRPr lang="en-US" sz="1400" dirty="0">
                        <a:latin typeface="Times New Roman" pitchFamily="18" charset="0"/>
                        <a:cs typeface="Times New Roman" pitchFamily="18" charset="0"/>
                      </a:endParaRPr>
                    </a:p>
                  </a:txBody>
                  <a:tcPr/>
                </a:tc>
                <a:tc>
                  <a:txBody>
                    <a:bodyPr/>
                    <a:lstStyle/>
                    <a:p>
                      <a:pPr algn="ctr"/>
                      <a:r>
                        <a:rPr lang="en-US" sz="1400" dirty="0" smtClean="0">
                          <a:latin typeface="Times New Roman" pitchFamily="18" charset="0"/>
                          <a:cs typeface="Times New Roman" pitchFamily="18" charset="0"/>
                        </a:rPr>
                        <a:t>$9,685,656</a:t>
                      </a:r>
                    </a:p>
                    <a:p>
                      <a:pPr algn="ctr"/>
                      <a:endParaRPr lang="en-US" sz="1400" dirty="0">
                        <a:latin typeface="Times New Roman" pitchFamily="18" charset="0"/>
                        <a:cs typeface="Times New Roman" pitchFamily="18" charset="0"/>
                      </a:endParaRPr>
                    </a:p>
                  </a:txBody>
                  <a:tcPr/>
                </a:tc>
                <a:tc>
                  <a:txBody>
                    <a:bodyPr/>
                    <a:lstStyle/>
                    <a:p>
                      <a:pPr algn="ctr"/>
                      <a:r>
                        <a:rPr lang="en-US" sz="1400" dirty="0" smtClean="0">
                          <a:latin typeface="Times New Roman" pitchFamily="18" charset="0"/>
                          <a:cs typeface="Times New Roman" pitchFamily="18" charset="0"/>
                        </a:rPr>
                        <a:t>$0</a:t>
                      </a:r>
                      <a:endParaRPr lang="en-US" sz="1400" dirty="0">
                        <a:latin typeface="Times New Roman" pitchFamily="18" charset="0"/>
                        <a:cs typeface="Times New Roman" pitchFamily="18" charset="0"/>
                      </a:endParaRPr>
                    </a:p>
                  </a:txBody>
                  <a:tcPr/>
                </a:tc>
                <a:tc>
                  <a:txBody>
                    <a:bodyPr/>
                    <a:lstStyle/>
                    <a:p>
                      <a:pPr algn="ctr"/>
                      <a:r>
                        <a:rPr lang="en-US" sz="1400" dirty="0" smtClean="0">
                          <a:latin typeface="Times New Roman" pitchFamily="18" charset="0"/>
                          <a:cs typeface="Times New Roman" pitchFamily="18" charset="0"/>
                        </a:rPr>
                        <a:t>$9,685,656</a:t>
                      </a:r>
                      <a:endParaRPr lang="en-US" sz="1400" dirty="0">
                        <a:latin typeface="Times New Roman" pitchFamily="18" charset="0"/>
                        <a:cs typeface="Times New Roman" pitchFamily="18" charset="0"/>
                      </a:endParaRPr>
                    </a:p>
                  </a:txBody>
                  <a:tcPr/>
                </a:tc>
                <a:tc>
                  <a:txBody>
                    <a:bodyPr/>
                    <a:lstStyle/>
                    <a:p>
                      <a:pPr algn="ctr"/>
                      <a:r>
                        <a:rPr lang="en-US" sz="1400" b="1" dirty="0" smtClean="0">
                          <a:latin typeface="Times New Roman" pitchFamily="18" charset="0"/>
                          <a:cs typeface="Times New Roman" pitchFamily="18" charset="0"/>
                        </a:rPr>
                        <a:t>46%</a:t>
                      </a:r>
                      <a:endParaRPr lang="en-US" sz="1400" b="1" dirty="0">
                        <a:latin typeface="Times New Roman" pitchFamily="18" charset="0"/>
                        <a:cs typeface="Times New Roman" pitchFamily="18" charset="0"/>
                      </a:endParaRPr>
                    </a:p>
                  </a:txBody>
                  <a:tcPr/>
                </a:tc>
              </a:tr>
              <a:tr h="512040">
                <a:tc>
                  <a:txBody>
                    <a:bodyPr/>
                    <a:lstStyle/>
                    <a:p>
                      <a:pPr algn="ctr"/>
                      <a:r>
                        <a:rPr lang="en-US" sz="1400" dirty="0" smtClean="0">
                          <a:latin typeface="Times New Roman" pitchFamily="18" charset="0"/>
                          <a:cs typeface="Times New Roman" pitchFamily="18" charset="0"/>
                        </a:rPr>
                        <a:t>Distribution to Article 28 D&amp;TCs</a:t>
                      </a:r>
                    </a:p>
                  </a:txBody>
                  <a:tcPr/>
                </a:tc>
                <a:tc>
                  <a:txBody>
                    <a:bodyPr/>
                    <a:lstStyle/>
                    <a:p>
                      <a:pPr algn="ctr"/>
                      <a:r>
                        <a:rPr lang="en-US" sz="1400" dirty="0" smtClean="0">
                          <a:latin typeface="Times New Roman" pitchFamily="18" charset="0"/>
                          <a:cs typeface="Times New Roman" pitchFamily="18" charset="0"/>
                        </a:rPr>
                        <a:t>$93,214,344</a:t>
                      </a:r>
                      <a:endParaRPr lang="en-US" sz="1400" dirty="0">
                        <a:latin typeface="Times New Roman" pitchFamily="18" charset="0"/>
                        <a:cs typeface="Times New Roman" pitchFamily="18" charset="0"/>
                      </a:endParaRPr>
                    </a:p>
                  </a:txBody>
                  <a:tcPr/>
                </a:tc>
                <a:tc>
                  <a:txBody>
                    <a:bodyPr/>
                    <a:lstStyle/>
                    <a:p>
                      <a:pPr algn="ctr"/>
                      <a:r>
                        <a:rPr lang="en-US" sz="1400" dirty="0" smtClean="0">
                          <a:latin typeface="Times New Roman" pitchFamily="18" charset="0"/>
                          <a:cs typeface="Times New Roman" pitchFamily="18" charset="0"/>
                        </a:rPr>
                        <a:t>$5,880,000</a:t>
                      </a:r>
                      <a:endParaRPr lang="en-US" sz="1400" dirty="0">
                        <a:latin typeface="Times New Roman" pitchFamily="18" charset="0"/>
                        <a:cs typeface="Times New Roman" pitchFamily="18" charset="0"/>
                      </a:endParaRPr>
                    </a:p>
                  </a:txBody>
                  <a:tcPr/>
                </a:tc>
                <a:tc>
                  <a:txBody>
                    <a:bodyPr/>
                    <a:lstStyle/>
                    <a:p>
                      <a:pPr algn="ctr"/>
                      <a:r>
                        <a:rPr lang="en-US" sz="1400" dirty="0" smtClean="0">
                          <a:latin typeface="Times New Roman" pitchFamily="18" charset="0"/>
                          <a:cs typeface="Times New Roman" pitchFamily="18" charset="0"/>
                        </a:rPr>
                        <a:t>$99,094,344</a:t>
                      </a:r>
                      <a:endParaRPr lang="en-US" sz="1400" dirty="0">
                        <a:latin typeface="Times New Roman" pitchFamily="18" charset="0"/>
                        <a:cs typeface="Times New Roman" pitchFamily="18" charset="0"/>
                      </a:endParaRPr>
                    </a:p>
                  </a:txBody>
                  <a:tcPr/>
                </a:tc>
                <a:tc>
                  <a:txBody>
                    <a:bodyPr/>
                    <a:lstStyle/>
                    <a:p>
                      <a:pPr algn="ctr"/>
                      <a:r>
                        <a:rPr lang="en-US" sz="1400" b="1" dirty="0" smtClean="0">
                          <a:latin typeface="Times New Roman" pitchFamily="18" charset="0"/>
                          <a:cs typeface="Times New Roman" pitchFamily="18" charset="0"/>
                        </a:rPr>
                        <a:t>53%</a:t>
                      </a:r>
                    </a:p>
                    <a:p>
                      <a:pPr algn="ctr"/>
                      <a:endParaRPr lang="en-US" sz="1400" b="1" dirty="0">
                        <a:latin typeface="Times New Roman" pitchFamily="18" charset="0"/>
                        <a:cs typeface="Times New Roman" pitchFamily="18" charset="0"/>
                      </a:endParaRPr>
                    </a:p>
                  </a:txBody>
                  <a:tcPr/>
                </a:tc>
              </a:tr>
            </a:tbl>
          </a:graphicData>
        </a:graphic>
      </p:graphicFrame>
      <p:sp>
        <p:nvSpPr>
          <p:cNvPr id="9" name="Title 3"/>
          <p:cNvSpPr>
            <a:spLocks noGrp="1"/>
          </p:cNvSpPr>
          <p:nvPr>
            <p:ph type="title"/>
          </p:nvPr>
        </p:nvSpPr>
        <p:spPr>
          <a:xfrm>
            <a:off x="1371600" y="274638"/>
            <a:ext cx="7315200" cy="1143000"/>
          </a:xfrm>
        </p:spPr>
        <p:txBody>
          <a:bodyPr>
            <a:normAutofit fontScale="90000"/>
          </a:bodyPr>
          <a:lstStyle/>
          <a:p>
            <a:r>
              <a:rPr lang="en-US"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Indigent Care (IC)</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Process and Payments</a:t>
            </a:r>
            <a:endParaRPr lang="en-US"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H_Header.png"/>
          <p:cNvPicPr>
            <a:picLocks noChangeAspect="1"/>
          </p:cNvPicPr>
          <p:nvPr/>
        </p:nvPicPr>
        <p:blipFill>
          <a:blip r:embed="rId2" cstate="print"/>
          <a:stretch>
            <a:fillRect/>
          </a:stretch>
        </p:blipFill>
        <p:spPr>
          <a:xfrm>
            <a:off x="0" y="0"/>
            <a:ext cx="9144000" cy="1968845"/>
          </a:xfrm>
          <a:prstGeom prst="rect">
            <a:avLst/>
          </a:prstGeom>
        </p:spPr>
      </p:pic>
      <p:sp>
        <p:nvSpPr>
          <p:cNvPr id="4" name="Title 3"/>
          <p:cNvSpPr>
            <a:spLocks noGrp="1"/>
          </p:cNvSpPr>
          <p:nvPr>
            <p:ph type="title"/>
          </p:nvPr>
        </p:nvSpPr>
        <p:spPr>
          <a:xfrm>
            <a:off x="914400" y="304800"/>
            <a:ext cx="8229600" cy="1143000"/>
          </a:xfrm>
        </p:spPr>
        <p:txBody>
          <a:bodyPr>
            <a:normAutofit fontScale="90000"/>
          </a:bodyPr>
          <a:lstStyle/>
          <a:p>
            <a:r>
              <a:rPr lang="en-US" dirty="0" smtClean="0"/>
              <a:t> </a:t>
            </a:r>
            <a:r>
              <a:rPr lang="en-US" sz="4000" dirty="0" smtClean="0">
                <a:latin typeface="Times New Roman" pitchFamily="18" charset="0"/>
                <a:cs typeface="Times New Roman" pitchFamily="18" charset="0"/>
              </a:rPr>
              <a:t>Indigent Care (IC)</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Process and Payments</a:t>
            </a:r>
            <a:endParaRPr lang="en-US" sz="4000" dirty="0">
              <a:latin typeface="Times New Roman" pitchFamily="18" charset="0"/>
              <a:cs typeface="Times New Roman" pitchFamily="18" charset="0"/>
            </a:endParaRPr>
          </a:p>
        </p:txBody>
      </p:sp>
      <p:sp>
        <p:nvSpPr>
          <p:cNvPr id="5" name="Content Placeholder 4"/>
          <p:cNvSpPr>
            <a:spLocks noGrp="1"/>
          </p:cNvSpPr>
          <p:nvPr>
            <p:ph idx="1"/>
          </p:nvPr>
        </p:nvSpPr>
        <p:spPr>
          <a:xfrm>
            <a:off x="457200" y="1600200"/>
            <a:ext cx="8229600" cy="5257800"/>
          </a:xfrm>
        </p:spPr>
        <p:txBody>
          <a:bodyPr>
            <a:normAutofit fontScale="70000" lnSpcReduction="20000"/>
          </a:bodyPr>
          <a:lstStyle/>
          <a:p>
            <a:pPr>
              <a:buFont typeface="Wingdings" pitchFamily="2" charset="2"/>
              <a:buChar char="Ø"/>
            </a:pPr>
            <a:r>
              <a:rPr lang="en-US" sz="4100" b="1" dirty="0" smtClean="0">
                <a:latin typeface="Times New Roman" pitchFamily="18" charset="0"/>
                <a:cs typeface="Times New Roman" pitchFamily="18" charset="0"/>
              </a:rPr>
              <a:t>Regular IC</a:t>
            </a:r>
          </a:p>
          <a:p>
            <a:endParaRPr lang="en-US" sz="1100" b="1" dirty="0" smtClean="0">
              <a:latin typeface="Times New Roman" pitchFamily="18" charset="0"/>
              <a:cs typeface="Times New Roman" pitchFamily="18" charset="0"/>
            </a:endParaRPr>
          </a:p>
          <a:p>
            <a:pPr lvl="1">
              <a:buFont typeface="Arial" pitchFamily="34" charset="0"/>
              <a:buChar char="•"/>
            </a:pPr>
            <a:r>
              <a:rPr lang="en-US" sz="3400" b="1" dirty="0" smtClean="0">
                <a:latin typeface="Times New Roman" pitchFamily="18" charset="0"/>
                <a:cs typeface="Times New Roman" pitchFamily="18" charset="0"/>
              </a:rPr>
              <a:t>Eligibility :  Consideration for Distribution</a:t>
            </a:r>
          </a:p>
          <a:p>
            <a:pPr lvl="2">
              <a:buFont typeface="Wingdings" pitchFamily="2" charset="2"/>
              <a:buChar char="§"/>
            </a:pPr>
            <a:r>
              <a:rPr lang="en-US" sz="3100" dirty="0" smtClean="0">
                <a:latin typeface="Times New Roman" pitchFamily="18" charset="0"/>
                <a:cs typeface="Times New Roman" pitchFamily="18" charset="0"/>
              </a:rPr>
              <a:t>Article 28 D&amp;TC clinics</a:t>
            </a:r>
          </a:p>
          <a:p>
            <a:pPr lvl="2">
              <a:buFont typeface="Wingdings" pitchFamily="2" charset="2"/>
              <a:buChar char="§"/>
            </a:pPr>
            <a:r>
              <a:rPr lang="en-US" sz="3100" dirty="0" smtClean="0">
                <a:latin typeface="Times New Roman" pitchFamily="18" charset="0"/>
                <a:cs typeface="Times New Roman" pitchFamily="18" charset="0"/>
              </a:rPr>
              <a:t>Voluntary not-for-profit or Public (including HHCs)</a:t>
            </a:r>
          </a:p>
          <a:p>
            <a:pPr lvl="2">
              <a:buFont typeface="Wingdings" pitchFamily="2" charset="2"/>
              <a:buChar char="§"/>
            </a:pPr>
            <a:r>
              <a:rPr lang="en-US" sz="3100" dirty="0" smtClean="0">
                <a:latin typeface="Times New Roman" pitchFamily="18" charset="0"/>
                <a:cs typeface="Times New Roman" pitchFamily="18" charset="0"/>
              </a:rPr>
              <a:t>Comprehensive Primary Care Providers (Previously referred Group 11,12,and 13 only, prior to the APG)</a:t>
            </a:r>
          </a:p>
          <a:p>
            <a:pPr lvl="2">
              <a:buFont typeface="Wingdings" pitchFamily="2" charset="2"/>
              <a:buChar char="§"/>
            </a:pPr>
            <a:r>
              <a:rPr lang="en-US" sz="3100" dirty="0" smtClean="0">
                <a:latin typeface="Times New Roman" pitchFamily="18" charset="0"/>
                <a:cs typeface="Times New Roman" pitchFamily="18" charset="0"/>
              </a:rPr>
              <a:t>Must submit base year AHCF-1 cost report with </a:t>
            </a:r>
            <a:r>
              <a:rPr lang="en-US" sz="3100" b="1" i="1" dirty="0" smtClean="0">
                <a:latin typeface="Times New Roman" pitchFamily="18" charset="0"/>
                <a:cs typeface="Times New Roman" pitchFamily="18" charset="0"/>
              </a:rPr>
              <a:t>All</a:t>
            </a:r>
            <a:r>
              <a:rPr lang="en-US" sz="3100" dirty="0" smtClean="0">
                <a:latin typeface="Times New Roman" pitchFamily="18" charset="0"/>
                <a:cs typeface="Times New Roman" pitchFamily="18" charset="0"/>
              </a:rPr>
              <a:t> required documents (i.e. CEO &amp; CPA certification, Audited F/S)</a:t>
            </a:r>
          </a:p>
          <a:p>
            <a:pPr lvl="1">
              <a:buFont typeface="Wingdings" pitchFamily="2" charset="2"/>
              <a:buChar char="§"/>
            </a:pPr>
            <a:endParaRPr lang="en-US" sz="1100" dirty="0" smtClean="0">
              <a:latin typeface="Times New Roman" pitchFamily="18" charset="0"/>
              <a:cs typeface="Times New Roman" pitchFamily="18" charset="0"/>
            </a:endParaRPr>
          </a:p>
          <a:p>
            <a:pPr lvl="1">
              <a:buFont typeface="Arial" pitchFamily="34" charset="0"/>
              <a:buChar char="•"/>
            </a:pPr>
            <a:r>
              <a:rPr lang="en-US" sz="3400" b="1" dirty="0" smtClean="0">
                <a:latin typeface="Times New Roman" pitchFamily="18" charset="0"/>
                <a:cs typeface="Times New Roman" pitchFamily="18" charset="0"/>
              </a:rPr>
              <a:t>Eligibility :  Threshold Requirements</a:t>
            </a:r>
          </a:p>
          <a:p>
            <a:pPr lvl="2">
              <a:buFont typeface="Wingdings" pitchFamily="2" charset="2"/>
              <a:buChar char="§"/>
            </a:pPr>
            <a:r>
              <a:rPr lang="en-US" sz="2800" dirty="0" smtClean="0">
                <a:latin typeface="Times New Roman" pitchFamily="18" charset="0"/>
                <a:cs typeface="Times New Roman" pitchFamily="18" charset="0"/>
              </a:rPr>
              <a:t>Must provide services to uninsured individuals to account for at least 5% of the total threshold visits. (At least 5% Self-pay/Free visits out of total threshold visits.)</a:t>
            </a:r>
          </a:p>
          <a:p>
            <a:pPr lvl="2">
              <a:buFont typeface="Wingdings" pitchFamily="2" charset="2"/>
              <a:buChar char="§"/>
            </a:pPr>
            <a:r>
              <a:rPr lang="en-US" sz="2800" dirty="0" smtClean="0">
                <a:latin typeface="Times New Roman" pitchFamily="18" charset="0"/>
                <a:cs typeface="Times New Roman" pitchFamily="18" charset="0"/>
              </a:rPr>
              <a:t>Operating Costs (Medicaid rate × Self-pay/Free visits) must be larger than Net Patient Revenue from Self-pay/Free visits.</a:t>
            </a:r>
          </a:p>
          <a:p>
            <a:pPr>
              <a:buFont typeface="Wingdings" pitchFamily="2" charset="2"/>
              <a:buChar char="§"/>
            </a:pPr>
            <a:endParaRPr lang="en-US" dirty="0"/>
          </a:p>
        </p:txBody>
      </p:sp>
      <p:sp>
        <p:nvSpPr>
          <p:cNvPr id="3" name="Slide Number Placeholder 2"/>
          <p:cNvSpPr>
            <a:spLocks noGrp="1"/>
          </p:cNvSpPr>
          <p:nvPr>
            <p:ph type="sldNum" sz="quarter" idx="12"/>
          </p:nvPr>
        </p:nvSpPr>
        <p:spPr/>
        <p:txBody>
          <a:bodyPr/>
          <a:lstStyle/>
          <a:p>
            <a:fld id="{2ABA05D8-15F5-416B-A538-38301B537BEF}"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H_Header.png"/>
          <p:cNvPicPr>
            <a:picLocks noChangeAspect="1"/>
          </p:cNvPicPr>
          <p:nvPr/>
        </p:nvPicPr>
        <p:blipFill>
          <a:blip r:embed="rId2" cstate="print"/>
          <a:stretch>
            <a:fillRect/>
          </a:stretch>
        </p:blipFill>
        <p:spPr>
          <a:xfrm>
            <a:off x="0" y="0"/>
            <a:ext cx="9144000" cy="1968845"/>
          </a:xfrm>
          <a:prstGeom prst="rect">
            <a:avLst/>
          </a:prstGeom>
        </p:spPr>
      </p:pic>
      <p:sp>
        <p:nvSpPr>
          <p:cNvPr id="4" name="Title 3"/>
          <p:cNvSpPr>
            <a:spLocks noGrp="1"/>
          </p:cNvSpPr>
          <p:nvPr>
            <p:ph type="title"/>
          </p:nvPr>
        </p:nvSpPr>
        <p:spPr>
          <a:xfrm>
            <a:off x="1524000" y="274638"/>
            <a:ext cx="7162800" cy="1143000"/>
          </a:xfrm>
        </p:spPr>
        <p:txBody>
          <a:bodyPr>
            <a:normAutofit fontScale="90000"/>
          </a:bodyPr>
          <a:lstStyle/>
          <a:p>
            <a:r>
              <a:rPr lang="en-US" dirty="0" smtClean="0"/>
              <a:t> </a:t>
            </a:r>
            <a:r>
              <a:rPr lang="en-US" sz="4000" dirty="0" smtClean="0">
                <a:latin typeface="Times New Roman" pitchFamily="18" charset="0"/>
                <a:cs typeface="Times New Roman" pitchFamily="18" charset="0"/>
              </a:rPr>
              <a:t>Indigent Care (IC)</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Process and Payments</a:t>
            </a:r>
            <a:endParaRPr lang="en-US" sz="4000" dirty="0">
              <a:latin typeface="Times New Roman" pitchFamily="18" charset="0"/>
              <a:cs typeface="Times New Roman" pitchFamily="18" charset="0"/>
            </a:endParaRPr>
          </a:p>
        </p:txBody>
      </p:sp>
      <p:sp>
        <p:nvSpPr>
          <p:cNvPr id="5" name="Content Placeholder 4"/>
          <p:cNvSpPr>
            <a:spLocks noGrp="1"/>
          </p:cNvSpPr>
          <p:nvPr>
            <p:ph idx="1"/>
          </p:nvPr>
        </p:nvSpPr>
        <p:spPr/>
        <p:txBody>
          <a:bodyPr>
            <a:normAutofit/>
          </a:bodyPr>
          <a:lstStyle/>
          <a:p>
            <a:pPr>
              <a:buFont typeface="Wingdings" pitchFamily="2" charset="2"/>
              <a:buChar char="Ø"/>
            </a:pPr>
            <a:r>
              <a:rPr lang="en-US" sz="2800" b="1" dirty="0" smtClean="0">
                <a:latin typeface="Times New Roman" pitchFamily="18" charset="0"/>
                <a:cs typeface="Times New Roman" pitchFamily="18" charset="0"/>
              </a:rPr>
              <a:t>Calculation</a:t>
            </a:r>
          </a:p>
          <a:p>
            <a:r>
              <a:rPr lang="en-US" sz="1800" dirty="0" smtClean="0">
                <a:latin typeface="Times New Roman" pitchFamily="18" charset="0"/>
                <a:cs typeface="Times New Roman" pitchFamily="18" charset="0"/>
              </a:rPr>
              <a:t>Period: Calendar Year (Jan. 1 – Dec. 31)</a:t>
            </a:r>
          </a:p>
          <a:p>
            <a:r>
              <a:rPr lang="en-US" sz="1800" dirty="0" smtClean="0">
                <a:latin typeface="Times New Roman" pitchFamily="18" charset="0"/>
                <a:cs typeface="Times New Roman" pitchFamily="18" charset="0"/>
              </a:rPr>
              <a:t>Data: 2-year prior AHCF annual cost report.  </a:t>
            </a:r>
          </a:p>
          <a:p>
            <a:pPr>
              <a:buNone/>
            </a:pPr>
            <a:r>
              <a:rPr lang="en-US" sz="1800" dirty="0" smtClean="0">
                <a:latin typeface="Times New Roman" pitchFamily="18" charset="0"/>
                <a:cs typeface="Times New Roman" pitchFamily="18" charset="0"/>
              </a:rPr>
              <a:t>	(i.e. For the 2013 Indigent Care calculation, data from 2011 AHCF cost reports are used.)</a:t>
            </a:r>
          </a:p>
          <a:p>
            <a:pPr>
              <a:buNone/>
            </a:pPr>
            <a:endParaRPr lang="en-US" sz="14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   Example - Exhibit I-D data from AHCF cost report</a:t>
            </a:r>
          </a:p>
          <a:p>
            <a:endParaRPr lang="en-US" dirty="0"/>
          </a:p>
        </p:txBody>
      </p:sp>
      <p:sp>
        <p:nvSpPr>
          <p:cNvPr id="3" name="Slide Number Placeholder 2"/>
          <p:cNvSpPr>
            <a:spLocks noGrp="1"/>
          </p:cNvSpPr>
          <p:nvPr>
            <p:ph type="sldNum" sz="quarter" idx="12"/>
          </p:nvPr>
        </p:nvSpPr>
        <p:spPr/>
        <p:txBody>
          <a:bodyPr/>
          <a:lstStyle/>
          <a:p>
            <a:fld id="{2ABA05D8-15F5-416B-A538-38301B537BEF}" type="slidenum">
              <a:rPr lang="en-US" smtClean="0"/>
              <a:pPr/>
              <a:t>8</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366224423"/>
              </p:ext>
            </p:extLst>
          </p:nvPr>
        </p:nvGraphicFramePr>
        <p:xfrm>
          <a:off x="685800" y="4038600"/>
          <a:ext cx="7924800" cy="1483360"/>
        </p:xfrm>
        <a:graphic>
          <a:graphicData uri="http://schemas.openxmlformats.org/drawingml/2006/table">
            <a:tbl>
              <a:tblPr firstRow="1" bandRow="1">
                <a:tableStyleId>{5940675A-B579-460E-94D1-54222C63F5DA}</a:tableStyleId>
              </a:tblPr>
              <a:tblGrid>
                <a:gridCol w="2641600"/>
                <a:gridCol w="2641600"/>
                <a:gridCol w="2641600"/>
              </a:tblGrid>
              <a:tr h="370840">
                <a:tc>
                  <a:txBody>
                    <a:bodyPr/>
                    <a:lstStyle/>
                    <a:p>
                      <a:pPr algn="ctr"/>
                      <a:r>
                        <a:rPr lang="en-US" dirty="0" smtClean="0">
                          <a:latin typeface="Times New Roman" pitchFamily="18" charset="0"/>
                          <a:cs typeface="Times New Roman" pitchFamily="18" charset="0"/>
                        </a:rPr>
                        <a:t>Description</a:t>
                      </a:r>
                      <a:endParaRPr lang="en-US" dirty="0">
                        <a:latin typeface="Times New Roman" pitchFamily="18" charset="0"/>
                        <a:cs typeface="Times New Roman" pitchFamily="18" charset="0"/>
                      </a:endParaRPr>
                    </a:p>
                  </a:txBody>
                  <a:tcPr>
                    <a:solidFill>
                      <a:srgbClr val="376092"/>
                    </a:solidFill>
                  </a:tcPr>
                </a:tc>
                <a:tc>
                  <a:txBody>
                    <a:bodyPr/>
                    <a:lstStyle/>
                    <a:p>
                      <a:pPr algn="ctr"/>
                      <a:r>
                        <a:rPr lang="en-US" dirty="0" smtClean="0">
                          <a:latin typeface="Times New Roman" pitchFamily="18" charset="0"/>
                          <a:cs typeface="Times New Roman" pitchFamily="18" charset="0"/>
                        </a:rPr>
                        <a:t>Visits</a:t>
                      </a:r>
                      <a:endParaRPr lang="en-US" dirty="0">
                        <a:latin typeface="Times New Roman" pitchFamily="18" charset="0"/>
                        <a:cs typeface="Times New Roman" pitchFamily="18" charset="0"/>
                      </a:endParaRPr>
                    </a:p>
                  </a:txBody>
                  <a:tcPr>
                    <a:solidFill>
                      <a:srgbClr val="376092"/>
                    </a:solidFill>
                  </a:tcPr>
                </a:tc>
                <a:tc>
                  <a:txBody>
                    <a:bodyPr/>
                    <a:lstStyle/>
                    <a:p>
                      <a:pPr algn="ctr"/>
                      <a:r>
                        <a:rPr lang="en-US" dirty="0" smtClean="0">
                          <a:latin typeface="Times New Roman" pitchFamily="18" charset="0"/>
                          <a:cs typeface="Times New Roman" pitchFamily="18" charset="0"/>
                        </a:rPr>
                        <a:t>Net Patient Revenue</a:t>
                      </a:r>
                      <a:endParaRPr lang="en-US" dirty="0">
                        <a:latin typeface="Times New Roman" pitchFamily="18" charset="0"/>
                        <a:cs typeface="Times New Roman" pitchFamily="18" charset="0"/>
                      </a:endParaRPr>
                    </a:p>
                  </a:txBody>
                  <a:tcPr>
                    <a:solidFill>
                      <a:srgbClr val="376092"/>
                    </a:solidFill>
                  </a:tcPr>
                </a:tc>
              </a:tr>
              <a:tr h="370840">
                <a:tc>
                  <a:txBody>
                    <a:bodyPr/>
                    <a:lstStyle/>
                    <a:p>
                      <a:pPr algn="ctr"/>
                      <a:r>
                        <a:rPr lang="en-US" b="1" dirty="0" smtClean="0">
                          <a:solidFill>
                            <a:srgbClr val="FFFF00"/>
                          </a:solidFill>
                          <a:latin typeface="Times New Roman" pitchFamily="18" charset="0"/>
                          <a:cs typeface="Times New Roman" pitchFamily="18" charset="0"/>
                        </a:rPr>
                        <a:t>Uninsured/Self-Pay</a:t>
                      </a:r>
                      <a:endParaRPr lang="en-US" b="1" dirty="0">
                        <a:solidFill>
                          <a:srgbClr val="FFFF00"/>
                        </a:solidFill>
                        <a:latin typeface="Times New Roman" pitchFamily="18" charset="0"/>
                        <a:cs typeface="Times New Roman" pitchFamily="18" charset="0"/>
                      </a:endParaRPr>
                    </a:p>
                  </a:txBody>
                  <a:tcPr/>
                </a:tc>
                <a:tc>
                  <a:txBody>
                    <a:bodyPr/>
                    <a:lstStyle/>
                    <a:p>
                      <a:pPr algn="ctr"/>
                      <a:r>
                        <a:rPr lang="en-US" b="1" dirty="0" smtClean="0">
                          <a:solidFill>
                            <a:srgbClr val="FFFF00"/>
                          </a:solidFill>
                          <a:latin typeface="Times New Roman" pitchFamily="18" charset="0"/>
                          <a:cs typeface="Times New Roman" pitchFamily="18" charset="0"/>
                        </a:rPr>
                        <a:t>1,665</a:t>
                      </a:r>
                      <a:endParaRPr lang="en-US" b="1" dirty="0">
                        <a:solidFill>
                          <a:srgbClr val="FFFF00"/>
                        </a:solidFill>
                        <a:latin typeface="Times New Roman" pitchFamily="18" charset="0"/>
                        <a:cs typeface="Times New Roman" pitchFamily="18" charset="0"/>
                      </a:endParaRPr>
                    </a:p>
                  </a:txBody>
                  <a:tcPr/>
                </a:tc>
                <a:tc>
                  <a:txBody>
                    <a:bodyPr/>
                    <a:lstStyle/>
                    <a:p>
                      <a:pPr algn="ctr"/>
                      <a:r>
                        <a:rPr lang="en-US" b="1" dirty="0" smtClean="0">
                          <a:solidFill>
                            <a:srgbClr val="FFFF00"/>
                          </a:solidFill>
                          <a:latin typeface="Times New Roman" pitchFamily="18" charset="0"/>
                          <a:cs typeface="Times New Roman" pitchFamily="18" charset="0"/>
                        </a:rPr>
                        <a:t>$30,875</a:t>
                      </a:r>
                      <a:endParaRPr lang="en-US" b="1" dirty="0">
                        <a:solidFill>
                          <a:srgbClr val="FFFF00"/>
                        </a:solidFill>
                        <a:latin typeface="Times New Roman" pitchFamily="18" charset="0"/>
                        <a:cs typeface="Times New Roman" pitchFamily="18" charset="0"/>
                      </a:endParaRPr>
                    </a:p>
                  </a:txBody>
                  <a:tcPr/>
                </a:tc>
              </a:tr>
              <a:tr h="370840">
                <a:tc>
                  <a:txBody>
                    <a:bodyPr/>
                    <a:lstStyle/>
                    <a:p>
                      <a:pPr algn="ctr"/>
                      <a:r>
                        <a:rPr lang="en-US" b="1" dirty="0" smtClean="0">
                          <a:solidFill>
                            <a:srgbClr val="FFFF00"/>
                          </a:solidFill>
                          <a:latin typeface="Times New Roman" pitchFamily="18" charset="0"/>
                          <a:cs typeface="Times New Roman" pitchFamily="18" charset="0"/>
                        </a:rPr>
                        <a:t>Free</a:t>
                      </a:r>
                      <a:endParaRPr lang="en-US" b="1" dirty="0">
                        <a:solidFill>
                          <a:srgbClr val="FFFF00"/>
                        </a:solidFill>
                        <a:latin typeface="Times New Roman" pitchFamily="18" charset="0"/>
                        <a:cs typeface="Times New Roman" pitchFamily="18" charset="0"/>
                      </a:endParaRPr>
                    </a:p>
                  </a:txBody>
                  <a:tcPr/>
                </a:tc>
                <a:tc>
                  <a:txBody>
                    <a:bodyPr/>
                    <a:lstStyle/>
                    <a:p>
                      <a:pPr algn="ctr"/>
                      <a:r>
                        <a:rPr lang="en-US" b="1" dirty="0" smtClean="0">
                          <a:solidFill>
                            <a:srgbClr val="FFFF00"/>
                          </a:solidFill>
                          <a:latin typeface="Times New Roman" pitchFamily="18" charset="0"/>
                          <a:cs typeface="Times New Roman" pitchFamily="18" charset="0"/>
                        </a:rPr>
                        <a:t>7,252</a:t>
                      </a:r>
                      <a:endParaRPr lang="en-US" b="1" dirty="0">
                        <a:solidFill>
                          <a:srgbClr val="FFFF00"/>
                        </a:solidFill>
                        <a:latin typeface="Times New Roman" pitchFamily="18" charset="0"/>
                        <a:cs typeface="Times New Roman" pitchFamily="18" charset="0"/>
                      </a:endParaRPr>
                    </a:p>
                  </a:txBody>
                  <a:tcPr/>
                </a:tc>
                <a:tc>
                  <a:txBody>
                    <a:bodyPr/>
                    <a:lstStyle/>
                    <a:p>
                      <a:pPr algn="ctr"/>
                      <a:r>
                        <a:rPr lang="en-US" b="1" dirty="0" smtClean="0">
                          <a:solidFill>
                            <a:srgbClr val="FFFF00"/>
                          </a:solidFill>
                          <a:latin typeface="Times New Roman" pitchFamily="18" charset="0"/>
                          <a:cs typeface="Times New Roman" pitchFamily="18" charset="0"/>
                        </a:rPr>
                        <a:t>$10,000</a:t>
                      </a:r>
                      <a:endParaRPr lang="en-US" b="1" dirty="0">
                        <a:solidFill>
                          <a:srgbClr val="FFFF00"/>
                        </a:solidFill>
                        <a:latin typeface="Times New Roman" pitchFamily="18" charset="0"/>
                        <a:cs typeface="Times New Roman" pitchFamily="18" charset="0"/>
                      </a:endParaRPr>
                    </a:p>
                  </a:txBody>
                  <a:tcPr/>
                </a:tc>
              </a:tr>
              <a:tr h="370840">
                <a:tc>
                  <a:txBody>
                    <a:bodyPr/>
                    <a:lstStyle/>
                    <a:p>
                      <a:pPr algn="ctr"/>
                      <a:r>
                        <a:rPr lang="en-US" b="1" dirty="0" smtClean="0">
                          <a:solidFill>
                            <a:srgbClr val="FFFF00"/>
                          </a:solidFill>
                          <a:latin typeface="Times New Roman" pitchFamily="18" charset="0"/>
                          <a:cs typeface="Times New Roman" pitchFamily="18" charset="0"/>
                        </a:rPr>
                        <a:t>Total Threshold Visits</a:t>
                      </a:r>
                      <a:endParaRPr lang="en-US" b="1" dirty="0">
                        <a:solidFill>
                          <a:srgbClr val="FFFF00"/>
                        </a:solidFill>
                        <a:latin typeface="Times New Roman" pitchFamily="18" charset="0"/>
                        <a:cs typeface="Times New Roman" pitchFamily="18" charset="0"/>
                      </a:endParaRPr>
                    </a:p>
                  </a:txBody>
                  <a:tcPr/>
                </a:tc>
                <a:tc>
                  <a:txBody>
                    <a:bodyPr/>
                    <a:lstStyle/>
                    <a:p>
                      <a:pPr algn="ctr"/>
                      <a:r>
                        <a:rPr lang="en-US" b="1" dirty="0" smtClean="0">
                          <a:solidFill>
                            <a:srgbClr val="FFFF00"/>
                          </a:solidFill>
                          <a:latin typeface="Times New Roman" pitchFamily="18" charset="0"/>
                          <a:cs typeface="Times New Roman" pitchFamily="18" charset="0"/>
                        </a:rPr>
                        <a:t>13,113</a:t>
                      </a:r>
                      <a:endParaRPr lang="en-US" b="1" dirty="0">
                        <a:solidFill>
                          <a:srgbClr val="FFFF00"/>
                        </a:solidFill>
                        <a:latin typeface="Times New Roman" pitchFamily="18" charset="0"/>
                        <a:cs typeface="Times New Roman" pitchFamily="18" charset="0"/>
                      </a:endParaRPr>
                    </a:p>
                  </a:txBody>
                  <a:tcPr/>
                </a:tc>
                <a:tc>
                  <a:txBody>
                    <a:bodyPr/>
                    <a:lstStyle/>
                    <a:p>
                      <a:pPr algn="ctr"/>
                      <a:r>
                        <a:rPr lang="en-US" b="1" dirty="0" smtClean="0">
                          <a:solidFill>
                            <a:srgbClr val="FFFF00"/>
                          </a:solidFill>
                          <a:latin typeface="Times New Roman" pitchFamily="18" charset="0"/>
                          <a:cs typeface="Times New Roman" pitchFamily="18" charset="0"/>
                        </a:rPr>
                        <a:t>-</a:t>
                      </a:r>
                      <a:endParaRPr lang="en-US" b="1" dirty="0">
                        <a:solidFill>
                          <a:srgbClr val="FFFF00"/>
                        </a:solidFill>
                        <a:latin typeface="Times New Roman" pitchFamily="18" charset="0"/>
                        <a:cs typeface="Times New Roman" pitchFamily="18" charset="0"/>
                      </a:endParaRPr>
                    </a:p>
                  </a:txBody>
                  <a:tcPr/>
                </a:tc>
              </a:tr>
            </a:tbl>
          </a:graphicData>
        </a:graphic>
      </p:graphicFrame>
      <p:graphicFrame>
        <p:nvGraphicFramePr>
          <p:cNvPr id="7" name="Table 6"/>
          <p:cNvGraphicFramePr>
            <a:graphicFrameLocks noGrp="1"/>
          </p:cNvGraphicFramePr>
          <p:nvPr/>
        </p:nvGraphicFramePr>
        <p:xfrm>
          <a:off x="685800" y="5715000"/>
          <a:ext cx="5257801" cy="370840"/>
        </p:xfrm>
        <a:graphic>
          <a:graphicData uri="http://schemas.openxmlformats.org/drawingml/2006/table">
            <a:tbl>
              <a:tblPr firstRow="1" bandRow="1">
                <a:tableStyleId>{5940675A-B579-460E-94D1-54222C63F5DA}</a:tableStyleId>
              </a:tblPr>
              <a:tblGrid>
                <a:gridCol w="2667000"/>
                <a:gridCol w="2590801"/>
              </a:tblGrid>
              <a:tr h="370840">
                <a:tc>
                  <a:txBody>
                    <a:bodyPr/>
                    <a:lstStyle/>
                    <a:p>
                      <a:pPr algn="ctr"/>
                      <a:r>
                        <a:rPr lang="en-US" dirty="0" smtClean="0">
                          <a:latin typeface="Times New Roman" pitchFamily="18" charset="0"/>
                          <a:cs typeface="Times New Roman" pitchFamily="18" charset="0"/>
                        </a:rPr>
                        <a:t>Medicaid</a:t>
                      </a:r>
                      <a:r>
                        <a:rPr lang="en-US" baseline="0" dirty="0" smtClean="0">
                          <a:latin typeface="Times New Roman" pitchFamily="18" charset="0"/>
                          <a:cs typeface="Times New Roman" pitchFamily="18" charset="0"/>
                        </a:rPr>
                        <a:t> Rate*</a:t>
                      </a:r>
                      <a:endParaRPr lang="en-US" dirty="0">
                        <a:latin typeface="Times New Roman" pitchFamily="18" charset="0"/>
                        <a:cs typeface="Times New Roman" pitchFamily="18" charset="0"/>
                      </a:endParaRPr>
                    </a:p>
                  </a:txBody>
                  <a:tcPr/>
                </a:tc>
                <a:tc>
                  <a:txBody>
                    <a:bodyPr/>
                    <a:lstStyle/>
                    <a:p>
                      <a:pPr algn="ctr"/>
                      <a:r>
                        <a:rPr lang="en-US" b="1" dirty="0" smtClean="0">
                          <a:latin typeface="Times New Roman" pitchFamily="18" charset="0"/>
                          <a:cs typeface="Times New Roman" pitchFamily="18" charset="0"/>
                        </a:rPr>
                        <a:t>$65.65</a:t>
                      </a:r>
                      <a:endParaRPr lang="en-US" b="1" dirty="0">
                        <a:latin typeface="Times New Roman" pitchFamily="18" charset="0"/>
                        <a:cs typeface="Times New Roman" pitchFamily="18" charset="0"/>
                      </a:endParaRPr>
                    </a:p>
                  </a:txBody>
                  <a:tcPr/>
                </a:tc>
              </a:tr>
            </a:tbl>
          </a:graphicData>
        </a:graphic>
      </p:graphicFrame>
      <p:sp>
        <p:nvSpPr>
          <p:cNvPr id="8" name="TextBox 7"/>
          <p:cNvSpPr txBox="1"/>
          <p:nvPr/>
        </p:nvSpPr>
        <p:spPr>
          <a:xfrm>
            <a:off x="838200" y="6324600"/>
            <a:ext cx="5410200"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*Medicaid Rate: APG Average Payment or FQHC PPS rate</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H_Header.png"/>
          <p:cNvPicPr>
            <a:picLocks noChangeAspect="1"/>
          </p:cNvPicPr>
          <p:nvPr/>
        </p:nvPicPr>
        <p:blipFill>
          <a:blip r:embed="rId2" cstate="print"/>
          <a:stretch>
            <a:fillRect/>
          </a:stretch>
        </p:blipFill>
        <p:spPr>
          <a:xfrm>
            <a:off x="0" y="0"/>
            <a:ext cx="9144000" cy="1968845"/>
          </a:xfrm>
          <a:prstGeom prst="rect">
            <a:avLst/>
          </a:prstGeom>
        </p:spPr>
      </p:pic>
      <p:sp>
        <p:nvSpPr>
          <p:cNvPr id="4" name="Title 3"/>
          <p:cNvSpPr>
            <a:spLocks noGrp="1"/>
          </p:cNvSpPr>
          <p:nvPr>
            <p:ph type="title"/>
          </p:nvPr>
        </p:nvSpPr>
        <p:spPr>
          <a:xfrm>
            <a:off x="1447800" y="274638"/>
            <a:ext cx="7239000" cy="1143000"/>
          </a:xfrm>
        </p:spPr>
        <p:txBody>
          <a:bodyPr>
            <a:normAutofit fontScale="90000"/>
          </a:bodyPr>
          <a:lstStyle/>
          <a:p>
            <a:r>
              <a:rPr lang="en-US" dirty="0" smtClean="0"/>
              <a:t> </a:t>
            </a:r>
            <a:r>
              <a:rPr lang="en-US" sz="4000" dirty="0" smtClean="0">
                <a:latin typeface="Times New Roman" pitchFamily="18" charset="0"/>
                <a:cs typeface="Times New Roman" pitchFamily="18" charset="0"/>
              </a:rPr>
              <a:t>Indigent Care (IC)</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Process and Payments</a:t>
            </a:r>
            <a:endParaRPr lang="en-US" sz="4000" dirty="0">
              <a:latin typeface="Times New Roman" pitchFamily="18" charset="0"/>
              <a:cs typeface="Times New Roman" pitchFamily="18" charset="0"/>
            </a:endParaRPr>
          </a:p>
        </p:txBody>
      </p:sp>
      <p:sp>
        <p:nvSpPr>
          <p:cNvPr id="5" name="Content Placeholder 4"/>
          <p:cNvSpPr>
            <a:spLocks noGrp="1"/>
          </p:cNvSpPr>
          <p:nvPr>
            <p:ph idx="1"/>
          </p:nvPr>
        </p:nvSpPr>
        <p:spPr>
          <a:xfrm>
            <a:off x="457200" y="1600200"/>
            <a:ext cx="8229600" cy="4876800"/>
          </a:xfrm>
        </p:spPr>
        <p:txBody>
          <a:bodyPr>
            <a:noAutofit/>
          </a:bodyPr>
          <a:lstStyle/>
          <a:p>
            <a:pPr>
              <a:buFont typeface="Wingdings" pitchFamily="2" charset="2"/>
              <a:buChar char="Ø"/>
            </a:pPr>
            <a:r>
              <a:rPr lang="en-US" sz="2800" b="1" dirty="0" smtClean="0">
                <a:latin typeface="Times New Roman" pitchFamily="18" charset="0"/>
                <a:cs typeface="Times New Roman" pitchFamily="18" charset="0"/>
              </a:rPr>
              <a:t>Calculation (Cont.)</a:t>
            </a:r>
            <a:endParaRPr lang="en-US" sz="28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 Eligible Visits = (Self-Pay visits + Free visits) ÷ Total Threshold visits = (1,665 + 7,252) ÷ 13,113 = 68.00%</a:t>
            </a:r>
          </a:p>
          <a:p>
            <a:r>
              <a:rPr lang="en-US" sz="1600" dirty="0" smtClean="0">
                <a:latin typeface="Times New Roman" pitchFamily="18" charset="0"/>
                <a:cs typeface="Times New Roman" pitchFamily="18" charset="0"/>
              </a:rPr>
              <a:t>Net Operating Loss = (Self-Pay visits + Free visits) × Medicaid Rate – Net Patient Revenue from Self-Pay and Free visits = ( 1,665 + 7,252) × $65.65 - $30,875 -$10,000 = $544,526</a:t>
            </a:r>
          </a:p>
          <a:p>
            <a:r>
              <a:rPr lang="en-US" sz="1600" dirty="0" smtClean="0">
                <a:latin typeface="Times New Roman" pitchFamily="18" charset="0"/>
                <a:cs typeface="Times New Roman" pitchFamily="18" charset="0"/>
              </a:rPr>
              <a:t>Nominal Loss = Net Operating Loss × (Eligible % ÷ % Eligible Visits) × Nominal Loss Coverage.</a:t>
            </a:r>
          </a:p>
          <a:p>
            <a:pPr lvl="1">
              <a:buFont typeface="Wingdings" pitchFamily="2" charset="2"/>
              <a:buChar char="§"/>
            </a:pPr>
            <a:endParaRPr lang="en-US" sz="1400" dirty="0" smtClean="0"/>
          </a:p>
          <a:p>
            <a:pPr lvl="1">
              <a:buNone/>
            </a:pPr>
            <a:endParaRPr lang="en-US" sz="1400" dirty="0" smtClean="0"/>
          </a:p>
          <a:p>
            <a:pPr lvl="1">
              <a:buNone/>
            </a:pPr>
            <a:endParaRPr lang="en-US" sz="1400" dirty="0" smtClean="0"/>
          </a:p>
          <a:p>
            <a:pPr lvl="1">
              <a:buNone/>
            </a:pPr>
            <a:endParaRPr lang="en-US" sz="1400" dirty="0" smtClean="0"/>
          </a:p>
          <a:p>
            <a:pPr lvl="1">
              <a:buNone/>
            </a:pPr>
            <a:endParaRPr lang="en-US" sz="1400" dirty="0" smtClean="0"/>
          </a:p>
          <a:p>
            <a:pPr lvl="1">
              <a:buNone/>
            </a:pPr>
            <a:endParaRPr lang="en-US" sz="1400" dirty="0" smtClean="0">
              <a:latin typeface="Times New Roman" pitchFamily="18" charset="0"/>
              <a:cs typeface="Times New Roman" pitchFamily="18" charset="0"/>
            </a:endParaRPr>
          </a:p>
          <a:p>
            <a:pPr marL="342900" lvl="1" indent="-342900">
              <a:buFont typeface="Wingdings" pitchFamily="2" charset="2"/>
              <a:buChar char="Ø"/>
            </a:pPr>
            <a:endParaRPr lang="en-US" sz="1400" dirty="0" smtClean="0">
              <a:latin typeface="Times New Roman" pitchFamily="18" charset="0"/>
              <a:cs typeface="Times New Roman" pitchFamily="18" charset="0"/>
            </a:endParaRPr>
          </a:p>
          <a:p>
            <a:pPr marL="342900" lvl="1" indent="-342900">
              <a:buNone/>
            </a:pPr>
            <a:endParaRPr lang="en-US" sz="1400" dirty="0" smtClean="0">
              <a:latin typeface="Times New Roman" pitchFamily="18" charset="0"/>
              <a:cs typeface="Times New Roman" pitchFamily="18" charset="0"/>
            </a:endParaRPr>
          </a:p>
          <a:p>
            <a:pPr marL="342900" lvl="1" indent="-342900">
              <a:buFont typeface="Arial" pitchFamily="34" charset="0"/>
              <a:buChar char="•"/>
            </a:pPr>
            <a:r>
              <a:rPr lang="en-US" sz="1600" dirty="0" smtClean="0">
                <a:latin typeface="Times New Roman" pitchFamily="18" charset="0"/>
                <a:cs typeface="Times New Roman" pitchFamily="18" charset="0"/>
              </a:rPr>
              <a:t>Indigent Care Award = Total Nominal Loss ÷ Total Statewide Nominal Loss × Indigent Care Pool Amounts </a:t>
            </a:r>
          </a:p>
        </p:txBody>
      </p:sp>
      <p:sp>
        <p:nvSpPr>
          <p:cNvPr id="3" name="Slide Number Placeholder 2"/>
          <p:cNvSpPr>
            <a:spLocks noGrp="1"/>
          </p:cNvSpPr>
          <p:nvPr>
            <p:ph type="sldNum" sz="quarter" idx="12"/>
          </p:nvPr>
        </p:nvSpPr>
        <p:spPr/>
        <p:txBody>
          <a:bodyPr/>
          <a:lstStyle/>
          <a:p>
            <a:fld id="{2ABA05D8-15F5-416B-A538-38301B537BEF}" type="slidenum">
              <a:rPr lang="en-US" smtClean="0"/>
              <a:pPr/>
              <a:t>9</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891419609"/>
              </p:ext>
            </p:extLst>
          </p:nvPr>
        </p:nvGraphicFramePr>
        <p:xfrm>
          <a:off x="838200" y="3810000"/>
          <a:ext cx="7467600" cy="1759453"/>
        </p:xfrm>
        <a:graphic>
          <a:graphicData uri="http://schemas.openxmlformats.org/drawingml/2006/table">
            <a:tbl>
              <a:tblPr firstRow="1" bandRow="1">
                <a:tableStyleId>{69012ECD-51FC-41F1-AA8D-1B2483CD663E}</a:tableStyleId>
              </a:tblPr>
              <a:tblGrid>
                <a:gridCol w="1464235"/>
                <a:gridCol w="1126565"/>
                <a:gridCol w="1752600"/>
                <a:gridCol w="838200"/>
                <a:gridCol w="1143000"/>
                <a:gridCol w="1143000"/>
              </a:tblGrid>
              <a:tr h="408820">
                <a:tc>
                  <a:txBody>
                    <a:bodyPr/>
                    <a:lstStyle/>
                    <a:p>
                      <a:pPr algn="ctr"/>
                      <a:endParaRPr lang="en-US" sz="12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76092"/>
                    </a:solidFill>
                  </a:tcPr>
                </a:tc>
                <a:tc>
                  <a:txBody>
                    <a:bodyPr/>
                    <a:lstStyle/>
                    <a:p>
                      <a:pPr algn="ctr"/>
                      <a:r>
                        <a:rPr lang="en-US" sz="1200" b="0" dirty="0" smtClean="0">
                          <a:solidFill>
                            <a:schemeClr val="tx1"/>
                          </a:solidFill>
                          <a:latin typeface="Times New Roman" pitchFamily="18" charset="0"/>
                          <a:cs typeface="Times New Roman" pitchFamily="18" charset="0"/>
                        </a:rPr>
                        <a:t>Net Operating Loss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76092"/>
                    </a:solidFill>
                  </a:tcPr>
                </a:tc>
                <a:tc>
                  <a:txBody>
                    <a:bodyPr/>
                    <a:lstStyle/>
                    <a:p>
                      <a:pPr algn="ctr"/>
                      <a:r>
                        <a:rPr lang="en-US" sz="1200" b="0" dirty="0" smtClean="0">
                          <a:solidFill>
                            <a:schemeClr val="tx1"/>
                          </a:solidFill>
                          <a:latin typeface="Times New Roman" pitchFamily="18" charset="0"/>
                          <a:cs typeface="Times New Roman" pitchFamily="18" charset="0"/>
                        </a:rPr>
                        <a:t>Eligible % based on Nominal Loss Coverage</a:t>
                      </a:r>
                      <a:endParaRPr lang="en-US" sz="12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76092"/>
                    </a:solidFill>
                  </a:tcPr>
                </a:tc>
                <a:tc>
                  <a:txBody>
                    <a:bodyPr/>
                    <a:lstStyle/>
                    <a:p>
                      <a:pPr algn="ctr"/>
                      <a:r>
                        <a:rPr lang="en-US" sz="1200" b="0" dirty="0" smtClean="0">
                          <a:solidFill>
                            <a:schemeClr val="tx1"/>
                          </a:solidFill>
                          <a:latin typeface="Times New Roman" pitchFamily="18" charset="0"/>
                          <a:cs typeface="Times New Roman" pitchFamily="18" charset="0"/>
                        </a:rPr>
                        <a:t>% Eligible Visits</a:t>
                      </a:r>
                      <a:endParaRPr lang="en-US" sz="12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76092"/>
                    </a:solidFill>
                  </a:tcPr>
                </a:tc>
                <a:tc>
                  <a:txBody>
                    <a:bodyPr/>
                    <a:lstStyle/>
                    <a:p>
                      <a:pPr algn="ctr"/>
                      <a:r>
                        <a:rPr lang="en-US" sz="1200" b="0" dirty="0" smtClean="0">
                          <a:solidFill>
                            <a:schemeClr val="tx1"/>
                          </a:solidFill>
                          <a:latin typeface="Times New Roman" pitchFamily="18" charset="0"/>
                          <a:cs typeface="Times New Roman" pitchFamily="18" charset="0"/>
                        </a:rPr>
                        <a:t>Nominal Loss Coverage</a:t>
                      </a:r>
                      <a:endParaRPr lang="en-US" sz="12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76092"/>
                    </a:solidFill>
                  </a:tcPr>
                </a:tc>
                <a:tc>
                  <a:txBody>
                    <a:bodyPr/>
                    <a:lstStyle/>
                    <a:p>
                      <a:pPr algn="ctr"/>
                      <a:r>
                        <a:rPr lang="en-US" sz="1200" b="0" dirty="0" smtClean="0">
                          <a:solidFill>
                            <a:schemeClr val="tx1"/>
                          </a:solidFill>
                          <a:latin typeface="Times New Roman" pitchFamily="18" charset="0"/>
                          <a:cs typeface="Times New Roman" pitchFamily="18" charset="0"/>
                        </a:rPr>
                        <a:t>Nominal Loss</a:t>
                      </a:r>
                      <a:endParaRPr lang="en-US" sz="12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76092"/>
                    </a:solidFill>
                  </a:tcPr>
                </a:tc>
              </a:tr>
              <a:tr h="311653">
                <a:tc>
                  <a:txBody>
                    <a:bodyPr/>
                    <a:lstStyle/>
                    <a:p>
                      <a:pPr algn="ctr"/>
                      <a:r>
                        <a:rPr lang="en-US" sz="1200" b="1" dirty="0" smtClean="0">
                          <a:solidFill>
                            <a:srgbClr val="FFFF00"/>
                          </a:solidFill>
                          <a:latin typeface="Times New Roman" pitchFamily="18" charset="0"/>
                          <a:cs typeface="Times New Roman" pitchFamily="18" charset="0"/>
                        </a:rPr>
                        <a:t>1</a:t>
                      </a:r>
                      <a:r>
                        <a:rPr lang="en-US" sz="1200" b="1" baseline="30000" dirty="0" smtClean="0">
                          <a:solidFill>
                            <a:srgbClr val="FFFF00"/>
                          </a:solidFill>
                          <a:latin typeface="Times New Roman" pitchFamily="18" charset="0"/>
                          <a:cs typeface="Times New Roman" pitchFamily="18" charset="0"/>
                        </a:rPr>
                        <a:t>st</a:t>
                      </a:r>
                      <a:r>
                        <a:rPr lang="en-US" sz="1200" b="1" baseline="0" dirty="0" smtClean="0">
                          <a:solidFill>
                            <a:srgbClr val="FFFF00"/>
                          </a:solidFill>
                          <a:latin typeface="Times New Roman" pitchFamily="18" charset="0"/>
                          <a:cs typeface="Times New Roman" pitchFamily="18" charset="0"/>
                        </a:rPr>
                        <a:t> 15%</a:t>
                      </a:r>
                      <a:endParaRPr lang="en-US" sz="1200" b="1" dirty="0">
                        <a:solidFill>
                          <a:srgbClr val="FFFF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endParaRPr lang="en-US" sz="1200" b="1" dirty="0" smtClean="0">
                        <a:solidFill>
                          <a:srgbClr val="FFFF00"/>
                        </a:solidFill>
                        <a:latin typeface="Times New Roman" pitchFamily="18" charset="0"/>
                        <a:cs typeface="Times New Roman" pitchFamily="18" charset="0"/>
                      </a:endParaRPr>
                    </a:p>
                    <a:p>
                      <a:pPr algn="ctr"/>
                      <a:endParaRPr lang="en-US" sz="1200" b="1" dirty="0" smtClean="0">
                        <a:solidFill>
                          <a:srgbClr val="FFFF00"/>
                        </a:solidFill>
                        <a:latin typeface="Times New Roman" pitchFamily="18" charset="0"/>
                        <a:cs typeface="Times New Roman" pitchFamily="18" charset="0"/>
                      </a:endParaRPr>
                    </a:p>
                    <a:p>
                      <a:pPr algn="ctr"/>
                      <a:r>
                        <a:rPr lang="en-US" sz="1200" b="1" dirty="0" smtClean="0">
                          <a:solidFill>
                            <a:srgbClr val="FFFF00"/>
                          </a:solidFill>
                          <a:latin typeface="Times New Roman" pitchFamily="18" charset="0"/>
                          <a:cs typeface="Times New Roman" pitchFamily="18" charset="0"/>
                        </a:rPr>
                        <a:t>$544,526</a:t>
                      </a:r>
                    </a:p>
                    <a:p>
                      <a:pPr algn="ctr"/>
                      <a:endParaRPr lang="en-US" sz="1200" b="1" dirty="0">
                        <a:solidFill>
                          <a:srgbClr val="FFFF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dirty="0" smtClean="0">
                          <a:solidFill>
                            <a:srgbClr val="FFFF00"/>
                          </a:solidFill>
                          <a:latin typeface="Times New Roman" pitchFamily="18" charset="0"/>
                          <a:cs typeface="Times New Roman" pitchFamily="18" charset="0"/>
                        </a:rPr>
                        <a:t>15%</a:t>
                      </a:r>
                      <a:endParaRPr lang="en-US" sz="1200" b="1" dirty="0">
                        <a:solidFill>
                          <a:srgbClr val="FFFF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endParaRPr lang="en-US" sz="1200" b="1" dirty="0" smtClean="0">
                        <a:solidFill>
                          <a:srgbClr val="FFFF00"/>
                        </a:solidFill>
                        <a:latin typeface="Times New Roman" pitchFamily="18" charset="0"/>
                        <a:cs typeface="Times New Roman" pitchFamily="18" charset="0"/>
                      </a:endParaRPr>
                    </a:p>
                    <a:p>
                      <a:pPr algn="ctr"/>
                      <a:endParaRPr lang="en-US" sz="1200" b="1" dirty="0" smtClean="0">
                        <a:solidFill>
                          <a:srgbClr val="FFFF00"/>
                        </a:solidFill>
                        <a:latin typeface="Times New Roman" pitchFamily="18" charset="0"/>
                        <a:cs typeface="Times New Roman" pitchFamily="18" charset="0"/>
                      </a:endParaRPr>
                    </a:p>
                    <a:p>
                      <a:pPr algn="ctr"/>
                      <a:r>
                        <a:rPr lang="en-US" sz="1200" b="1" dirty="0" smtClean="0">
                          <a:solidFill>
                            <a:srgbClr val="FFFF00"/>
                          </a:solidFill>
                          <a:latin typeface="Times New Roman" pitchFamily="18" charset="0"/>
                          <a:cs typeface="Times New Roman" pitchFamily="18" charset="0"/>
                        </a:rPr>
                        <a:t>68%</a:t>
                      </a:r>
                      <a:endParaRPr lang="en-US" sz="1200" b="1" dirty="0">
                        <a:solidFill>
                          <a:srgbClr val="FFFF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dirty="0" smtClean="0">
                          <a:solidFill>
                            <a:srgbClr val="FFFF00"/>
                          </a:solidFill>
                          <a:latin typeface="Times New Roman" pitchFamily="18" charset="0"/>
                          <a:cs typeface="Times New Roman" pitchFamily="18" charset="0"/>
                        </a:rPr>
                        <a:t>50%</a:t>
                      </a:r>
                      <a:endParaRPr lang="en-US" sz="1200" b="1" dirty="0">
                        <a:solidFill>
                          <a:srgbClr val="FFFF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dirty="0" smtClean="0">
                          <a:solidFill>
                            <a:srgbClr val="FFFF00"/>
                          </a:solidFill>
                          <a:latin typeface="Times New Roman" pitchFamily="18" charset="0"/>
                          <a:cs typeface="Times New Roman" pitchFamily="18" charset="0"/>
                        </a:rPr>
                        <a:t>$60,058</a:t>
                      </a:r>
                      <a:endParaRPr lang="en-US" sz="1200" b="1" dirty="0">
                        <a:solidFill>
                          <a:srgbClr val="FFFF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1653">
                <a:tc>
                  <a:txBody>
                    <a:bodyPr/>
                    <a:lstStyle/>
                    <a:p>
                      <a:pPr algn="ctr"/>
                      <a:r>
                        <a:rPr lang="en-US" sz="1200" b="1" dirty="0" smtClean="0">
                          <a:solidFill>
                            <a:srgbClr val="FFFF00"/>
                          </a:solidFill>
                          <a:latin typeface="Times New Roman" pitchFamily="18" charset="0"/>
                          <a:cs typeface="Times New Roman" pitchFamily="18" charset="0"/>
                        </a:rPr>
                        <a:t>2</a:t>
                      </a:r>
                      <a:r>
                        <a:rPr lang="en-US" sz="1200" b="1" baseline="30000" dirty="0" smtClean="0">
                          <a:solidFill>
                            <a:srgbClr val="FFFF00"/>
                          </a:solidFill>
                          <a:latin typeface="Times New Roman" pitchFamily="18" charset="0"/>
                          <a:cs typeface="Times New Roman" pitchFamily="18" charset="0"/>
                        </a:rPr>
                        <a:t>nd</a:t>
                      </a:r>
                      <a:r>
                        <a:rPr lang="en-US" sz="1200" b="1" dirty="0" smtClean="0">
                          <a:solidFill>
                            <a:srgbClr val="FFFF00"/>
                          </a:solidFill>
                          <a:latin typeface="Times New Roman" pitchFamily="18" charset="0"/>
                          <a:cs typeface="Times New Roman" pitchFamily="18" charset="0"/>
                        </a:rPr>
                        <a:t> 15%</a:t>
                      </a:r>
                      <a:endParaRPr lang="en-US" sz="1200" b="1" dirty="0">
                        <a:solidFill>
                          <a:srgbClr val="FFFF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2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dirty="0" smtClean="0">
                          <a:solidFill>
                            <a:srgbClr val="FFFF00"/>
                          </a:solidFill>
                          <a:latin typeface="Times New Roman" pitchFamily="18" charset="0"/>
                          <a:cs typeface="Times New Roman" pitchFamily="18" charset="0"/>
                        </a:rPr>
                        <a:t>15%</a:t>
                      </a:r>
                      <a:endParaRPr lang="en-US" sz="1200" b="1" dirty="0">
                        <a:solidFill>
                          <a:srgbClr val="FFFF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20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dirty="0" smtClean="0">
                          <a:solidFill>
                            <a:srgbClr val="FFFF00"/>
                          </a:solidFill>
                          <a:latin typeface="Times New Roman" pitchFamily="18" charset="0"/>
                          <a:cs typeface="Times New Roman" pitchFamily="18" charset="0"/>
                        </a:rPr>
                        <a:t>75%</a:t>
                      </a:r>
                      <a:endParaRPr lang="en-US" sz="1200" b="1" dirty="0">
                        <a:solidFill>
                          <a:srgbClr val="FFFF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dirty="0" smtClean="0">
                          <a:solidFill>
                            <a:srgbClr val="FFFF00"/>
                          </a:solidFill>
                          <a:latin typeface="Times New Roman" pitchFamily="18" charset="0"/>
                          <a:cs typeface="Times New Roman" pitchFamily="18" charset="0"/>
                        </a:rPr>
                        <a:t>$90,087</a:t>
                      </a:r>
                      <a:endParaRPr lang="en-US" sz="1200" b="1" dirty="0">
                        <a:solidFill>
                          <a:srgbClr val="FFFF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7294">
                <a:tc>
                  <a:txBody>
                    <a:bodyPr/>
                    <a:lstStyle/>
                    <a:p>
                      <a:pPr algn="ctr"/>
                      <a:r>
                        <a:rPr lang="en-US" sz="1200" b="1" dirty="0" smtClean="0">
                          <a:solidFill>
                            <a:srgbClr val="FFFF00"/>
                          </a:solidFill>
                          <a:latin typeface="Times New Roman" pitchFamily="18" charset="0"/>
                          <a:cs typeface="Times New Roman" pitchFamily="18" charset="0"/>
                        </a:rPr>
                        <a:t>Balance</a:t>
                      </a:r>
                      <a:r>
                        <a:rPr lang="en-US" sz="1200" b="1" baseline="0" dirty="0" smtClean="0">
                          <a:solidFill>
                            <a:srgbClr val="FFFF00"/>
                          </a:solidFill>
                          <a:latin typeface="Times New Roman" pitchFamily="18" charset="0"/>
                          <a:cs typeface="Times New Roman" pitchFamily="18" charset="0"/>
                        </a:rPr>
                        <a:t> over 30%</a:t>
                      </a:r>
                      <a:endParaRPr lang="en-US" sz="1200" b="1" dirty="0">
                        <a:solidFill>
                          <a:srgbClr val="FFFF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2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dirty="0" smtClean="0">
                          <a:solidFill>
                            <a:srgbClr val="FFFF00"/>
                          </a:solidFill>
                          <a:latin typeface="Times New Roman" pitchFamily="18" charset="0"/>
                          <a:cs typeface="Times New Roman" pitchFamily="18" charset="0"/>
                        </a:rPr>
                        <a:t>38%</a:t>
                      </a:r>
                      <a:endParaRPr lang="en-US" sz="1200" b="1" dirty="0">
                        <a:solidFill>
                          <a:srgbClr val="FFFF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2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dirty="0" smtClean="0">
                          <a:solidFill>
                            <a:srgbClr val="FFFF00"/>
                          </a:solidFill>
                          <a:latin typeface="Times New Roman" pitchFamily="18" charset="0"/>
                          <a:cs typeface="Times New Roman" pitchFamily="18" charset="0"/>
                        </a:rPr>
                        <a:t>100%</a:t>
                      </a:r>
                      <a:endParaRPr lang="en-US" sz="1200" b="1" dirty="0">
                        <a:solidFill>
                          <a:srgbClr val="FFFF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1" dirty="0" smtClean="0">
                          <a:solidFill>
                            <a:srgbClr val="FFFF00"/>
                          </a:solidFill>
                          <a:latin typeface="Times New Roman" pitchFamily="18" charset="0"/>
                          <a:cs typeface="Times New Roman" pitchFamily="18" charset="0"/>
                        </a:rPr>
                        <a:t>$304,294</a:t>
                      </a:r>
                      <a:endParaRPr lang="en-US" sz="1200" b="1" dirty="0">
                        <a:solidFill>
                          <a:srgbClr val="FFFF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1653">
                <a:tc>
                  <a:txBody>
                    <a:bodyPr/>
                    <a:lstStyle/>
                    <a:p>
                      <a:pPr algn="ctr"/>
                      <a:r>
                        <a:rPr lang="en-US" sz="1200" b="1" dirty="0" smtClean="0">
                          <a:solidFill>
                            <a:srgbClr val="FFFF00"/>
                          </a:solidFill>
                          <a:latin typeface="Times New Roman" pitchFamily="18" charset="0"/>
                          <a:cs typeface="Times New Roman" pitchFamily="18" charset="0"/>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76092"/>
                    </a:solidFill>
                  </a:tcPr>
                </a:tc>
                <a:tc>
                  <a:txBody>
                    <a:bodyPr/>
                    <a:lstStyle/>
                    <a:p>
                      <a:pPr algn="ctr"/>
                      <a:endParaRPr lang="en-US" sz="1200" b="1" dirty="0">
                        <a:solidFill>
                          <a:srgbClr val="FFFF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76092"/>
                    </a:solidFill>
                  </a:tcPr>
                </a:tc>
                <a:tc>
                  <a:txBody>
                    <a:bodyPr/>
                    <a:lstStyle/>
                    <a:p>
                      <a:pPr algn="ctr"/>
                      <a:r>
                        <a:rPr lang="en-US" sz="1200" b="1" dirty="0" smtClean="0">
                          <a:solidFill>
                            <a:srgbClr val="FFFF00"/>
                          </a:solidFill>
                          <a:latin typeface="Times New Roman" pitchFamily="18" charset="0"/>
                          <a:cs typeface="Times New Roman" pitchFamily="18" charset="0"/>
                        </a:rPr>
                        <a:t>68%</a:t>
                      </a:r>
                      <a:endParaRPr lang="en-US" sz="1200" b="1" dirty="0">
                        <a:solidFill>
                          <a:srgbClr val="FFFF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76092"/>
                    </a:solidFill>
                  </a:tcPr>
                </a:tc>
                <a:tc>
                  <a:txBody>
                    <a:bodyPr/>
                    <a:lstStyle/>
                    <a:p>
                      <a:pPr algn="ctr"/>
                      <a:endParaRPr lang="en-US" sz="1200" b="1" dirty="0">
                        <a:solidFill>
                          <a:srgbClr val="FFFF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76092"/>
                    </a:solidFill>
                  </a:tcPr>
                </a:tc>
                <a:tc>
                  <a:txBody>
                    <a:bodyPr/>
                    <a:lstStyle/>
                    <a:p>
                      <a:pPr algn="ctr"/>
                      <a:endParaRPr lang="en-US" sz="1200" b="1" dirty="0">
                        <a:solidFill>
                          <a:srgbClr val="FFFF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76092"/>
                    </a:solidFill>
                  </a:tcPr>
                </a:tc>
                <a:tc>
                  <a:txBody>
                    <a:bodyPr/>
                    <a:lstStyle/>
                    <a:p>
                      <a:pPr algn="ctr"/>
                      <a:r>
                        <a:rPr lang="en-US" sz="1200" b="1" dirty="0" smtClean="0">
                          <a:solidFill>
                            <a:srgbClr val="FFFF00"/>
                          </a:solidFill>
                          <a:latin typeface="Times New Roman" pitchFamily="18" charset="0"/>
                          <a:cs typeface="Times New Roman" pitchFamily="18" charset="0"/>
                        </a:rPr>
                        <a:t>$454,439</a:t>
                      </a:r>
                      <a:endParaRPr lang="en-US" sz="1200" b="1" dirty="0">
                        <a:solidFill>
                          <a:srgbClr val="FFFF00"/>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76092"/>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4FFF4"/>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4FFF4"/>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4FFF4"/>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2776</TotalTime>
  <Words>3366</Words>
  <Application>Microsoft Office PowerPoint</Application>
  <PresentationFormat>On-screen Show (4:3)</PresentationFormat>
  <Paragraphs>569</Paragraphs>
  <Slides>41</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Calibri</vt:lpstr>
      <vt:lpstr>Courier New</vt:lpstr>
      <vt:lpstr>Times New Roman</vt:lpstr>
      <vt:lpstr>Wingdings</vt:lpstr>
      <vt:lpstr>Office Theme</vt:lpstr>
      <vt:lpstr>CHCANYS Conference 2013 Medicaid Updates  June 12, 2013</vt:lpstr>
      <vt:lpstr>    Agenda</vt:lpstr>
      <vt:lpstr>PowerPoint Presentation</vt:lpstr>
      <vt:lpstr>PowerPoint Presentation</vt:lpstr>
      <vt:lpstr> Indigent Care (IC) Process and Payments</vt:lpstr>
      <vt:lpstr> Indigent Care (IC) Process and Payments</vt:lpstr>
      <vt:lpstr> Indigent Care (IC) Process and Payments</vt:lpstr>
      <vt:lpstr> Indigent Care (IC) Process and Payments</vt:lpstr>
      <vt:lpstr> Indigent Care (IC) Process and Payments</vt:lpstr>
      <vt:lpstr> Indigent Care (IC) Process and Payments</vt:lpstr>
      <vt:lpstr> Indigent Care (IC) Process and Payments</vt:lpstr>
      <vt:lpstr> Indigent Care (IC) Process and Payments</vt:lpstr>
      <vt:lpstr> Indigent Care (IC) Distribution Process</vt:lpstr>
      <vt:lpstr>Electronic Health Record System (EHRS)</vt:lpstr>
      <vt:lpstr>Electronic Health Record System (EHRS)</vt:lpstr>
      <vt:lpstr>Electronic Health Record System (EHRS)</vt:lpstr>
      <vt:lpstr>Electronic Health Record System (EHRS)</vt:lpstr>
      <vt:lpstr>Electronic Health Record System (EHRS)</vt:lpstr>
      <vt:lpstr>    </vt:lpstr>
      <vt:lpstr>     </vt:lpstr>
      <vt:lpstr>    </vt:lpstr>
      <vt:lpstr>    </vt:lpstr>
      <vt:lpstr>    </vt:lpstr>
      <vt:lpstr>    </vt:lpstr>
      <vt:lpstr>    </vt:lpstr>
      <vt:lpstr>    </vt:lpstr>
      <vt:lpstr>    </vt:lpstr>
      <vt:lpstr>APG Rate Update</vt:lpstr>
      <vt:lpstr>    </vt:lpstr>
      <vt:lpstr> APG Rate Update Public Website </vt:lpstr>
      <vt:lpstr>    </vt:lpstr>
      <vt:lpstr>    </vt:lpstr>
      <vt:lpstr>    </vt:lpstr>
      <vt:lpstr>PowerPoint Presentation</vt:lpstr>
      <vt:lpstr>PowerPoint Presentation</vt:lpstr>
      <vt:lpstr>PowerPoint Presentation</vt:lpstr>
      <vt:lpstr>PowerPoint Presentation</vt:lpstr>
      <vt:lpstr>   Safety Net/VAP</vt:lpstr>
      <vt:lpstr>    Safety Net/VAP</vt:lpstr>
      <vt:lpstr>   Safety Net/VAP</vt:lpstr>
      <vt:lpstr>     </vt:lpstr>
    </vt:vector>
  </TitlesOfParts>
  <Company>NYS DEPT OF HEALTH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Integrity      Project &amp; Education</dc:title>
  <dc:creator>DOHUSER</dc:creator>
  <cp:lastModifiedBy>Kim Fraim</cp:lastModifiedBy>
  <cp:revision>256</cp:revision>
  <cp:lastPrinted>2013-06-07T13:59:33Z</cp:lastPrinted>
  <dcterms:created xsi:type="dcterms:W3CDTF">2012-10-04T12:46:24Z</dcterms:created>
  <dcterms:modified xsi:type="dcterms:W3CDTF">2014-06-24T17:48:46Z</dcterms:modified>
</cp:coreProperties>
</file>