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0"/>
  </p:notesMasterIdLst>
  <p:handoutMasterIdLst>
    <p:handoutMasterId r:id="rId31"/>
  </p:handoutMasterIdLst>
  <p:sldIdLst>
    <p:sldId id="259" r:id="rId5"/>
    <p:sldId id="260" r:id="rId6"/>
    <p:sldId id="290" r:id="rId7"/>
    <p:sldId id="265" r:id="rId8"/>
    <p:sldId id="276" r:id="rId9"/>
    <p:sldId id="261" r:id="rId10"/>
    <p:sldId id="262" r:id="rId11"/>
    <p:sldId id="283" r:id="rId12"/>
    <p:sldId id="284" r:id="rId13"/>
    <p:sldId id="285" r:id="rId14"/>
    <p:sldId id="263" r:id="rId15"/>
    <p:sldId id="277" r:id="rId16"/>
    <p:sldId id="278" r:id="rId17"/>
    <p:sldId id="279" r:id="rId18"/>
    <p:sldId id="266" r:id="rId19"/>
    <p:sldId id="286" r:id="rId20"/>
    <p:sldId id="287" r:id="rId21"/>
    <p:sldId id="288" r:id="rId22"/>
    <p:sldId id="289" r:id="rId23"/>
    <p:sldId id="269" r:id="rId24"/>
    <p:sldId id="282" r:id="rId25"/>
    <p:sldId id="281" r:id="rId26"/>
    <p:sldId id="280" r:id="rId27"/>
    <p:sldId id="258" r:id="rId28"/>
    <p:sldId id="291" r:id="rId2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F209DCD-F016-45AB-BCFF-C54C68452576}">
          <p14:sldIdLst>
            <p14:sldId id="259"/>
            <p14:sldId id="260"/>
            <p14:sldId id="290"/>
            <p14:sldId id="265"/>
            <p14:sldId id="276"/>
            <p14:sldId id="261"/>
            <p14:sldId id="262"/>
            <p14:sldId id="283"/>
            <p14:sldId id="284"/>
            <p14:sldId id="285"/>
            <p14:sldId id="263"/>
            <p14:sldId id="277"/>
            <p14:sldId id="278"/>
            <p14:sldId id="279"/>
            <p14:sldId id="266"/>
            <p14:sldId id="286"/>
            <p14:sldId id="287"/>
            <p14:sldId id="288"/>
            <p14:sldId id="289"/>
            <p14:sldId id="269"/>
            <p14:sldId id="282"/>
            <p14:sldId id="281"/>
            <p14:sldId id="280"/>
            <p14:sldId id="258"/>
            <p14:sldId id="291"/>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anie Fuertes" initials="SF" lastIdx="1" clrIdx="0">
    <p:extLst>
      <p:ext uri="{19B8F6BF-5375-455C-9EA6-DF929625EA0E}">
        <p15:presenceInfo xmlns:p15="http://schemas.microsoft.com/office/powerpoint/2012/main" userId="S-1-5-21-218105429-2715934002-73406468-676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03278"/>
    <a:srgbClr val="6F5091"/>
    <a:srgbClr val="5A336F"/>
    <a:srgbClr val="765884"/>
    <a:srgbClr val="F2B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17" autoAdjust="0"/>
  </p:normalViewPr>
  <p:slideViewPr>
    <p:cSldViewPr snapToGrid="0">
      <p:cViewPr varScale="1">
        <p:scale>
          <a:sx n="84" d="100"/>
          <a:sy n="84" d="100"/>
        </p:scale>
        <p:origin x="96" y="132"/>
      </p:cViewPr>
      <p:guideLst>
        <p:guide orient="horz" pos="2160"/>
        <p:guide pos="3840"/>
      </p:guideLst>
    </p:cSldViewPr>
  </p:slideViewPr>
  <p:notesTextViewPr>
    <p:cViewPr>
      <p:scale>
        <a:sx n="1" d="1"/>
        <a:sy n="1" d="1"/>
      </p:scale>
      <p:origin x="0" y="0"/>
    </p:cViewPr>
  </p:notesTextViewPr>
  <p:notesViewPr>
    <p:cSldViewPr snapToGrid="0">
      <p:cViewPr varScale="1">
        <p:scale>
          <a:sx n="59" d="100"/>
          <a:sy n="59" d="100"/>
        </p:scale>
        <p:origin x="300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35BDC46-4331-454D-B6DA-CC87CCD14DB5}" type="datetimeFigureOut">
              <a:rPr lang="en-US" smtClean="0"/>
              <a:t>10/24/2016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E56616D-76C2-4BB5-80C8-760DA70EA0A8}" type="slidenum">
              <a:rPr lang="en-US" smtClean="0"/>
              <a:t>‹#›</a:t>
            </a:fld>
            <a:endParaRPr lang="en-US"/>
          </a:p>
        </p:txBody>
      </p:sp>
    </p:spTree>
    <p:extLst>
      <p:ext uri="{BB962C8B-B14F-4D97-AF65-F5344CB8AC3E}">
        <p14:creationId xmlns:p14="http://schemas.microsoft.com/office/powerpoint/2010/main" val="2259553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37D0D76-27B4-4C7C-A83A-6CA631507FE4}" type="datetimeFigureOut">
              <a:rPr lang="en-US" smtClean="0"/>
              <a:t>10/24/2016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592E723-F28B-403D-A8B9-069F86F64F01}" type="slidenum">
              <a:rPr lang="en-US" smtClean="0"/>
              <a:t>‹#›</a:t>
            </a:fld>
            <a:endParaRPr lang="en-US"/>
          </a:p>
        </p:txBody>
      </p:sp>
    </p:spTree>
    <p:extLst>
      <p:ext uri="{BB962C8B-B14F-4D97-AF65-F5344CB8AC3E}">
        <p14:creationId xmlns:p14="http://schemas.microsoft.com/office/powerpoint/2010/main" val="1825692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FDDE7F7-9603-44BC-AE8B-EA10FDB3B77A}"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10" name="Rectangle 9"/>
          <p:cNvSpPr/>
          <p:nvPr userDrawn="1"/>
        </p:nvSpPr>
        <p:spPr>
          <a:xfrm>
            <a:off x="0" y="5670940"/>
            <a:ext cx="12192000" cy="1198605"/>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5545570"/>
            <a:ext cx="12192000" cy="125370"/>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8545" y="188149"/>
            <a:ext cx="4370762" cy="723969"/>
          </a:xfrm>
          <a:prstGeom prst="rect">
            <a:avLst/>
          </a:prstGeom>
        </p:spPr>
      </p:pic>
      <p:sp>
        <p:nvSpPr>
          <p:cNvPr id="13" name="Text Placeholder 5"/>
          <p:cNvSpPr>
            <a:spLocks noGrp="1"/>
          </p:cNvSpPr>
          <p:nvPr>
            <p:ph type="body" sz="quarter" idx="13" hasCustomPrompt="1"/>
          </p:nvPr>
        </p:nvSpPr>
        <p:spPr>
          <a:xfrm>
            <a:off x="208545" y="6084115"/>
            <a:ext cx="2072529" cy="419100"/>
          </a:xfrm>
          <a:prstGeom prst="rect">
            <a:avLst/>
          </a:prstGeom>
        </p:spPr>
        <p:txBody>
          <a:bodyPr/>
          <a:lstStyle>
            <a:lvl1pPr marL="0" indent="0">
              <a:buNone/>
              <a:defRPr sz="1800">
                <a:solidFill>
                  <a:schemeClr val="bg1"/>
                </a:solidFill>
                <a:latin typeface="Arial" panose="020B0604020202020204" pitchFamily="34" charset="0"/>
                <a:cs typeface="Arial" panose="020B0604020202020204" pitchFamily="34" charset="0"/>
              </a:defRPr>
            </a:lvl1pPr>
          </a:lstStyle>
          <a:p>
            <a:pPr lvl="0"/>
            <a:r>
              <a:rPr lang="en-US" sz="1800" dirty="0" smtClean="0">
                <a:latin typeface="Arial" panose="020B0604020202020204" pitchFamily="34" charset="0"/>
                <a:cs typeface="Arial" panose="020B0604020202020204" pitchFamily="34" charset="0"/>
              </a:rPr>
              <a:t>Month Year Here</a:t>
            </a:r>
            <a:endParaRPr lang="en-US" dirty="0"/>
          </a:p>
        </p:txBody>
      </p:sp>
      <p:sp>
        <p:nvSpPr>
          <p:cNvPr id="6" name="Text Placeholder 5"/>
          <p:cNvSpPr>
            <a:spLocks noGrp="1"/>
          </p:cNvSpPr>
          <p:nvPr>
            <p:ph type="body" sz="quarter" idx="14" hasCustomPrompt="1"/>
          </p:nvPr>
        </p:nvSpPr>
        <p:spPr>
          <a:xfrm>
            <a:off x="657225" y="1828800"/>
            <a:ext cx="6415088" cy="561975"/>
          </a:xfrm>
          <a:prstGeom prst="rect">
            <a:avLst/>
          </a:prstGeom>
        </p:spPr>
        <p:txBody>
          <a:bodyPr/>
          <a:lstStyle>
            <a:lvl1pPr marL="0" indent="0">
              <a:buNone/>
              <a:defRPr sz="3200" b="1" baseline="0">
                <a:solidFill>
                  <a:srgbClr val="503278"/>
                </a:solidFill>
                <a:latin typeface="Arial" panose="020B0604020202020204" pitchFamily="34" charset="0"/>
                <a:cs typeface="Arial" panose="020B0604020202020204" pitchFamily="34" charset="0"/>
              </a:defRPr>
            </a:lvl1pPr>
          </a:lstStyle>
          <a:p>
            <a:pPr lvl="0"/>
            <a:r>
              <a:rPr lang="en-US" sz="3200" dirty="0" smtClean="0">
                <a:latin typeface="Arial" panose="020B0604020202020204" pitchFamily="34" charset="0"/>
                <a:cs typeface="Arial" panose="020B0604020202020204" pitchFamily="34" charset="0"/>
              </a:rPr>
              <a:t>Insert Title Here</a:t>
            </a:r>
            <a:endParaRPr lang="en-US" dirty="0"/>
          </a:p>
        </p:txBody>
      </p:sp>
      <p:sp>
        <p:nvSpPr>
          <p:cNvPr id="8" name="Text Placeholder 7"/>
          <p:cNvSpPr>
            <a:spLocks noGrp="1"/>
          </p:cNvSpPr>
          <p:nvPr>
            <p:ph type="body" sz="quarter" idx="15" hasCustomPrompt="1"/>
          </p:nvPr>
        </p:nvSpPr>
        <p:spPr>
          <a:xfrm>
            <a:off x="657225" y="2566988"/>
            <a:ext cx="4751388" cy="1498600"/>
          </a:xfrm>
          <a:prstGeom prst="rect">
            <a:avLst/>
          </a:prstGeom>
        </p:spPr>
        <p:txBody>
          <a:bodyPr/>
          <a:lstStyle>
            <a:lvl1pPr marL="0" indent="0">
              <a:buNone/>
              <a:defRPr sz="1800" baseline="0">
                <a:solidFill>
                  <a:srgbClr val="6F5091"/>
                </a:solidFill>
                <a:latin typeface="Arial" panose="020B0604020202020204" pitchFamily="34" charset="0"/>
                <a:cs typeface="Arial" panose="020B0604020202020204" pitchFamily="34" charset="0"/>
              </a:defRPr>
            </a:lvl1pPr>
          </a:lstStyle>
          <a:p>
            <a:pPr lvl="0"/>
            <a:r>
              <a:rPr lang="en-US" sz="1800" dirty="0" smtClean="0">
                <a:latin typeface="Arial" panose="020B0604020202020204" pitchFamily="34" charset="0"/>
                <a:cs typeface="Arial" panose="020B0604020202020204" pitchFamily="34" charset="0"/>
              </a:rPr>
              <a:t>Insert subtitle(s) here</a:t>
            </a:r>
            <a:endParaRPr lang="en-US" dirty="0"/>
          </a:p>
        </p:txBody>
      </p:sp>
    </p:spTree>
    <p:extLst>
      <p:ext uri="{BB962C8B-B14F-4D97-AF65-F5344CB8AC3E}">
        <p14:creationId xmlns:p14="http://schemas.microsoft.com/office/powerpoint/2010/main" val="1969272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stSlide">
    <p:spTree>
      <p:nvGrpSpPr>
        <p:cNvPr id="1" name=""/>
        <p:cNvGrpSpPr/>
        <p:nvPr/>
      </p:nvGrpSpPr>
      <p:grpSpPr>
        <a:xfrm>
          <a:off x="0" y="0"/>
          <a:ext cx="0" cy="0"/>
          <a:chOff x="0" y="0"/>
          <a:chExt cx="0" cy="0"/>
        </a:xfrm>
      </p:grpSpPr>
      <p:sp>
        <p:nvSpPr>
          <p:cNvPr id="6" name="Rectangle 5"/>
          <p:cNvSpPr/>
          <p:nvPr userDrawn="1"/>
        </p:nvSpPr>
        <p:spPr>
          <a:xfrm>
            <a:off x="0" y="5670940"/>
            <a:ext cx="12192000" cy="1198605"/>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5545570"/>
            <a:ext cx="12192000" cy="125370"/>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81946" y="6338276"/>
            <a:ext cx="1729442" cy="440281"/>
          </a:xfrm>
          <a:prstGeom prst="rect">
            <a:avLst/>
          </a:prstGeom>
        </p:spPr>
      </p:pic>
      <p:sp>
        <p:nvSpPr>
          <p:cNvPr id="12" name="Text Placeholder 11"/>
          <p:cNvSpPr>
            <a:spLocks noGrp="1"/>
          </p:cNvSpPr>
          <p:nvPr>
            <p:ph type="body" sz="quarter" idx="10" hasCustomPrompt="1"/>
          </p:nvPr>
        </p:nvSpPr>
        <p:spPr>
          <a:xfrm>
            <a:off x="611911" y="982076"/>
            <a:ext cx="7045325" cy="511175"/>
          </a:xfrm>
          <a:prstGeom prst="rect">
            <a:avLst/>
          </a:prstGeom>
        </p:spPr>
        <p:txBody>
          <a:bodyPr/>
          <a:lstStyle>
            <a:lvl1pPr marL="0" indent="0">
              <a:buNone/>
              <a:defRPr sz="3200" b="1" baseline="0"/>
            </a:lvl1pPr>
          </a:lstStyle>
          <a:p>
            <a:pPr lvl="0"/>
            <a:r>
              <a:rPr lang="en-US" dirty="0" smtClean="0"/>
              <a:t>Contact Person Information Here</a:t>
            </a:r>
            <a:endParaRPr lang="en-US" dirty="0"/>
          </a:p>
        </p:txBody>
      </p:sp>
      <p:sp>
        <p:nvSpPr>
          <p:cNvPr id="3" name="Text Placeholder 2"/>
          <p:cNvSpPr>
            <a:spLocks noGrp="1"/>
          </p:cNvSpPr>
          <p:nvPr>
            <p:ph type="body" sz="quarter" idx="11" hasCustomPrompt="1"/>
          </p:nvPr>
        </p:nvSpPr>
        <p:spPr>
          <a:xfrm>
            <a:off x="611911" y="1905000"/>
            <a:ext cx="2887193" cy="473609"/>
          </a:xfrm>
          <a:prstGeom prst="rect">
            <a:avLst/>
          </a:prstGeom>
        </p:spPr>
        <p:txBody>
          <a:bodyPr/>
          <a:lstStyle>
            <a:lvl1pPr marL="0" indent="0">
              <a:buNone/>
              <a:defRPr sz="2400" b="1" i="1" baseline="0">
                <a:solidFill>
                  <a:schemeClr val="tx1"/>
                </a:solidFill>
              </a:defRPr>
            </a:lvl1pPr>
          </a:lstStyle>
          <a:p>
            <a:pPr lvl="0"/>
            <a:r>
              <a:rPr lang="en-US" dirty="0" smtClean="0"/>
              <a:t>Contact Us:</a:t>
            </a:r>
          </a:p>
        </p:txBody>
      </p:sp>
      <p:sp>
        <p:nvSpPr>
          <p:cNvPr id="5" name="Text Placeholder 4"/>
          <p:cNvSpPr>
            <a:spLocks noGrp="1"/>
          </p:cNvSpPr>
          <p:nvPr>
            <p:ph type="body" sz="quarter" idx="12" hasCustomPrompt="1"/>
          </p:nvPr>
        </p:nvSpPr>
        <p:spPr>
          <a:xfrm>
            <a:off x="611911" y="2406183"/>
            <a:ext cx="3132137" cy="768350"/>
          </a:xfrm>
          <a:prstGeom prst="rect">
            <a:avLst/>
          </a:prstGeom>
        </p:spPr>
        <p:txBody>
          <a:bodyPr/>
          <a:lstStyle>
            <a:lvl1pPr marL="0" indent="0">
              <a:buNone/>
              <a:defRPr sz="2400" baseline="0">
                <a:solidFill>
                  <a:srgbClr val="503278"/>
                </a:solidFill>
              </a:defRPr>
            </a:lvl1pPr>
          </a:lstStyle>
          <a:p>
            <a:pPr lvl="0"/>
            <a:r>
              <a:rPr lang="en-US" dirty="0" smtClean="0"/>
              <a:t>Email Address(</a:t>
            </a:r>
            <a:r>
              <a:rPr lang="en-US" dirty="0" err="1" smtClean="0"/>
              <a:t>es</a:t>
            </a:r>
            <a:r>
              <a:rPr lang="en-US" dirty="0" smtClean="0"/>
              <a:t>)</a:t>
            </a:r>
            <a:endParaRPr lang="en-US" dirty="0"/>
          </a:p>
        </p:txBody>
      </p:sp>
    </p:spTree>
    <p:extLst>
      <p:ext uri="{BB962C8B-B14F-4D97-AF65-F5344CB8AC3E}">
        <p14:creationId xmlns:p14="http://schemas.microsoft.com/office/powerpoint/2010/main" val="3746190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773192"/>
            <a:ext cx="10515600" cy="1052434"/>
          </a:xfrm>
        </p:spPr>
        <p:txBody>
          <a:bodyPr/>
          <a:lstStyle>
            <a:lvl1pPr>
              <a:defRPr b="0">
                <a:solidFill>
                  <a:srgbClr val="503278"/>
                </a:solidFill>
                <a:latin typeface="+mj-lt"/>
              </a:defRPr>
            </a:lvl1pPr>
          </a:lstStyle>
          <a:p>
            <a:r>
              <a:rPr lang="en-US" b="1" dirty="0" smtClean="0">
                <a:solidFill>
                  <a:srgbClr val="503278"/>
                </a:solidFill>
                <a:latin typeface="Arial" panose="020B0604020202020204" pitchFamily="34" charset="0"/>
                <a:cs typeface="Arial" panose="020B0604020202020204" pitchFamily="34" charset="0"/>
              </a:rPr>
              <a:t>Put Text Here</a:t>
            </a:r>
            <a:endParaRPr lang="en-US" dirty="0"/>
          </a:p>
        </p:txBody>
      </p:sp>
      <p:sp>
        <p:nvSpPr>
          <p:cNvPr id="3" name="Content Placeholder 2"/>
          <p:cNvSpPr>
            <a:spLocks noGrp="1"/>
          </p:cNvSpPr>
          <p:nvPr>
            <p:ph idx="1"/>
          </p:nvPr>
        </p:nvSpPr>
        <p:spPr>
          <a:xfrm>
            <a:off x="838200" y="1825625"/>
            <a:ext cx="10515600" cy="4351338"/>
          </a:xfrm>
          <a:prstGeom prst="rect">
            <a:avLst/>
          </a:prstGeom>
        </p:spPr>
        <p:txBody>
          <a:bodyPr/>
          <a:lstStyle>
            <a:lvl1pPr>
              <a:defRPr sz="2200">
                <a:solidFill>
                  <a:schemeClr val="tx1"/>
                </a:solidFill>
                <a:latin typeface="+mn-lt"/>
                <a:cs typeface="Arial" panose="020B0604020202020204" pitchFamily="34" charset="0"/>
              </a:defRPr>
            </a:lvl1pPr>
            <a:lvl2pPr>
              <a:defRPr sz="2200">
                <a:solidFill>
                  <a:schemeClr val="tx1"/>
                </a:solidFill>
                <a:latin typeface="+mn-lt"/>
                <a:cs typeface="Arial" panose="020B0604020202020204" pitchFamily="34" charset="0"/>
              </a:defRPr>
            </a:lvl2pPr>
            <a:lvl3pPr>
              <a:defRPr sz="2200">
                <a:solidFill>
                  <a:schemeClr val="tx1"/>
                </a:solidFill>
                <a:latin typeface="+mn-lt"/>
                <a:cs typeface="Arial" panose="020B0604020202020204" pitchFamily="34" charset="0"/>
              </a:defRPr>
            </a:lvl3pPr>
            <a:lvl4pPr>
              <a:defRPr sz="2200">
                <a:solidFill>
                  <a:schemeClr val="tx1"/>
                </a:solidFill>
                <a:latin typeface="+mn-lt"/>
                <a:cs typeface="Arial" panose="020B0604020202020204" pitchFamily="34" charset="0"/>
              </a:defRPr>
            </a:lvl4pPr>
            <a:lvl5pPr>
              <a:defRPr sz="2200">
                <a:solidFill>
                  <a:schemeClr val="tx1"/>
                </a:solidFill>
                <a:latin typeface="+mn-lt"/>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0" y="156100"/>
            <a:ext cx="12192000" cy="389652"/>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8" name="Rectangle 7"/>
          <p:cNvSpPr/>
          <p:nvPr userDrawn="1"/>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9" name="Picture 8"/>
          <p:cNvPicPr/>
          <p:nvPr userDrawn="1"/>
        </p:nvPicPr>
        <p:blipFill>
          <a:blip r:embed="rId2" cstate="print">
            <a:extLst>
              <a:ext uri="{28A0092B-C50C-407E-A947-70E740481C1C}">
                <a14:useLocalDpi xmlns:a14="http://schemas.microsoft.com/office/drawing/2010/main" val="0"/>
              </a:ext>
            </a:extLst>
          </a:blip>
          <a:stretch>
            <a:fillRect/>
          </a:stretch>
        </p:blipFill>
        <p:spPr>
          <a:xfrm>
            <a:off x="10159999" y="6352627"/>
            <a:ext cx="1954776" cy="439658"/>
          </a:xfrm>
          <a:prstGeom prst="rect">
            <a:avLst/>
          </a:prstGeom>
        </p:spPr>
      </p:pic>
      <p:sp>
        <p:nvSpPr>
          <p:cNvPr id="6" name="Content Placeholder 5"/>
          <p:cNvSpPr>
            <a:spLocks noGrp="1"/>
          </p:cNvSpPr>
          <p:nvPr>
            <p:ph sz="quarter" idx="12" hasCustomPrompt="1"/>
          </p:nvPr>
        </p:nvSpPr>
        <p:spPr>
          <a:xfrm>
            <a:off x="231775" y="155575"/>
            <a:ext cx="3806825" cy="390525"/>
          </a:xfrm>
          <a:prstGeom prst="rect">
            <a:avLst/>
          </a:prstGeom>
        </p:spPr>
        <p:txBody>
          <a:bodyPr/>
          <a:lstStyle>
            <a:lvl1pPr marL="0" indent="0">
              <a:buNone/>
              <a:defRPr sz="1600" baseline="0">
                <a:solidFill>
                  <a:schemeClr val="bg1"/>
                </a:solidFill>
              </a:defRPr>
            </a:lvl1pPr>
          </a:lstStyle>
          <a:p>
            <a:pPr lvl="0"/>
            <a:r>
              <a:rPr lang="en-US" dirty="0" smtClean="0"/>
              <a:t>Put Date Here</a:t>
            </a:r>
            <a:endParaRPr lang="en-US" dirty="0"/>
          </a:p>
        </p:txBody>
      </p:sp>
      <p:sp>
        <p:nvSpPr>
          <p:cNvPr id="4" name="TextBox 3"/>
          <p:cNvSpPr txBox="1"/>
          <p:nvPr userDrawn="1"/>
        </p:nvSpPr>
        <p:spPr>
          <a:xfrm>
            <a:off x="8621486" y="185719"/>
            <a:ext cx="3336052" cy="338554"/>
          </a:xfrm>
          <a:prstGeom prst="rect">
            <a:avLst/>
          </a:prstGeom>
          <a:noFill/>
        </p:spPr>
        <p:txBody>
          <a:bodyPr wrap="square" rtlCol="0">
            <a:spAutoFit/>
          </a:bodyPr>
          <a:lstStyle/>
          <a:p>
            <a:pPr algn="r"/>
            <a:fld id="{A9B235A3-0D85-4059-91E2-0DDBFD540D92}" type="slidenum">
              <a:rPr lang="en-US" sz="1600" smtClean="0">
                <a:solidFill>
                  <a:schemeClr val="bg1"/>
                </a:solidFill>
              </a:rPr>
              <a:t>‹#›</a:t>
            </a:fld>
            <a:endParaRPr lang="en-US" sz="1600" dirty="0">
              <a:solidFill>
                <a:schemeClr val="bg1"/>
              </a:solidFill>
            </a:endParaRPr>
          </a:p>
        </p:txBody>
      </p:sp>
    </p:spTree>
    <p:extLst>
      <p:ext uri="{BB962C8B-B14F-4D97-AF65-F5344CB8AC3E}">
        <p14:creationId xmlns:p14="http://schemas.microsoft.com/office/powerpoint/2010/main" val="783424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1850" y="1709738"/>
            <a:ext cx="10515600" cy="2852737"/>
          </a:xfrm>
        </p:spPr>
        <p:txBody>
          <a:bodyPr anchor="b"/>
          <a:lstStyle>
            <a:lvl1pPr>
              <a:defRPr sz="6000" b="0">
                <a:solidFill>
                  <a:srgbClr val="503278"/>
                </a:solidFill>
                <a:latin typeface="+mj-lt"/>
              </a:defRPr>
            </a:lvl1pPr>
          </a:lstStyle>
          <a:p>
            <a:r>
              <a:rPr lang="en-US" b="1" dirty="0" smtClean="0">
                <a:solidFill>
                  <a:srgbClr val="503278"/>
                </a:solidFill>
                <a:latin typeface="Arial" panose="020B0604020202020204" pitchFamily="34" charset="0"/>
                <a:cs typeface="Arial" panose="020B0604020202020204" pitchFamily="34" charset="0"/>
              </a:rPr>
              <a:t>Put Text Here</a:t>
            </a:r>
            <a:endParaRPr lang="en-US" dirty="0"/>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200">
                <a:solidFill>
                  <a:schemeClr val="bg1">
                    <a:lumMod val="50000"/>
                  </a:schemeClr>
                </a:solidFill>
                <a:latin typeface="+mn-lt"/>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5" name="Footer Placeholder 4"/>
          <p:cNvSpPr>
            <a:spLocks noGrp="1"/>
          </p:cNvSpPr>
          <p:nvPr>
            <p:ph type="ftr" sz="quarter" idx="11"/>
          </p:nvPr>
        </p:nvSpPr>
        <p:spPr/>
        <p:txBody>
          <a:bodyPr/>
          <a:lstStyle/>
          <a:p>
            <a:endParaRPr lang="en-US"/>
          </a:p>
        </p:txBody>
      </p:sp>
      <p:sp>
        <p:nvSpPr>
          <p:cNvPr id="8" name="Rectangle 7"/>
          <p:cNvSpPr/>
          <p:nvPr userDrawn="1"/>
        </p:nvSpPr>
        <p:spPr>
          <a:xfrm>
            <a:off x="0" y="156100"/>
            <a:ext cx="12192000" cy="389652"/>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9" name="Rectangle 8"/>
          <p:cNvSpPr/>
          <p:nvPr userDrawn="1"/>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0" name="Picture 9"/>
          <p:cNvPicPr/>
          <p:nvPr userDrawn="1"/>
        </p:nvPicPr>
        <p:blipFill>
          <a:blip r:embed="rId2" cstate="print">
            <a:extLst>
              <a:ext uri="{28A0092B-C50C-407E-A947-70E740481C1C}">
                <a14:useLocalDpi xmlns:a14="http://schemas.microsoft.com/office/drawing/2010/main" val="0"/>
              </a:ext>
            </a:extLst>
          </a:blip>
          <a:stretch>
            <a:fillRect/>
          </a:stretch>
        </p:blipFill>
        <p:spPr>
          <a:xfrm>
            <a:off x="10159999" y="6352627"/>
            <a:ext cx="1954776" cy="439658"/>
          </a:xfrm>
          <a:prstGeom prst="rect">
            <a:avLst/>
          </a:prstGeom>
        </p:spPr>
      </p:pic>
      <p:sp>
        <p:nvSpPr>
          <p:cNvPr id="11" name="Content Placeholder 5"/>
          <p:cNvSpPr>
            <a:spLocks noGrp="1"/>
          </p:cNvSpPr>
          <p:nvPr>
            <p:ph sz="quarter" idx="12" hasCustomPrompt="1"/>
          </p:nvPr>
        </p:nvSpPr>
        <p:spPr>
          <a:xfrm>
            <a:off x="231775" y="155575"/>
            <a:ext cx="3806825" cy="390525"/>
          </a:xfrm>
          <a:prstGeom prst="rect">
            <a:avLst/>
          </a:prstGeom>
        </p:spPr>
        <p:txBody>
          <a:bodyPr/>
          <a:lstStyle>
            <a:lvl1pPr marL="0" indent="0">
              <a:buNone/>
              <a:defRPr sz="1600" baseline="0">
                <a:solidFill>
                  <a:schemeClr val="bg1"/>
                </a:solidFill>
              </a:defRPr>
            </a:lvl1pPr>
          </a:lstStyle>
          <a:p>
            <a:pPr lvl="0"/>
            <a:r>
              <a:rPr lang="en-US" dirty="0" smtClean="0"/>
              <a:t>Put Date Here</a:t>
            </a:r>
            <a:endParaRPr lang="en-US" dirty="0"/>
          </a:p>
        </p:txBody>
      </p:sp>
      <p:sp>
        <p:nvSpPr>
          <p:cNvPr id="13" name="TextBox 12"/>
          <p:cNvSpPr txBox="1"/>
          <p:nvPr userDrawn="1"/>
        </p:nvSpPr>
        <p:spPr>
          <a:xfrm>
            <a:off x="8621486" y="185719"/>
            <a:ext cx="3336052" cy="338554"/>
          </a:xfrm>
          <a:prstGeom prst="rect">
            <a:avLst/>
          </a:prstGeom>
          <a:noFill/>
        </p:spPr>
        <p:txBody>
          <a:bodyPr wrap="square" rtlCol="0">
            <a:spAutoFit/>
          </a:bodyPr>
          <a:lstStyle/>
          <a:p>
            <a:pPr algn="r"/>
            <a:fld id="{A9B235A3-0D85-4059-91E2-0DDBFD540D92}" type="slidenum">
              <a:rPr lang="en-US" sz="1600" smtClean="0">
                <a:solidFill>
                  <a:schemeClr val="bg1"/>
                </a:solidFill>
              </a:rPr>
              <a:t>‹#›</a:t>
            </a:fld>
            <a:endParaRPr lang="en-US" sz="1600" dirty="0">
              <a:solidFill>
                <a:schemeClr val="bg1"/>
              </a:solidFill>
            </a:endParaRPr>
          </a:p>
        </p:txBody>
      </p:sp>
    </p:spTree>
    <p:extLst>
      <p:ext uri="{BB962C8B-B14F-4D97-AF65-F5344CB8AC3E}">
        <p14:creationId xmlns:p14="http://schemas.microsoft.com/office/powerpoint/2010/main" val="557081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656860"/>
            <a:ext cx="10515600" cy="1168765"/>
          </a:xfrm>
        </p:spPr>
        <p:txBody>
          <a:bodyPr/>
          <a:lstStyle>
            <a:lvl1pPr>
              <a:defRPr b="0">
                <a:solidFill>
                  <a:srgbClr val="503278"/>
                </a:solidFill>
                <a:latin typeface="+mj-lt"/>
              </a:defRPr>
            </a:lvl1pPr>
          </a:lstStyle>
          <a:p>
            <a:r>
              <a:rPr lang="en-US" b="1" dirty="0" smtClean="0">
                <a:solidFill>
                  <a:srgbClr val="503278"/>
                </a:solidFill>
                <a:latin typeface="Arial" panose="020B0604020202020204" pitchFamily="34" charset="0"/>
                <a:cs typeface="Arial" panose="020B0604020202020204" pitchFamily="34" charset="0"/>
              </a:rPr>
              <a:t>Put Text Here</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lvl1pPr>
              <a:defRPr sz="2200">
                <a:solidFill>
                  <a:schemeClr val="tx1"/>
                </a:solidFill>
                <a:latin typeface="+mn-lt"/>
                <a:cs typeface="Arial" panose="020B0604020202020204" pitchFamily="34" charset="0"/>
              </a:defRPr>
            </a:lvl1pPr>
            <a:lvl2pPr>
              <a:defRPr sz="2200">
                <a:solidFill>
                  <a:schemeClr val="tx1"/>
                </a:solidFill>
                <a:latin typeface="+mn-lt"/>
                <a:cs typeface="Arial" panose="020B0604020202020204" pitchFamily="34" charset="0"/>
              </a:defRPr>
            </a:lvl2pPr>
            <a:lvl3pPr>
              <a:defRPr sz="2200">
                <a:solidFill>
                  <a:schemeClr val="tx1"/>
                </a:solidFill>
                <a:latin typeface="+mn-lt"/>
                <a:cs typeface="Arial" panose="020B0604020202020204" pitchFamily="34" charset="0"/>
              </a:defRPr>
            </a:lvl3pPr>
            <a:lvl4pPr>
              <a:defRPr sz="2200">
                <a:solidFill>
                  <a:schemeClr val="tx1"/>
                </a:solidFill>
                <a:latin typeface="+mn-lt"/>
                <a:cs typeface="Arial" panose="020B0604020202020204" pitchFamily="34" charset="0"/>
              </a:defRPr>
            </a:lvl4pPr>
            <a:lvl5pPr>
              <a:defRPr sz="2200">
                <a:solidFill>
                  <a:schemeClr val="tx1"/>
                </a:solidFill>
                <a:latin typeface="+mn-lt"/>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1825625"/>
            <a:ext cx="5181600" cy="4351338"/>
          </a:xfrm>
          <a:prstGeom prst="rect">
            <a:avLst/>
          </a:prstGeom>
        </p:spPr>
        <p:txBody>
          <a:bodyPr/>
          <a:lstStyle>
            <a:lvl1pPr>
              <a:defRPr sz="2200">
                <a:solidFill>
                  <a:schemeClr val="tx1"/>
                </a:solidFill>
                <a:latin typeface="Arial" panose="020B0604020202020204" pitchFamily="34" charset="0"/>
                <a:cs typeface="Arial" panose="020B0604020202020204" pitchFamily="34" charset="0"/>
              </a:defRPr>
            </a:lvl1pPr>
            <a:lvl2pPr>
              <a:defRPr sz="2200">
                <a:solidFill>
                  <a:schemeClr val="tx1"/>
                </a:solidFill>
                <a:latin typeface="Arial" panose="020B0604020202020204" pitchFamily="34" charset="0"/>
                <a:cs typeface="Arial" panose="020B0604020202020204" pitchFamily="34" charset="0"/>
              </a:defRPr>
            </a:lvl2pPr>
            <a:lvl3pPr>
              <a:defRPr sz="2200">
                <a:solidFill>
                  <a:schemeClr val="tx1"/>
                </a:solidFill>
                <a:latin typeface="Arial" panose="020B0604020202020204" pitchFamily="34" charset="0"/>
                <a:cs typeface="Arial" panose="020B0604020202020204" pitchFamily="34" charset="0"/>
              </a:defRPr>
            </a:lvl3pPr>
            <a:lvl4pPr>
              <a:defRPr sz="2200">
                <a:solidFill>
                  <a:schemeClr val="tx1"/>
                </a:solidFill>
                <a:latin typeface="Arial" panose="020B0604020202020204" pitchFamily="34" charset="0"/>
                <a:cs typeface="Arial" panose="020B0604020202020204" pitchFamily="34" charset="0"/>
              </a:defRPr>
            </a:lvl4pPr>
            <a:lvl5pPr>
              <a:defRPr sz="2200">
                <a:solidFill>
                  <a:schemeClr val="tx1"/>
                </a:solidFill>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p:txBody>
          <a:bodyPr/>
          <a:lstStyle/>
          <a:p>
            <a:endParaRPr lang="en-US"/>
          </a:p>
        </p:txBody>
      </p:sp>
      <p:sp>
        <p:nvSpPr>
          <p:cNvPr id="8" name="Rectangle 7"/>
          <p:cNvSpPr/>
          <p:nvPr userDrawn="1"/>
        </p:nvSpPr>
        <p:spPr>
          <a:xfrm>
            <a:off x="0" y="156100"/>
            <a:ext cx="12192000" cy="389652"/>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9" name="Rectangle 8"/>
          <p:cNvSpPr/>
          <p:nvPr userDrawn="1"/>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0" name="Picture 9"/>
          <p:cNvPicPr/>
          <p:nvPr userDrawn="1"/>
        </p:nvPicPr>
        <p:blipFill>
          <a:blip r:embed="rId2" cstate="print">
            <a:extLst>
              <a:ext uri="{28A0092B-C50C-407E-A947-70E740481C1C}">
                <a14:useLocalDpi xmlns:a14="http://schemas.microsoft.com/office/drawing/2010/main" val="0"/>
              </a:ext>
            </a:extLst>
          </a:blip>
          <a:stretch>
            <a:fillRect/>
          </a:stretch>
        </p:blipFill>
        <p:spPr>
          <a:xfrm>
            <a:off x="10159999" y="6352627"/>
            <a:ext cx="1954776" cy="439658"/>
          </a:xfrm>
          <a:prstGeom prst="rect">
            <a:avLst/>
          </a:prstGeom>
        </p:spPr>
      </p:pic>
      <p:sp>
        <p:nvSpPr>
          <p:cNvPr id="11" name="Content Placeholder 5"/>
          <p:cNvSpPr>
            <a:spLocks noGrp="1"/>
          </p:cNvSpPr>
          <p:nvPr>
            <p:ph sz="quarter" idx="12" hasCustomPrompt="1"/>
          </p:nvPr>
        </p:nvSpPr>
        <p:spPr>
          <a:xfrm>
            <a:off x="231775" y="155575"/>
            <a:ext cx="3806825" cy="390525"/>
          </a:xfrm>
          <a:prstGeom prst="rect">
            <a:avLst/>
          </a:prstGeom>
        </p:spPr>
        <p:txBody>
          <a:bodyPr/>
          <a:lstStyle>
            <a:lvl1pPr marL="0" indent="0">
              <a:buNone/>
              <a:defRPr sz="1600" baseline="0">
                <a:solidFill>
                  <a:schemeClr val="bg1"/>
                </a:solidFill>
              </a:defRPr>
            </a:lvl1pPr>
          </a:lstStyle>
          <a:p>
            <a:pPr lvl="0"/>
            <a:r>
              <a:rPr lang="en-US" dirty="0" smtClean="0"/>
              <a:t>Put Date Here</a:t>
            </a:r>
            <a:endParaRPr lang="en-US" dirty="0"/>
          </a:p>
        </p:txBody>
      </p:sp>
      <p:sp>
        <p:nvSpPr>
          <p:cNvPr id="13" name="TextBox 12"/>
          <p:cNvSpPr txBox="1"/>
          <p:nvPr userDrawn="1"/>
        </p:nvSpPr>
        <p:spPr>
          <a:xfrm>
            <a:off x="8621486" y="185719"/>
            <a:ext cx="3336052" cy="338554"/>
          </a:xfrm>
          <a:prstGeom prst="rect">
            <a:avLst/>
          </a:prstGeom>
          <a:noFill/>
        </p:spPr>
        <p:txBody>
          <a:bodyPr wrap="square" rtlCol="0">
            <a:spAutoFit/>
          </a:bodyPr>
          <a:lstStyle/>
          <a:p>
            <a:pPr algn="r"/>
            <a:fld id="{A9B235A3-0D85-4059-91E2-0DDBFD540D92}" type="slidenum">
              <a:rPr lang="en-US" sz="1600" smtClean="0">
                <a:solidFill>
                  <a:schemeClr val="bg1"/>
                </a:solidFill>
              </a:rPr>
              <a:t>‹#›</a:t>
            </a:fld>
            <a:endParaRPr lang="en-US" sz="1600" dirty="0">
              <a:solidFill>
                <a:schemeClr val="bg1"/>
              </a:solidFill>
            </a:endParaRPr>
          </a:p>
        </p:txBody>
      </p:sp>
    </p:spTree>
    <p:extLst>
      <p:ext uri="{BB962C8B-B14F-4D97-AF65-F5344CB8AC3E}">
        <p14:creationId xmlns:p14="http://schemas.microsoft.com/office/powerpoint/2010/main" val="568962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585817"/>
            <a:ext cx="10515600" cy="1004539"/>
          </a:xfrm>
        </p:spPr>
        <p:txBody>
          <a:bodyPr/>
          <a:lstStyle>
            <a:lvl1pPr>
              <a:defRPr b="0">
                <a:solidFill>
                  <a:srgbClr val="503278"/>
                </a:solidFill>
                <a:latin typeface="+mj-lt"/>
              </a:defRPr>
            </a:lvl1pPr>
          </a:lstStyle>
          <a:p>
            <a:r>
              <a:rPr lang="en-US" b="1" dirty="0" smtClean="0">
                <a:solidFill>
                  <a:srgbClr val="503278"/>
                </a:solidFill>
                <a:latin typeface="Arial" panose="020B0604020202020204" pitchFamily="34" charset="0"/>
                <a:cs typeface="Arial" panose="020B0604020202020204" pitchFamily="34" charset="0"/>
              </a:rPr>
              <a:t>Put Text Here</a:t>
            </a:r>
            <a:endParaRPr lang="en-US" dirty="0"/>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200" b="1">
                <a:solidFill>
                  <a:schemeClr val="tx1"/>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lvl1pPr>
              <a:defRPr sz="2200">
                <a:solidFill>
                  <a:schemeClr val="tx1"/>
                </a:solidFill>
                <a:latin typeface="Arial" panose="020B0604020202020204" pitchFamily="34" charset="0"/>
                <a:cs typeface="Arial" panose="020B0604020202020204" pitchFamily="34" charset="0"/>
              </a:defRPr>
            </a:lvl1pPr>
            <a:lvl2pPr>
              <a:defRPr sz="2200">
                <a:solidFill>
                  <a:schemeClr val="tx1"/>
                </a:solidFill>
                <a:latin typeface="Arial" panose="020B0604020202020204" pitchFamily="34" charset="0"/>
                <a:cs typeface="Arial" panose="020B0604020202020204" pitchFamily="34" charset="0"/>
              </a:defRPr>
            </a:lvl2pPr>
            <a:lvl3pPr>
              <a:defRPr sz="2200">
                <a:solidFill>
                  <a:schemeClr val="tx1"/>
                </a:solidFill>
                <a:latin typeface="Arial" panose="020B0604020202020204" pitchFamily="34" charset="0"/>
                <a:cs typeface="Arial" panose="020B0604020202020204" pitchFamily="34" charset="0"/>
              </a:defRPr>
            </a:lvl3pPr>
            <a:lvl4pPr>
              <a:defRPr sz="2200">
                <a:solidFill>
                  <a:schemeClr val="tx1"/>
                </a:solidFill>
                <a:latin typeface="Arial" panose="020B0604020202020204" pitchFamily="34" charset="0"/>
                <a:cs typeface="Arial" panose="020B0604020202020204" pitchFamily="34" charset="0"/>
              </a:defRPr>
            </a:lvl4pPr>
            <a:lvl5pPr>
              <a:defRPr sz="2200">
                <a:solidFill>
                  <a:schemeClr val="tx1"/>
                </a:solidFill>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200" b="1">
                <a:solidFill>
                  <a:schemeClr val="tx1"/>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lvl1pPr>
              <a:defRPr sz="2200">
                <a:solidFill>
                  <a:schemeClr val="tx1"/>
                </a:solidFill>
                <a:latin typeface="Arial" panose="020B0604020202020204" pitchFamily="34" charset="0"/>
                <a:cs typeface="Arial" panose="020B0604020202020204" pitchFamily="34" charset="0"/>
              </a:defRPr>
            </a:lvl1pPr>
            <a:lvl2pPr>
              <a:defRPr sz="2200">
                <a:solidFill>
                  <a:schemeClr val="tx1"/>
                </a:solidFill>
                <a:latin typeface="Arial" panose="020B0604020202020204" pitchFamily="34" charset="0"/>
                <a:cs typeface="Arial" panose="020B0604020202020204" pitchFamily="34" charset="0"/>
              </a:defRPr>
            </a:lvl2pPr>
            <a:lvl3pPr>
              <a:defRPr sz="2200">
                <a:solidFill>
                  <a:schemeClr val="tx1"/>
                </a:solidFill>
                <a:latin typeface="Arial" panose="020B0604020202020204" pitchFamily="34" charset="0"/>
                <a:cs typeface="Arial" panose="020B0604020202020204" pitchFamily="34" charset="0"/>
              </a:defRPr>
            </a:lvl3pPr>
            <a:lvl4pPr>
              <a:defRPr sz="2200">
                <a:solidFill>
                  <a:schemeClr val="tx1"/>
                </a:solidFill>
                <a:latin typeface="Arial" panose="020B0604020202020204" pitchFamily="34" charset="0"/>
                <a:cs typeface="Arial" panose="020B0604020202020204" pitchFamily="34" charset="0"/>
              </a:defRPr>
            </a:lvl4pPr>
            <a:lvl5pPr>
              <a:defRPr sz="2200">
                <a:solidFill>
                  <a:schemeClr val="tx1"/>
                </a:solidFill>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7"/>
          <p:cNvSpPr>
            <a:spLocks noGrp="1"/>
          </p:cNvSpPr>
          <p:nvPr>
            <p:ph type="ftr" sz="quarter" idx="11"/>
          </p:nvPr>
        </p:nvSpPr>
        <p:spPr/>
        <p:txBody>
          <a:bodyPr/>
          <a:lstStyle/>
          <a:p>
            <a:endParaRPr lang="en-US"/>
          </a:p>
        </p:txBody>
      </p:sp>
      <p:sp>
        <p:nvSpPr>
          <p:cNvPr id="10" name="Rectangle 9"/>
          <p:cNvSpPr/>
          <p:nvPr userDrawn="1"/>
        </p:nvSpPr>
        <p:spPr>
          <a:xfrm>
            <a:off x="0" y="156100"/>
            <a:ext cx="12192000" cy="389652"/>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1" name="Rectangle 10"/>
          <p:cNvSpPr/>
          <p:nvPr userDrawn="1"/>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2" name="Picture 11"/>
          <p:cNvPicPr/>
          <p:nvPr userDrawn="1"/>
        </p:nvPicPr>
        <p:blipFill>
          <a:blip r:embed="rId2" cstate="print">
            <a:extLst>
              <a:ext uri="{28A0092B-C50C-407E-A947-70E740481C1C}">
                <a14:useLocalDpi xmlns:a14="http://schemas.microsoft.com/office/drawing/2010/main" val="0"/>
              </a:ext>
            </a:extLst>
          </a:blip>
          <a:stretch>
            <a:fillRect/>
          </a:stretch>
        </p:blipFill>
        <p:spPr>
          <a:xfrm>
            <a:off x="10159999" y="6352627"/>
            <a:ext cx="1954776" cy="439658"/>
          </a:xfrm>
          <a:prstGeom prst="rect">
            <a:avLst/>
          </a:prstGeom>
        </p:spPr>
      </p:pic>
      <p:sp>
        <p:nvSpPr>
          <p:cNvPr id="13" name="Content Placeholder 5"/>
          <p:cNvSpPr>
            <a:spLocks noGrp="1"/>
          </p:cNvSpPr>
          <p:nvPr>
            <p:ph sz="quarter" idx="12" hasCustomPrompt="1"/>
          </p:nvPr>
        </p:nvSpPr>
        <p:spPr>
          <a:xfrm>
            <a:off x="231775" y="155575"/>
            <a:ext cx="3806825" cy="390525"/>
          </a:xfrm>
          <a:prstGeom prst="rect">
            <a:avLst/>
          </a:prstGeom>
        </p:spPr>
        <p:txBody>
          <a:bodyPr/>
          <a:lstStyle>
            <a:lvl1pPr marL="0" indent="0">
              <a:buNone/>
              <a:defRPr sz="1600" baseline="0">
                <a:solidFill>
                  <a:schemeClr val="bg1"/>
                </a:solidFill>
              </a:defRPr>
            </a:lvl1pPr>
          </a:lstStyle>
          <a:p>
            <a:pPr lvl="0"/>
            <a:r>
              <a:rPr lang="en-US" dirty="0" smtClean="0"/>
              <a:t>Put Date Here</a:t>
            </a:r>
            <a:endParaRPr lang="en-US" dirty="0"/>
          </a:p>
        </p:txBody>
      </p:sp>
      <p:sp>
        <p:nvSpPr>
          <p:cNvPr id="15" name="TextBox 14"/>
          <p:cNvSpPr txBox="1"/>
          <p:nvPr userDrawn="1"/>
        </p:nvSpPr>
        <p:spPr>
          <a:xfrm>
            <a:off x="8621486" y="185719"/>
            <a:ext cx="3336052" cy="338554"/>
          </a:xfrm>
          <a:prstGeom prst="rect">
            <a:avLst/>
          </a:prstGeom>
          <a:noFill/>
        </p:spPr>
        <p:txBody>
          <a:bodyPr wrap="square" rtlCol="0">
            <a:spAutoFit/>
          </a:bodyPr>
          <a:lstStyle/>
          <a:p>
            <a:pPr algn="r"/>
            <a:fld id="{A9B235A3-0D85-4059-91E2-0DDBFD540D92}" type="slidenum">
              <a:rPr lang="en-US" sz="1600" smtClean="0">
                <a:solidFill>
                  <a:schemeClr val="bg1"/>
                </a:solidFill>
              </a:rPr>
              <a:t>‹#›</a:t>
            </a:fld>
            <a:endParaRPr lang="en-US" sz="1600" dirty="0">
              <a:solidFill>
                <a:schemeClr val="bg1"/>
              </a:solidFill>
            </a:endParaRPr>
          </a:p>
        </p:txBody>
      </p:sp>
    </p:spTree>
    <p:extLst>
      <p:ext uri="{BB962C8B-B14F-4D97-AF65-F5344CB8AC3E}">
        <p14:creationId xmlns:p14="http://schemas.microsoft.com/office/powerpoint/2010/main" val="2842129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0">
                <a:solidFill>
                  <a:srgbClr val="503278"/>
                </a:solidFill>
                <a:latin typeface="+mj-lt"/>
              </a:defRPr>
            </a:lvl1pPr>
          </a:lstStyle>
          <a:p>
            <a:r>
              <a:rPr lang="en-US" b="1" dirty="0" smtClean="0">
                <a:solidFill>
                  <a:srgbClr val="503278"/>
                </a:solidFill>
                <a:latin typeface="Arial" panose="020B0604020202020204" pitchFamily="34" charset="0"/>
                <a:cs typeface="Arial" panose="020B0604020202020204" pitchFamily="34" charset="0"/>
              </a:rPr>
              <a:t>Put Text Here</a:t>
            </a:r>
            <a:endParaRPr lang="en-US" dirty="0"/>
          </a:p>
        </p:txBody>
      </p:sp>
      <p:sp>
        <p:nvSpPr>
          <p:cNvPr id="4" name="Footer Placeholder 3"/>
          <p:cNvSpPr>
            <a:spLocks noGrp="1"/>
          </p:cNvSpPr>
          <p:nvPr>
            <p:ph type="ftr" sz="quarter" idx="11"/>
          </p:nvPr>
        </p:nvSpPr>
        <p:spPr/>
        <p:txBody>
          <a:bodyPr/>
          <a:lstStyle/>
          <a:p>
            <a:endParaRPr lang="en-US"/>
          </a:p>
        </p:txBody>
      </p:sp>
      <p:sp>
        <p:nvSpPr>
          <p:cNvPr id="6" name="Rectangle 5"/>
          <p:cNvSpPr/>
          <p:nvPr userDrawn="1"/>
        </p:nvSpPr>
        <p:spPr>
          <a:xfrm>
            <a:off x="0" y="156100"/>
            <a:ext cx="12192000" cy="389652"/>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7" name="Rectangle 6"/>
          <p:cNvSpPr/>
          <p:nvPr userDrawn="1"/>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8" name="Picture 7"/>
          <p:cNvPicPr/>
          <p:nvPr userDrawn="1"/>
        </p:nvPicPr>
        <p:blipFill>
          <a:blip r:embed="rId2" cstate="print">
            <a:extLst>
              <a:ext uri="{28A0092B-C50C-407E-A947-70E740481C1C}">
                <a14:useLocalDpi xmlns:a14="http://schemas.microsoft.com/office/drawing/2010/main" val="0"/>
              </a:ext>
            </a:extLst>
          </a:blip>
          <a:stretch>
            <a:fillRect/>
          </a:stretch>
        </p:blipFill>
        <p:spPr>
          <a:xfrm>
            <a:off x="10159999" y="6352627"/>
            <a:ext cx="1954776" cy="439658"/>
          </a:xfrm>
          <a:prstGeom prst="rect">
            <a:avLst/>
          </a:prstGeom>
        </p:spPr>
      </p:pic>
      <p:sp>
        <p:nvSpPr>
          <p:cNvPr id="9" name="Content Placeholder 5"/>
          <p:cNvSpPr>
            <a:spLocks noGrp="1"/>
          </p:cNvSpPr>
          <p:nvPr>
            <p:ph sz="quarter" idx="12" hasCustomPrompt="1"/>
          </p:nvPr>
        </p:nvSpPr>
        <p:spPr>
          <a:xfrm>
            <a:off x="231775" y="155575"/>
            <a:ext cx="3806825" cy="390525"/>
          </a:xfrm>
          <a:prstGeom prst="rect">
            <a:avLst/>
          </a:prstGeom>
        </p:spPr>
        <p:txBody>
          <a:bodyPr/>
          <a:lstStyle>
            <a:lvl1pPr marL="0" indent="0">
              <a:buNone/>
              <a:defRPr sz="1600" baseline="0">
                <a:solidFill>
                  <a:schemeClr val="bg1"/>
                </a:solidFill>
              </a:defRPr>
            </a:lvl1pPr>
          </a:lstStyle>
          <a:p>
            <a:pPr lvl="0"/>
            <a:r>
              <a:rPr lang="en-US" dirty="0" smtClean="0"/>
              <a:t>Put Date Here</a:t>
            </a:r>
            <a:endParaRPr lang="en-US" dirty="0"/>
          </a:p>
        </p:txBody>
      </p:sp>
      <p:sp>
        <p:nvSpPr>
          <p:cNvPr id="11" name="TextBox 10"/>
          <p:cNvSpPr txBox="1"/>
          <p:nvPr userDrawn="1"/>
        </p:nvSpPr>
        <p:spPr>
          <a:xfrm>
            <a:off x="8621486" y="185719"/>
            <a:ext cx="3336052" cy="338554"/>
          </a:xfrm>
          <a:prstGeom prst="rect">
            <a:avLst/>
          </a:prstGeom>
          <a:noFill/>
        </p:spPr>
        <p:txBody>
          <a:bodyPr wrap="square" rtlCol="0">
            <a:spAutoFit/>
          </a:bodyPr>
          <a:lstStyle/>
          <a:p>
            <a:pPr algn="r"/>
            <a:fld id="{A9B235A3-0D85-4059-91E2-0DDBFD540D92}" type="slidenum">
              <a:rPr lang="en-US" sz="1600" smtClean="0">
                <a:solidFill>
                  <a:schemeClr val="bg1"/>
                </a:solidFill>
              </a:rPr>
              <a:t>‹#›</a:t>
            </a:fld>
            <a:endParaRPr lang="en-US" sz="1600" dirty="0">
              <a:solidFill>
                <a:schemeClr val="bg1"/>
              </a:solidFill>
            </a:endParaRPr>
          </a:p>
        </p:txBody>
      </p:sp>
    </p:spTree>
    <p:extLst>
      <p:ext uri="{BB962C8B-B14F-4D97-AF65-F5344CB8AC3E}">
        <p14:creationId xmlns:p14="http://schemas.microsoft.com/office/powerpoint/2010/main" val="3115423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5" name="Rectangle 4"/>
          <p:cNvSpPr/>
          <p:nvPr userDrawn="1"/>
        </p:nvSpPr>
        <p:spPr>
          <a:xfrm>
            <a:off x="0" y="156100"/>
            <a:ext cx="12192000" cy="389652"/>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6" name="Rectangle 5"/>
          <p:cNvSpPr/>
          <p:nvPr userDrawn="1"/>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7" name="Picture 6"/>
          <p:cNvPicPr/>
          <p:nvPr userDrawn="1"/>
        </p:nvPicPr>
        <p:blipFill>
          <a:blip r:embed="rId2" cstate="print">
            <a:extLst>
              <a:ext uri="{28A0092B-C50C-407E-A947-70E740481C1C}">
                <a14:useLocalDpi xmlns:a14="http://schemas.microsoft.com/office/drawing/2010/main" val="0"/>
              </a:ext>
            </a:extLst>
          </a:blip>
          <a:stretch>
            <a:fillRect/>
          </a:stretch>
        </p:blipFill>
        <p:spPr>
          <a:xfrm>
            <a:off x="10159999" y="6352627"/>
            <a:ext cx="1954776" cy="439658"/>
          </a:xfrm>
          <a:prstGeom prst="rect">
            <a:avLst/>
          </a:prstGeom>
        </p:spPr>
      </p:pic>
      <p:sp>
        <p:nvSpPr>
          <p:cNvPr id="8" name="Content Placeholder 5"/>
          <p:cNvSpPr>
            <a:spLocks noGrp="1"/>
          </p:cNvSpPr>
          <p:nvPr>
            <p:ph sz="quarter" idx="12" hasCustomPrompt="1"/>
          </p:nvPr>
        </p:nvSpPr>
        <p:spPr>
          <a:xfrm>
            <a:off x="231775" y="155575"/>
            <a:ext cx="3806825" cy="390525"/>
          </a:xfrm>
          <a:prstGeom prst="rect">
            <a:avLst/>
          </a:prstGeom>
        </p:spPr>
        <p:txBody>
          <a:bodyPr/>
          <a:lstStyle>
            <a:lvl1pPr marL="0" indent="0">
              <a:buNone/>
              <a:defRPr sz="1600" baseline="0">
                <a:solidFill>
                  <a:schemeClr val="bg1"/>
                </a:solidFill>
              </a:defRPr>
            </a:lvl1pPr>
          </a:lstStyle>
          <a:p>
            <a:pPr lvl="0"/>
            <a:r>
              <a:rPr lang="en-US" dirty="0" smtClean="0"/>
              <a:t>Put Date Here</a:t>
            </a:r>
            <a:endParaRPr lang="en-US" dirty="0"/>
          </a:p>
        </p:txBody>
      </p:sp>
      <p:sp>
        <p:nvSpPr>
          <p:cNvPr id="10" name="TextBox 9"/>
          <p:cNvSpPr txBox="1"/>
          <p:nvPr userDrawn="1"/>
        </p:nvSpPr>
        <p:spPr>
          <a:xfrm>
            <a:off x="8621486" y="185719"/>
            <a:ext cx="3336052" cy="338554"/>
          </a:xfrm>
          <a:prstGeom prst="rect">
            <a:avLst/>
          </a:prstGeom>
          <a:noFill/>
        </p:spPr>
        <p:txBody>
          <a:bodyPr wrap="square" rtlCol="0">
            <a:spAutoFit/>
          </a:bodyPr>
          <a:lstStyle/>
          <a:p>
            <a:pPr algn="r"/>
            <a:fld id="{A9B235A3-0D85-4059-91E2-0DDBFD540D92}" type="slidenum">
              <a:rPr lang="en-US" sz="1600" smtClean="0">
                <a:solidFill>
                  <a:schemeClr val="bg1"/>
                </a:solidFill>
              </a:rPr>
              <a:t>‹#›</a:t>
            </a:fld>
            <a:endParaRPr lang="en-US" sz="1600" dirty="0">
              <a:solidFill>
                <a:schemeClr val="bg1"/>
              </a:solidFill>
            </a:endParaRPr>
          </a:p>
        </p:txBody>
      </p:sp>
    </p:spTree>
    <p:extLst>
      <p:ext uri="{BB962C8B-B14F-4D97-AF65-F5344CB8AC3E}">
        <p14:creationId xmlns:p14="http://schemas.microsoft.com/office/powerpoint/2010/main" val="94455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816864"/>
            <a:ext cx="3932237" cy="1240535"/>
          </a:xfrm>
        </p:spPr>
        <p:txBody>
          <a:bodyPr anchor="b"/>
          <a:lstStyle>
            <a:lvl1pPr>
              <a:defRPr sz="3200">
                <a:solidFill>
                  <a:srgbClr val="503278"/>
                </a:solidFill>
                <a:latin typeface="+mj-lt"/>
                <a:cs typeface="Arial" panose="020B0604020202020204" pitchFamily="34" charset="0"/>
              </a:defRPr>
            </a:lvl1pPr>
          </a:lstStyle>
          <a:p>
            <a:r>
              <a:rPr lang="en-US" b="1" dirty="0" smtClean="0">
                <a:solidFill>
                  <a:srgbClr val="503278"/>
                </a:solidFill>
                <a:latin typeface="Arial" panose="020B0604020202020204" pitchFamily="34" charset="0"/>
                <a:cs typeface="Arial" panose="020B0604020202020204" pitchFamily="34" charset="0"/>
              </a:rPr>
              <a:t>Put Text Here</a:t>
            </a:r>
            <a:endParaRPr lang="en-US" dirty="0"/>
          </a:p>
        </p:txBody>
      </p:sp>
      <p:sp>
        <p:nvSpPr>
          <p:cNvPr id="3" name="Content Placeholder 2"/>
          <p:cNvSpPr>
            <a:spLocks noGrp="1"/>
          </p:cNvSpPr>
          <p:nvPr>
            <p:ph idx="1"/>
          </p:nvPr>
        </p:nvSpPr>
        <p:spPr>
          <a:xfrm>
            <a:off x="5183188" y="816865"/>
            <a:ext cx="6172200" cy="5044186"/>
          </a:xfrm>
          <a:prstGeom prst="rect">
            <a:avLst/>
          </a:prstGeom>
        </p:spPr>
        <p:txBody>
          <a:bodyPr/>
          <a:lstStyle>
            <a:lvl1pPr>
              <a:defRPr sz="2200">
                <a:solidFill>
                  <a:schemeClr val="tx1"/>
                </a:solidFill>
                <a:latin typeface="+mn-lt"/>
                <a:cs typeface="Arial" panose="020B0604020202020204" pitchFamily="34" charset="0"/>
              </a:defRPr>
            </a:lvl1pPr>
            <a:lvl2pPr>
              <a:defRPr sz="2200">
                <a:solidFill>
                  <a:schemeClr val="tx1"/>
                </a:solidFill>
                <a:latin typeface="+mn-lt"/>
                <a:cs typeface="Arial" panose="020B0604020202020204" pitchFamily="34" charset="0"/>
              </a:defRPr>
            </a:lvl2pPr>
            <a:lvl3pPr>
              <a:defRPr sz="2200">
                <a:solidFill>
                  <a:schemeClr val="tx1"/>
                </a:solidFill>
                <a:latin typeface="+mn-lt"/>
                <a:cs typeface="Arial" panose="020B0604020202020204" pitchFamily="34" charset="0"/>
              </a:defRPr>
            </a:lvl3pPr>
            <a:lvl4pPr>
              <a:defRPr sz="2200">
                <a:solidFill>
                  <a:schemeClr val="tx1"/>
                </a:solidFill>
                <a:latin typeface="+mn-lt"/>
                <a:cs typeface="Arial" panose="020B0604020202020204" pitchFamily="34" charset="0"/>
              </a:defRPr>
            </a:lvl4pPr>
            <a:lvl5pPr>
              <a:defRPr sz="2200">
                <a:solidFill>
                  <a:schemeClr val="tx1"/>
                </a:solidFill>
                <a:latin typeface="+mn-lt"/>
                <a:cs typeface="Arial" panose="020B0604020202020204"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8" name="Rectangle 7"/>
          <p:cNvSpPr/>
          <p:nvPr userDrawn="1"/>
        </p:nvSpPr>
        <p:spPr>
          <a:xfrm>
            <a:off x="0" y="156100"/>
            <a:ext cx="12192000" cy="389652"/>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9" name="Rectangle 8"/>
          <p:cNvSpPr/>
          <p:nvPr userDrawn="1"/>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0" name="Picture 9"/>
          <p:cNvPicPr/>
          <p:nvPr userDrawn="1"/>
        </p:nvPicPr>
        <p:blipFill>
          <a:blip r:embed="rId2" cstate="print">
            <a:extLst>
              <a:ext uri="{28A0092B-C50C-407E-A947-70E740481C1C}">
                <a14:useLocalDpi xmlns:a14="http://schemas.microsoft.com/office/drawing/2010/main" val="0"/>
              </a:ext>
            </a:extLst>
          </a:blip>
          <a:stretch>
            <a:fillRect/>
          </a:stretch>
        </p:blipFill>
        <p:spPr>
          <a:xfrm>
            <a:off x="10159999" y="6352627"/>
            <a:ext cx="1954776" cy="439658"/>
          </a:xfrm>
          <a:prstGeom prst="rect">
            <a:avLst/>
          </a:prstGeom>
        </p:spPr>
      </p:pic>
      <p:sp>
        <p:nvSpPr>
          <p:cNvPr id="11" name="Content Placeholder 5"/>
          <p:cNvSpPr>
            <a:spLocks noGrp="1"/>
          </p:cNvSpPr>
          <p:nvPr>
            <p:ph sz="quarter" idx="12" hasCustomPrompt="1"/>
          </p:nvPr>
        </p:nvSpPr>
        <p:spPr>
          <a:xfrm>
            <a:off x="231775" y="155575"/>
            <a:ext cx="3806825" cy="390525"/>
          </a:xfrm>
          <a:prstGeom prst="rect">
            <a:avLst/>
          </a:prstGeom>
        </p:spPr>
        <p:txBody>
          <a:bodyPr/>
          <a:lstStyle>
            <a:lvl1pPr marL="0" indent="0">
              <a:buNone/>
              <a:defRPr sz="1600" baseline="0">
                <a:solidFill>
                  <a:schemeClr val="bg1"/>
                </a:solidFill>
              </a:defRPr>
            </a:lvl1pPr>
          </a:lstStyle>
          <a:p>
            <a:pPr lvl="0"/>
            <a:r>
              <a:rPr lang="en-US" dirty="0" smtClean="0"/>
              <a:t>Put Date Here</a:t>
            </a:r>
            <a:endParaRPr lang="en-US" dirty="0"/>
          </a:p>
        </p:txBody>
      </p:sp>
      <p:sp>
        <p:nvSpPr>
          <p:cNvPr id="13" name="TextBox 12"/>
          <p:cNvSpPr txBox="1"/>
          <p:nvPr userDrawn="1"/>
        </p:nvSpPr>
        <p:spPr>
          <a:xfrm>
            <a:off x="8621486" y="185719"/>
            <a:ext cx="3336052" cy="338554"/>
          </a:xfrm>
          <a:prstGeom prst="rect">
            <a:avLst/>
          </a:prstGeom>
          <a:noFill/>
        </p:spPr>
        <p:txBody>
          <a:bodyPr wrap="square" rtlCol="0">
            <a:spAutoFit/>
          </a:bodyPr>
          <a:lstStyle/>
          <a:p>
            <a:pPr algn="r"/>
            <a:fld id="{A9B235A3-0D85-4059-91E2-0DDBFD540D92}" type="slidenum">
              <a:rPr lang="en-US" sz="1600" smtClean="0">
                <a:solidFill>
                  <a:schemeClr val="bg1"/>
                </a:solidFill>
              </a:rPr>
              <a:t>‹#›</a:t>
            </a:fld>
            <a:endParaRPr lang="en-US" sz="1600" dirty="0">
              <a:solidFill>
                <a:schemeClr val="bg1"/>
              </a:solidFill>
            </a:endParaRPr>
          </a:p>
        </p:txBody>
      </p:sp>
    </p:spTree>
    <p:extLst>
      <p:ext uri="{BB962C8B-B14F-4D97-AF65-F5344CB8AC3E}">
        <p14:creationId xmlns:p14="http://schemas.microsoft.com/office/powerpoint/2010/main" val="2784861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701836"/>
            <a:ext cx="3932237" cy="1355563"/>
          </a:xfrm>
        </p:spPr>
        <p:txBody>
          <a:bodyPr anchor="b">
            <a:normAutofit/>
          </a:bodyPr>
          <a:lstStyle>
            <a:lvl1pPr>
              <a:defRPr sz="3200">
                <a:solidFill>
                  <a:srgbClr val="503278"/>
                </a:solidFill>
                <a:latin typeface="+mj-lt"/>
                <a:cs typeface="Arial" panose="020B0604020202020204"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5183188" y="701837"/>
            <a:ext cx="6172200" cy="5159214"/>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2200">
                <a:solidFill>
                  <a:schemeClr val="tx1"/>
                </a:solidFill>
                <a:latin typeface="+mn-lt"/>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8" name="Rectangle 7"/>
          <p:cNvSpPr/>
          <p:nvPr userDrawn="1"/>
        </p:nvSpPr>
        <p:spPr>
          <a:xfrm>
            <a:off x="0" y="156100"/>
            <a:ext cx="12192000" cy="389652"/>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9" name="Rectangle 8"/>
          <p:cNvSpPr/>
          <p:nvPr userDrawn="1"/>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0" name="Picture 9"/>
          <p:cNvPicPr/>
          <p:nvPr userDrawn="1"/>
        </p:nvPicPr>
        <p:blipFill>
          <a:blip r:embed="rId2" cstate="print">
            <a:extLst>
              <a:ext uri="{28A0092B-C50C-407E-A947-70E740481C1C}">
                <a14:useLocalDpi xmlns:a14="http://schemas.microsoft.com/office/drawing/2010/main" val="0"/>
              </a:ext>
            </a:extLst>
          </a:blip>
          <a:stretch>
            <a:fillRect/>
          </a:stretch>
        </p:blipFill>
        <p:spPr>
          <a:xfrm>
            <a:off x="10159999" y="6352627"/>
            <a:ext cx="1954776" cy="439658"/>
          </a:xfrm>
          <a:prstGeom prst="rect">
            <a:avLst/>
          </a:prstGeom>
        </p:spPr>
      </p:pic>
      <p:sp>
        <p:nvSpPr>
          <p:cNvPr id="11" name="Content Placeholder 5"/>
          <p:cNvSpPr>
            <a:spLocks noGrp="1"/>
          </p:cNvSpPr>
          <p:nvPr>
            <p:ph sz="quarter" idx="12" hasCustomPrompt="1"/>
          </p:nvPr>
        </p:nvSpPr>
        <p:spPr>
          <a:xfrm>
            <a:off x="231775" y="155575"/>
            <a:ext cx="3806825" cy="390525"/>
          </a:xfrm>
          <a:prstGeom prst="rect">
            <a:avLst/>
          </a:prstGeom>
        </p:spPr>
        <p:txBody>
          <a:bodyPr/>
          <a:lstStyle>
            <a:lvl1pPr marL="0" indent="0">
              <a:buNone/>
              <a:defRPr sz="1600" baseline="0">
                <a:solidFill>
                  <a:schemeClr val="bg1"/>
                </a:solidFill>
              </a:defRPr>
            </a:lvl1pPr>
          </a:lstStyle>
          <a:p>
            <a:pPr lvl="0"/>
            <a:r>
              <a:rPr lang="en-US" dirty="0" smtClean="0"/>
              <a:t>Put Date Here</a:t>
            </a:r>
            <a:endParaRPr lang="en-US" dirty="0"/>
          </a:p>
        </p:txBody>
      </p:sp>
      <p:sp>
        <p:nvSpPr>
          <p:cNvPr id="13" name="TextBox 12"/>
          <p:cNvSpPr txBox="1"/>
          <p:nvPr userDrawn="1"/>
        </p:nvSpPr>
        <p:spPr>
          <a:xfrm>
            <a:off x="8621486" y="185719"/>
            <a:ext cx="3336052" cy="338554"/>
          </a:xfrm>
          <a:prstGeom prst="rect">
            <a:avLst/>
          </a:prstGeom>
          <a:noFill/>
        </p:spPr>
        <p:txBody>
          <a:bodyPr wrap="square" rtlCol="0">
            <a:spAutoFit/>
          </a:bodyPr>
          <a:lstStyle/>
          <a:p>
            <a:pPr algn="r"/>
            <a:fld id="{A9B235A3-0D85-4059-91E2-0DDBFD540D92}" type="slidenum">
              <a:rPr lang="en-US" sz="1600" smtClean="0">
                <a:solidFill>
                  <a:schemeClr val="bg1"/>
                </a:solidFill>
              </a:rPr>
              <a:t>‹#›</a:t>
            </a:fld>
            <a:endParaRPr lang="en-US" sz="1600" dirty="0">
              <a:solidFill>
                <a:schemeClr val="bg1"/>
              </a:solidFill>
            </a:endParaRPr>
          </a:p>
        </p:txBody>
      </p:sp>
    </p:spTree>
    <p:extLst>
      <p:ext uri="{BB962C8B-B14F-4D97-AF65-F5344CB8AC3E}">
        <p14:creationId xmlns:p14="http://schemas.microsoft.com/office/powerpoint/2010/main" val="3050774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257576"/>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DDE7F7-9603-44BC-AE8B-EA10FDB3B77A}" type="datetimeFigureOut">
              <a:rPr lang="en-US" smtClean="0"/>
              <a:t>10/24/2016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C229FA-BA79-4B40-91A2-65580036BAE7}" type="slidenum">
              <a:rPr lang="en-US" smtClean="0"/>
              <a:t>‹#›</a:t>
            </a:fld>
            <a:endParaRPr lang="en-US"/>
          </a:p>
        </p:txBody>
      </p:sp>
    </p:spTree>
    <p:extLst>
      <p:ext uri="{BB962C8B-B14F-4D97-AF65-F5344CB8AC3E}">
        <p14:creationId xmlns:p14="http://schemas.microsoft.com/office/powerpoint/2010/main" val="2324631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August 25, 2016</a:t>
            </a:r>
            <a:endParaRPr lang="en-US" dirty="0"/>
          </a:p>
        </p:txBody>
      </p:sp>
      <p:sp>
        <p:nvSpPr>
          <p:cNvPr id="3" name="Text Placeholder 2"/>
          <p:cNvSpPr>
            <a:spLocks noGrp="1"/>
          </p:cNvSpPr>
          <p:nvPr>
            <p:ph type="body" sz="quarter" idx="14"/>
          </p:nvPr>
        </p:nvSpPr>
        <p:spPr>
          <a:xfrm>
            <a:off x="657224" y="1828800"/>
            <a:ext cx="8633079" cy="561975"/>
          </a:xfrm>
        </p:spPr>
        <p:txBody>
          <a:bodyPr/>
          <a:lstStyle/>
          <a:p>
            <a:r>
              <a:rPr lang="en-US" dirty="0" smtClean="0"/>
              <a:t>Health Home Criminal Justice Workgroup</a:t>
            </a:r>
            <a:endParaRPr lang="en-US" dirty="0"/>
          </a:p>
        </p:txBody>
      </p:sp>
      <p:sp>
        <p:nvSpPr>
          <p:cNvPr id="4" name="Text Placeholder 3"/>
          <p:cNvSpPr>
            <a:spLocks noGrp="1"/>
          </p:cNvSpPr>
          <p:nvPr>
            <p:ph type="body" sz="quarter" idx="15"/>
          </p:nvPr>
        </p:nvSpPr>
        <p:spPr>
          <a:xfrm>
            <a:off x="657224" y="2582753"/>
            <a:ext cx="4751388" cy="1498600"/>
          </a:xfrm>
        </p:spPr>
        <p:txBody>
          <a:bodyPr/>
          <a:lstStyle/>
          <a:p>
            <a:r>
              <a:rPr lang="en-US" b="1" dirty="0" smtClean="0">
                <a:solidFill>
                  <a:schemeClr val="tx1"/>
                </a:solidFill>
              </a:rPr>
              <a:t>NYSDOH, Health Home Program </a:t>
            </a:r>
          </a:p>
        </p:txBody>
      </p:sp>
    </p:spTree>
    <p:extLst>
      <p:ext uri="{BB962C8B-B14F-4D97-AF65-F5344CB8AC3E}">
        <p14:creationId xmlns:p14="http://schemas.microsoft.com/office/powerpoint/2010/main" val="1435326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Challenges</a:t>
            </a:r>
            <a:endParaRPr lang="en-US" sz="3200" b="1" dirty="0"/>
          </a:p>
        </p:txBody>
      </p:sp>
      <p:sp>
        <p:nvSpPr>
          <p:cNvPr id="3" name="Content Placeholder 2"/>
          <p:cNvSpPr>
            <a:spLocks noGrp="1"/>
          </p:cNvSpPr>
          <p:nvPr>
            <p:ph sz="half" idx="1"/>
          </p:nvPr>
        </p:nvSpPr>
        <p:spPr>
          <a:xfrm>
            <a:off x="838200" y="1114816"/>
            <a:ext cx="10515600" cy="3031298"/>
          </a:xfrm>
        </p:spPr>
        <p:txBody>
          <a:bodyPr/>
          <a:lstStyle/>
          <a:p>
            <a:endParaRPr lang="en-US" sz="1800" dirty="0"/>
          </a:p>
          <a:p>
            <a:endParaRPr lang="en-US" sz="1800" dirty="0"/>
          </a:p>
          <a:p>
            <a:r>
              <a:rPr lang="en-US" sz="1800" dirty="0"/>
              <a:t>CMAs are challenged by absence of funding for work that begin before members are released </a:t>
            </a:r>
          </a:p>
          <a:p>
            <a:r>
              <a:rPr lang="en-US" sz="1800" dirty="0" smtClean="0"/>
              <a:t>Other </a:t>
            </a:r>
            <a:r>
              <a:rPr lang="en-US" sz="1800" dirty="0"/>
              <a:t>CMAs are able to “invest” in this unbillable effort to mitigate the risk of losing members but have expressed difficulty in sustaining the practice </a:t>
            </a:r>
          </a:p>
          <a:p>
            <a:r>
              <a:rPr lang="en-US" sz="1800" dirty="0" smtClean="0"/>
              <a:t>Limited </a:t>
            </a:r>
            <a:r>
              <a:rPr lang="en-US" sz="1800" dirty="0"/>
              <a:t>direct engagement opportunity during incarceration; increases risk of disconnection from Health Home </a:t>
            </a:r>
          </a:p>
          <a:p>
            <a:r>
              <a:rPr lang="en-US" sz="1800" dirty="0" smtClean="0"/>
              <a:t>Health </a:t>
            </a:r>
            <a:r>
              <a:rPr lang="en-US" sz="1800" dirty="0"/>
              <a:t>Home Care Management is not regarded as a key resource in meeting basic needs upon release </a:t>
            </a:r>
          </a:p>
          <a:p>
            <a:endParaRPr lang="en-US" dirty="0"/>
          </a:p>
        </p:txBody>
      </p:sp>
      <p:sp>
        <p:nvSpPr>
          <p:cNvPr id="5" name="Content Placeholder 4"/>
          <p:cNvSpPr>
            <a:spLocks noGrp="1"/>
          </p:cNvSpPr>
          <p:nvPr>
            <p:ph sz="quarter" idx="12"/>
          </p:nvPr>
        </p:nvSpPr>
        <p:spPr/>
        <p:txBody>
          <a:bodyPr/>
          <a:lstStyle/>
          <a:p>
            <a:r>
              <a:rPr lang="en-US" dirty="0" smtClean="0"/>
              <a:t>August 25, 2016</a:t>
            </a:r>
            <a:endParaRPr lang="en-US" dirty="0"/>
          </a:p>
        </p:txBody>
      </p:sp>
    </p:spTree>
    <p:extLst>
      <p:ext uri="{BB962C8B-B14F-4D97-AF65-F5344CB8AC3E}">
        <p14:creationId xmlns:p14="http://schemas.microsoft.com/office/powerpoint/2010/main" val="2803940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958" y="2339238"/>
            <a:ext cx="10515600" cy="2474375"/>
          </a:xfrm>
        </p:spPr>
        <p:txBody>
          <a:bodyPr>
            <a:normAutofit/>
          </a:bodyPr>
          <a:lstStyle/>
          <a:p>
            <a:pPr algn="ctr"/>
            <a:r>
              <a:rPr lang="en-US" sz="3600" b="1" dirty="0" smtClean="0"/>
              <a:t>Brooklyn Health Home</a:t>
            </a:r>
            <a:br>
              <a:rPr lang="en-US" sz="3600" b="1" dirty="0" smtClean="0"/>
            </a:br>
            <a:r>
              <a:rPr lang="en-US" dirty="0" smtClean="0"/>
              <a:t/>
            </a:r>
            <a:br>
              <a:rPr lang="en-US" dirty="0" smtClean="0"/>
            </a:br>
            <a:r>
              <a:rPr lang="en-US" sz="2500" dirty="0" smtClean="0">
                <a:solidFill>
                  <a:schemeClr val="tx1"/>
                </a:solidFill>
              </a:rPr>
              <a:t>Hannah Loeffert</a:t>
            </a:r>
            <a:endParaRPr lang="en-US" sz="2500" dirty="0">
              <a:solidFill>
                <a:schemeClr val="tx1"/>
              </a:solidFill>
            </a:endParaRPr>
          </a:p>
        </p:txBody>
      </p:sp>
      <p:sp>
        <p:nvSpPr>
          <p:cNvPr id="7" name="Content Placeholder 6"/>
          <p:cNvSpPr>
            <a:spLocks noGrp="1"/>
          </p:cNvSpPr>
          <p:nvPr>
            <p:ph sz="quarter" idx="12"/>
          </p:nvPr>
        </p:nvSpPr>
        <p:spPr/>
        <p:txBody>
          <a:bodyPr/>
          <a:lstStyle/>
          <a:p>
            <a:r>
              <a:rPr lang="en-US" dirty="0" smtClean="0"/>
              <a:t>August 25, 2016</a:t>
            </a:r>
            <a:endParaRPr lang="en-US" dirty="0"/>
          </a:p>
        </p:txBody>
      </p:sp>
    </p:spTree>
    <p:extLst>
      <p:ext uri="{BB962C8B-B14F-4D97-AF65-F5344CB8AC3E}">
        <p14:creationId xmlns:p14="http://schemas.microsoft.com/office/powerpoint/2010/main" val="2869590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Successes</a:t>
            </a:r>
            <a:endParaRPr lang="en-US" sz="3200" b="1" dirty="0"/>
          </a:p>
        </p:txBody>
      </p:sp>
      <p:sp>
        <p:nvSpPr>
          <p:cNvPr id="7" name="Content Placeholder 6"/>
          <p:cNvSpPr>
            <a:spLocks noGrp="1"/>
          </p:cNvSpPr>
          <p:nvPr>
            <p:ph sz="quarter" idx="12"/>
          </p:nvPr>
        </p:nvSpPr>
        <p:spPr/>
        <p:txBody>
          <a:bodyPr/>
          <a:lstStyle/>
          <a:p>
            <a:r>
              <a:rPr lang="en-US" dirty="0" smtClean="0"/>
              <a:t>August 25, 2016</a:t>
            </a:r>
            <a:endParaRPr lang="en-US" dirty="0"/>
          </a:p>
        </p:txBody>
      </p:sp>
      <p:sp>
        <p:nvSpPr>
          <p:cNvPr id="8" name="Content Placeholder 2"/>
          <p:cNvSpPr>
            <a:spLocks noGrp="1"/>
          </p:cNvSpPr>
          <p:nvPr>
            <p:ph idx="1"/>
          </p:nvPr>
        </p:nvSpPr>
        <p:spPr>
          <a:xfrm>
            <a:off x="839788" y="1785428"/>
            <a:ext cx="10515600" cy="4351338"/>
          </a:xfrm>
        </p:spPr>
        <p:txBody>
          <a:bodyPr>
            <a:noAutofit/>
          </a:bodyPr>
          <a:lstStyle/>
          <a:p>
            <a:pPr marL="342900" indent="-342900">
              <a:buFont typeface="Arial" panose="020B0604020202020204" pitchFamily="34" charset="0"/>
              <a:buChar char="•"/>
            </a:pPr>
            <a:r>
              <a:rPr lang="en-US" sz="1800" b="0" dirty="0" smtClean="0"/>
              <a:t>Identified successes </a:t>
            </a:r>
          </a:p>
          <a:p>
            <a:pPr marL="800100" lvl="1" indent="-342900">
              <a:buFont typeface="Arial" panose="020B0604020202020204" pitchFamily="34" charset="0"/>
              <a:buChar char="•"/>
            </a:pPr>
            <a:r>
              <a:rPr lang="en-US" sz="1800" b="0" dirty="0" smtClean="0"/>
              <a:t>Intercept Points: Correctional Health Services at </a:t>
            </a:r>
            <a:r>
              <a:rPr lang="en-US" sz="1800" b="0" dirty="0" err="1" smtClean="0"/>
              <a:t>Rikers</a:t>
            </a:r>
            <a:r>
              <a:rPr lang="en-US" sz="1800" b="0" dirty="0" smtClean="0"/>
              <a:t> Island Jail</a:t>
            </a:r>
          </a:p>
          <a:p>
            <a:pPr marL="800100" lvl="1" indent="-342900">
              <a:buFont typeface="Arial" panose="020B0604020202020204" pitchFamily="34" charset="0"/>
              <a:buChar char="•"/>
            </a:pPr>
            <a:r>
              <a:rPr lang="en-US" sz="1800" b="0" dirty="0" smtClean="0"/>
              <a:t>Referral Sources: Data match process</a:t>
            </a:r>
          </a:p>
          <a:p>
            <a:pPr marL="800100" lvl="1" indent="-342900">
              <a:buFont typeface="Arial" panose="020B0604020202020204" pitchFamily="34" charset="0"/>
              <a:buChar char="•"/>
            </a:pPr>
            <a:r>
              <a:rPr lang="en-US" sz="1800" b="0" dirty="0" smtClean="0"/>
              <a:t>Engagement Process: written, telephonic outreach during detainment &amp; incarceration; face to face intake sessions in the community, “warm hand offs” upon referral from community vendors</a:t>
            </a:r>
          </a:p>
          <a:p>
            <a:pPr marL="800100" lvl="1" indent="-342900">
              <a:buFont typeface="Arial" panose="020B0604020202020204" pitchFamily="34" charset="0"/>
              <a:buChar char="•"/>
            </a:pPr>
            <a:r>
              <a:rPr lang="en-US" sz="1800" b="0" dirty="0" smtClean="0"/>
              <a:t>Updating of consents to include relevant legal supports and resources, updated comprehensive assessment and care plan, exploration of relevant support services (e.g. medication delivery, NYCHA Reentry Housing, vocational case management </a:t>
            </a:r>
            <a:r>
              <a:rPr lang="en-US" sz="1800" b="0" dirty="0" err="1" smtClean="0"/>
              <a:t>etc</a:t>
            </a:r>
            <a:r>
              <a:rPr lang="en-US" sz="1800" b="0" dirty="0" smtClean="0"/>
              <a:t>)</a:t>
            </a:r>
          </a:p>
          <a:p>
            <a:pPr marL="342900" indent="-342900">
              <a:buFont typeface="Arial" panose="020B0604020202020204" pitchFamily="34" charset="0"/>
              <a:buChar char="•"/>
            </a:pPr>
            <a:r>
              <a:rPr lang="en-US" sz="1800" b="0" dirty="0" smtClean="0"/>
              <a:t>Enhancing Cultural Competency</a:t>
            </a:r>
          </a:p>
          <a:p>
            <a:pPr marL="800100" lvl="1" indent="-342900">
              <a:buFont typeface="Arial" panose="020B0604020202020204" pitchFamily="34" charset="0"/>
              <a:buChar char="•"/>
            </a:pPr>
            <a:r>
              <a:rPr lang="en-US" sz="1800" b="0" dirty="0" smtClean="0"/>
              <a:t>Providing monthly meetings for care management network to discuss care management strategies, cultural competency, trainings available in the community to enhance ability to work with population effectively (includes presentations from vendors that have demonstrated expertise or comfort in working with citizens with justice system history)</a:t>
            </a:r>
          </a:p>
          <a:p>
            <a:pPr marL="800100" lvl="1" indent="-342900">
              <a:buFont typeface="Arial" panose="020B0604020202020204" pitchFamily="34" charset="0"/>
              <a:buChar char="•"/>
            </a:pPr>
            <a:r>
              <a:rPr lang="en-US" sz="1800" b="0" dirty="0" smtClean="0"/>
              <a:t>Development of policy &amp; procedure, workflows, and tools to assist care managers in building and maintaining effective relationships with justice system stakeholders and citizens</a:t>
            </a:r>
            <a:endParaRPr lang="en-US" sz="1800" b="0" dirty="0"/>
          </a:p>
        </p:txBody>
      </p:sp>
    </p:spTree>
    <p:extLst>
      <p:ext uri="{BB962C8B-B14F-4D97-AF65-F5344CB8AC3E}">
        <p14:creationId xmlns:p14="http://schemas.microsoft.com/office/powerpoint/2010/main" val="3782742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Data</a:t>
            </a:r>
            <a:endParaRPr lang="en-US" sz="3200" b="1" dirty="0"/>
          </a:p>
        </p:txBody>
      </p:sp>
      <p:sp>
        <p:nvSpPr>
          <p:cNvPr id="7" name="Content Placeholder 6"/>
          <p:cNvSpPr>
            <a:spLocks noGrp="1"/>
          </p:cNvSpPr>
          <p:nvPr>
            <p:ph sz="quarter" idx="12"/>
          </p:nvPr>
        </p:nvSpPr>
        <p:spPr/>
        <p:txBody>
          <a:bodyPr/>
          <a:lstStyle/>
          <a:p>
            <a:r>
              <a:rPr lang="en-US" dirty="0" smtClean="0"/>
              <a:t>August 25, 2016</a:t>
            </a:r>
            <a:endParaRPr lang="en-US" dirty="0"/>
          </a:p>
        </p:txBody>
      </p:sp>
      <p:sp>
        <p:nvSpPr>
          <p:cNvPr id="9" name="Content Placeholder 2"/>
          <p:cNvSpPr>
            <a:spLocks noGrp="1"/>
          </p:cNvSpPr>
          <p:nvPr>
            <p:ph idx="1"/>
          </p:nvPr>
        </p:nvSpPr>
        <p:spPr>
          <a:xfrm>
            <a:off x="231775" y="1825625"/>
            <a:ext cx="10515600" cy="4351338"/>
          </a:xfrm>
        </p:spPr>
        <p:txBody>
          <a:bodyPr>
            <a:normAutofit fontScale="85000" lnSpcReduction="20000"/>
          </a:bodyPr>
          <a:lstStyle/>
          <a:p>
            <a:pPr marL="800100" lvl="1" indent="-342900">
              <a:buFont typeface="Arial" panose="020B0604020202020204" pitchFamily="34" charset="0"/>
              <a:buChar char="•"/>
            </a:pPr>
            <a:r>
              <a:rPr lang="en-US" sz="2100" b="0" dirty="0" smtClean="0"/>
              <a:t>BHH has observed over 3,400 admissions to the jail since Correctional Health Services project start (est. 2014)</a:t>
            </a:r>
            <a:br>
              <a:rPr lang="en-US" sz="2100" b="0" dirty="0" smtClean="0"/>
            </a:br>
            <a:endParaRPr lang="en-US" sz="2100" b="0" dirty="0" smtClean="0"/>
          </a:p>
          <a:p>
            <a:pPr marL="800100" lvl="1" indent="-342900">
              <a:buFont typeface="Arial" panose="020B0604020202020204" pitchFamily="34" charset="0"/>
              <a:buChar char="•"/>
            </a:pPr>
            <a:r>
              <a:rPr lang="en-US" sz="2100" b="0" dirty="0" smtClean="0"/>
              <a:t>Rates of re-admission to the jail for BHH enrolled members 2015 will be compared to 2016 rates after close of final quarter</a:t>
            </a:r>
            <a:br>
              <a:rPr lang="en-US" sz="2100" b="0" dirty="0" smtClean="0"/>
            </a:br>
            <a:endParaRPr lang="en-US" sz="2100" b="0" dirty="0" smtClean="0"/>
          </a:p>
          <a:p>
            <a:pPr marL="800100" lvl="1" indent="-342900">
              <a:buFont typeface="Arial" panose="020B0604020202020204" pitchFamily="34" charset="0"/>
              <a:buChar char="•"/>
            </a:pPr>
            <a:r>
              <a:rPr lang="en-US" sz="2100" b="0" dirty="0" smtClean="0"/>
              <a:t>Caseloads still average a </a:t>
            </a:r>
            <a:r>
              <a:rPr lang="en-US" sz="2100" b="0" u="sng" dirty="0" smtClean="0"/>
              <a:t>minimum</a:t>
            </a:r>
            <a:r>
              <a:rPr lang="en-US" sz="2100" b="0" dirty="0" smtClean="0"/>
              <a:t> of 40:1 as a result of care management rates; BHH has recruited three agencies with history of justice system expertise; one care management agency has dedicated a FTE to working with justice involved clients </a:t>
            </a:r>
          </a:p>
          <a:p>
            <a:pPr marL="800100" lvl="1" indent="-342900">
              <a:buFont typeface="Arial" panose="020B0604020202020204" pitchFamily="34" charset="0"/>
              <a:buChar char="•"/>
            </a:pPr>
            <a:endParaRPr lang="en-US" sz="2100" b="0" dirty="0" smtClean="0"/>
          </a:p>
          <a:p>
            <a:pPr marL="800100" lvl="1" indent="-342900">
              <a:buFont typeface="Arial" panose="020B0604020202020204" pitchFamily="34" charset="0"/>
              <a:buChar char="•"/>
            </a:pPr>
            <a:r>
              <a:rPr lang="en-US" sz="2100" b="0" dirty="0" smtClean="0"/>
              <a:t>Highest volume of justice cases are identified through partnership with Correctional Health Services (data matching)</a:t>
            </a:r>
            <a:br>
              <a:rPr lang="en-US" sz="2100" b="0" dirty="0" smtClean="0"/>
            </a:br>
            <a:endParaRPr lang="en-US" sz="2100" b="0" dirty="0" smtClean="0"/>
          </a:p>
          <a:p>
            <a:pPr marL="800100" lvl="1" indent="-342900">
              <a:buFont typeface="Arial" panose="020B0604020202020204" pitchFamily="34" charset="0"/>
              <a:buChar char="•"/>
            </a:pPr>
            <a:r>
              <a:rPr lang="en-US" sz="2100" b="0" dirty="0" smtClean="0"/>
              <a:t>Prevalent needs include: housing, family reunification, entitlements, access to mental health/medical support, medication assisted therapy, trauma informed care, and vocational support</a:t>
            </a:r>
            <a:br>
              <a:rPr lang="en-US" sz="2100" b="0" dirty="0" smtClean="0"/>
            </a:br>
            <a:endParaRPr lang="en-US" sz="2100" b="0" dirty="0" smtClean="0"/>
          </a:p>
          <a:p>
            <a:pPr marL="800100" lvl="1" indent="-342900">
              <a:buFont typeface="Arial" panose="020B0604020202020204" pitchFamily="34" charset="0"/>
              <a:buChar char="•"/>
            </a:pPr>
            <a:r>
              <a:rPr lang="en-US" sz="2100" b="0" dirty="0" smtClean="0"/>
              <a:t>Common services include enhanced care planning, in person support traveling to/from appointments, housing access/application completion, benefits/entitlements application completion (all five core services)</a:t>
            </a:r>
          </a:p>
          <a:p>
            <a:pPr lvl="1"/>
            <a:endParaRPr lang="en-US" dirty="0" smtClean="0"/>
          </a:p>
        </p:txBody>
      </p:sp>
    </p:spTree>
    <p:extLst>
      <p:ext uri="{BB962C8B-B14F-4D97-AF65-F5344CB8AC3E}">
        <p14:creationId xmlns:p14="http://schemas.microsoft.com/office/powerpoint/2010/main" val="1044087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84" y="546100"/>
            <a:ext cx="10515600" cy="1004539"/>
          </a:xfrm>
        </p:spPr>
        <p:txBody>
          <a:bodyPr>
            <a:normAutofit/>
          </a:bodyPr>
          <a:lstStyle/>
          <a:p>
            <a:r>
              <a:rPr lang="en-US" sz="3200" b="1" dirty="0" smtClean="0"/>
              <a:t>Challenges</a:t>
            </a:r>
            <a:endParaRPr lang="en-US" sz="3200" b="1" dirty="0"/>
          </a:p>
        </p:txBody>
      </p:sp>
      <p:sp>
        <p:nvSpPr>
          <p:cNvPr id="7" name="Content Placeholder 6"/>
          <p:cNvSpPr>
            <a:spLocks noGrp="1"/>
          </p:cNvSpPr>
          <p:nvPr>
            <p:ph sz="quarter" idx="12"/>
          </p:nvPr>
        </p:nvSpPr>
        <p:spPr/>
        <p:txBody>
          <a:bodyPr/>
          <a:lstStyle/>
          <a:p>
            <a:r>
              <a:rPr lang="en-US" dirty="0" smtClean="0"/>
              <a:t>August 25, 2016</a:t>
            </a:r>
            <a:endParaRPr lang="en-US" dirty="0"/>
          </a:p>
        </p:txBody>
      </p:sp>
      <p:sp>
        <p:nvSpPr>
          <p:cNvPr id="8" name="Rectangle 7"/>
          <p:cNvSpPr/>
          <p:nvPr/>
        </p:nvSpPr>
        <p:spPr>
          <a:xfrm>
            <a:off x="464884" y="1534792"/>
            <a:ext cx="11484864" cy="4801314"/>
          </a:xfrm>
          <a:prstGeom prst="rect">
            <a:avLst/>
          </a:prstGeom>
        </p:spPr>
        <p:txBody>
          <a:bodyPr wrap="square">
            <a:spAutoFit/>
          </a:bodyPr>
          <a:lstStyle/>
          <a:p>
            <a:pPr marL="285750" indent="-285750">
              <a:buFont typeface="Arial" panose="020B0604020202020204" pitchFamily="34" charset="0"/>
              <a:buChar char="•"/>
            </a:pPr>
            <a:r>
              <a:rPr lang="en-US" dirty="0"/>
              <a:t>Need to secure high-quality trauma-informed care in both medical and behavioral (integrative) health settings; identification of reliable and timely services is </a:t>
            </a:r>
            <a:r>
              <a:rPr lang="en-US" dirty="0" smtClean="0"/>
              <a:t>challenging</a:t>
            </a:r>
            <a:br>
              <a:rPr lang="en-US" dirty="0" smtClean="0"/>
            </a:br>
            <a:endParaRPr lang="en-US" dirty="0"/>
          </a:p>
          <a:p>
            <a:pPr marL="285750" indent="-285750">
              <a:buFont typeface="Arial" panose="020B0604020202020204" pitchFamily="34" charset="0"/>
              <a:buChar char="•"/>
            </a:pPr>
            <a:r>
              <a:rPr lang="en-US" dirty="0"/>
              <a:t>Medicaid suspends after 31 days of admission to jail; reactivates following release but not immediately; rendering some citizens unable to access care immediately upon discharge to the </a:t>
            </a:r>
            <a:r>
              <a:rPr lang="en-US" dirty="0" smtClean="0"/>
              <a:t>community</a:t>
            </a:r>
            <a:br>
              <a:rPr lang="en-US" dirty="0" smtClean="0"/>
            </a:br>
            <a:endParaRPr lang="en-US" dirty="0"/>
          </a:p>
          <a:p>
            <a:pPr marL="285750" indent="-285750">
              <a:buFont typeface="Arial" panose="020B0604020202020204" pitchFamily="34" charset="0"/>
              <a:buChar char="•"/>
            </a:pPr>
            <a:r>
              <a:rPr lang="en-US" dirty="0"/>
              <a:t>Discharges are not always able to be coordinated as these sometimes happen directly at the court (staffing models cannot afford to deploy care managers to court settings for each appointment) and thus pose challenges in being able to implement discharge plans with member in real </a:t>
            </a:r>
            <a:r>
              <a:rPr lang="en-US" dirty="0" smtClean="0"/>
              <a:t>time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Housing barriers continue to contribute to challenges in connecting with members post-release (unstably housed/homeless) </a:t>
            </a:r>
            <a:r>
              <a:rPr lang="en-US" dirty="0" smtClean="0"/>
              <a:t/>
            </a:r>
            <a:br>
              <a:rPr lang="en-US" dirty="0" smtClean="0"/>
            </a:br>
            <a:endParaRPr lang="en-US" dirty="0"/>
          </a:p>
          <a:p>
            <a:pPr marL="285750" indent="-285750">
              <a:buFont typeface="Arial" panose="020B0604020202020204" pitchFamily="34" charset="0"/>
              <a:buChar char="•"/>
            </a:pPr>
            <a:r>
              <a:rPr lang="en-US" dirty="0"/>
              <a:t>Data matching, alert distribution = manual efforts requiring dedicated HH </a:t>
            </a:r>
            <a:r>
              <a:rPr lang="en-US" dirty="0" smtClean="0"/>
              <a:t>staff</a:t>
            </a:r>
            <a:br>
              <a:rPr lang="en-US" dirty="0" smtClean="0"/>
            </a:br>
            <a:endParaRPr lang="en-US" dirty="0"/>
          </a:p>
          <a:p>
            <a:pPr marL="285750" indent="-285750">
              <a:buFont typeface="Arial" panose="020B0604020202020204" pitchFamily="34" charset="0"/>
              <a:buChar char="•"/>
            </a:pPr>
            <a:r>
              <a:rPr lang="en-US" dirty="0"/>
              <a:t>Intensive level of aftercare interventions needed are difficult to balance alongside traditional HH caseloads (all are fairly intensive needs); staff struggle to allocate time as needed to each case</a:t>
            </a:r>
          </a:p>
        </p:txBody>
      </p:sp>
    </p:spTree>
    <p:extLst>
      <p:ext uri="{BB962C8B-B14F-4D97-AF65-F5344CB8AC3E}">
        <p14:creationId xmlns:p14="http://schemas.microsoft.com/office/powerpoint/2010/main" val="3186667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4172" y="2901696"/>
            <a:ext cx="10523156" cy="691895"/>
          </a:xfrm>
        </p:spPr>
        <p:txBody>
          <a:bodyPr>
            <a:noAutofit/>
          </a:bodyPr>
          <a:lstStyle/>
          <a:p>
            <a:pPr algn="ctr"/>
            <a:r>
              <a:rPr lang="en-US" b="1" dirty="0" smtClean="0"/>
              <a:t>Bronx Lebanon Hospital</a:t>
            </a:r>
            <a:br>
              <a:rPr lang="en-US" b="1" dirty="0" smtClean="0"/>
            </a:br>
            <a:r>
              <a:rPr lang="en-US" dirty="0" smtClean="0"/>
              <a:t/>
            </a:r>
            <a:br>
              <a:rPr lang="en-US" dirty="0" smtClean="0"/>
            </a:br>
            <a:r>
              <a:rPr lang="en-US" sz="2500" dirty="0" smtClean="0">
                <a:solidFill>
                  <a:schemeClr val="tx1"/>
                </a:solidFill>
              </a:rPr>
              <a:t>Dr. Isaac Dapkins, MD</a:t>
            </a:r>
            <a:endParaRPr lang="en-US" sz="2500" dirty="0">
              <a:solidFill>
                <a:schemeClr val="tx1"/>
              </a:solidFill>
            </a:endParaRPr>
          </a:p>
        </p:txBody>
      </p:sp>
      <p:sp>
        <p:nvSpPr>
          <p:cNvPr id="5" name="Content Placeholder 4"/>
          <p:cNvSpPr>
            <a:spLocks noGrp="1"/>
          </p:cNvSpPr>
          <p:nvPr>
            <p:ph sz="quarter" idx="12"/>
          </p:nvPr>
        </p:nvSpPr>
        <p:spPr/>
        <p:txBody>
          <a:bodyPr/>
          <a:lstStyle/>
          <a:p>
            <a:r>
              <a:rPr lang="en-US" dirty="0" smtClean="0"/>
              <a:t>August 25, 2016</a:t>
            </a:r>
          </a:p>
          <a:p>
            <a:endParaRPr lang="en-US" dirty="0"/>
          </a:p>
        </p:txBody>
      </p:sp>
    </p:spTree>
    <p:extLst>
      <p:ext uri="{BB962C8B-B14F-4D97-AF65-F5344CB8AC3E}">
        <p14:creationId xmlns:p14="http://schemas.microsoft.com/office/powerpoint/2010/main" val="629001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816865"/>
            <a:ext cx="3932237" cy="773940"/>
          </a:xfrm>
        </p:spPr>
        <p:txBody>
          <a:bodyPr/>
          <a:lstStyle/>
          <a:p>
            <a:r>
              <a:rPr lang="en-US" b="1" dirty="0" smtClean="0"/>
              <a:t>Successes</a:t>
            </a:r>
            <a:endParaRPr lang="en-US" b="1" dirty="0"/>
          </a:p>
        </p:txBody>
      </p:sp>
      <p:sp>
        <p:nvSpPr>
          <p:cNvPr id="4" name="Text Placeholder 3"/>
          <p:cNvSpPr>
            <a:spLocks noGrp="1"/>
          </p:cNvSpPr>
          <p:nvPr>
            <p:ph type="body" sz="half" idx="2"/>
          </p:nvPr>
        </p:nvSpPr>
        <p:spPr>
          <a:xfrm>
            <a:off x="839788" y="1678488"/>
            <a:ext cx="10646579" cy="4165448"/>
          </a:xfrm>
        </p:spPr>
        <p:txBody>
          <a:bodyPr/>
          <a:lstStyle/>
          <a:p>
            <a:pPr marL="285750" indent="-285750">
              <a:buFont typeface="Arial" panose="020B0604020202020204" pitchFamily="34" charset="0"/>
              <a:buChar char="•"/>
            </a:pPr>
            <a:r>
              <a:rPr lang="en-US" sz="1800" dirty="0">
                <a:latin typeface="+mj-lt"/>
              </a:rPr>
              <a:t>Identified successes </a:t>
            </a:r>
          </a:p>
          <a:p>
            <a:pPr marL="742950" lvl="1" indent="-285750">
              <a:buFont typeface="Arial" panose="020B0604020202020204" pitchFamily="34" charset="0"/>
              <a:buChar char="•"/>
            </a:pPr>
            <a:r>
              <a:rPr lang="en-US" sz="1800" dirty="0">
                <a:latin typeface="+mj-lt"/>
              </a:rPr>
              <a:t>Long standing working relationship with the Transitional Health Services at Rikers. </a:t>
            </a:r>
          </a:p>
          <a:p>
            <a:pPr marL="742950" lvl="1" indent="-285750">
              <a:buFont typeface="Arial" panose="020B0604020202020204" pitchFamily="34" charset="0"/>
              <a:buChar char="•"/>
            </a:pPr>
            <a:r>
              <a:rPr lang="en-US" sz="1800" dirty="0">
                <a:latin typeface="+mj-lt"/>
              </a:rPr>
              <a:t>Transitional Health Services notifies Bronx Health Home of transitioning clients</a:t>
            </a:r>
          </a:p>
          <a:p>
            <a:pPr marL="742950" lvl="1" indent="-285750">
              <a:buFont typeface="Arial" panose="020B0604020202020204" pitchFamily="34" charset="0"/>
              <a:buChar char="•"/>
            </a:pPr>
            <a:r>
              <a:rPr lang="en-US" sz="1800" dirty="0">
                <a:latin typeface="+mj-lt"/>
              </a:rPr>
              <a:t>BLHH provides assists in providing care coordination resources.  Referrals are </a:t>
            </a:r>
            <a:r>
              <a:rPr lang="en-US" sz="1800" dirty="0" smtClean="0">
                <a:latin typeface="+mj-lt"/>
              </a:rPr>
              <a:t>categorized </a:t>
            </a:r>
            <a:r>
              <a:rPr lang="en-US" sz="1800" dirty="0">
                <a:latin typeface="+mj-lt"/>
              </a:rPr>
              <a:t>as urgent and addressed immediately. </a:t>
            </a:r>
          </a:p>
          <a:p>
            <a:pPr marL="742950" lvl="1" indent="-285750">
              <a:buFont typeface="Arial" panose="020B0604020202020204" pitchFamily="34" charset="0"/>
              <a:buChar char="•"/>
            </a:pPr>
            <a:r>
              <a:rPr lang="en-US" sz="1800" dirty="0">
                <a:latin typeface="+mj-lt"/>
              </a:rPr>
              <a:t>Most unassigned Rikers members are assigned to Bronx </a:t>
            </a:r>
            <a:r>
              <a:rPr lang="en-US" sz="1800" dirty="0" err="1">
                <a:latin typeface="+mj-lt"/>
              </a:rPr>
              <a:t>Tasc</a:t>
            </a:r>
            <a:r>
              <a:rPr lang="en-US" sz="1800" dirty="0">
                <a:latin typeface="+mj-lt"/>
              </a:rPr>
              <a:t> Care Coordination </a:t>
            </a:r>
          </a:p>
          <a:p>
            <a:pPr marL="285750" indent="-285750">
              <a:buFont typeface="Arial" panose="020B0604020202020204" pitchFamily="34" charset="0"/>
              <a:buChar char="•"/>
            </a:pPr>
            <a:r>
              <a:rPr lang="en-US" sz="1800" dirty="0">
                <a:latin typeface="+mj-lt"/>
              </a:rPr>
              <a:t>Any evidence based practices? </a:t>
            </a:r>
          </a:p>
          <a:p>
            <a:pPr marL="742950" lvl="1" indent="-285750">
              <a:buFont typeface="Arial" panose="020B0604020202020204" pitchFamily="34" charset="0"/>
              <a:buChar char="•"/>
            </a:pPr>
            <a:r>
              <a:rPr lang="en-US" sz="1800" b="1" dirty="0">
                <a:latin typeface="+mj-lt"/>
              </a:rPr>
              <a:t>Since 1986 EAC has operated Treatment Alternatives for Safer Communities (TASC),</a:t>
            </a:r>
            <a:r>
              <a:rPr lang="en-US" sz="1800" dirty="0">
                <a:latin typeface="+mj-lt"/>
              </a:rPr>
              <a:t> a national program model designed to break the addiction-crime cycle of drug-involved offenders by moving the offender through the criminal justice process and into drug and or mental health treatment, simultaneously providing monitoring services as an adjunct to criminal justice supervision. TASC comprehensive case management services create a unique interface among the criminal justice system, the treatment service system, and the offender, thus allowing for effective and efficient outcomes.</a:t>
            </a:r>
          </a:p>
          <a:p>
            <a:endParaRPr lang="en-US" dirty="0"/>
          </a:p>
        </p:txBody>
      </p:sp>
      <p:sp>
        <p:nvSpPr>
          <p:cNvPr id="5" name="Content Placeholder 4"/>
          <p:cNvSpPr>
            <a:spLocks noGrp="1"/>
          </p:cNvSpPr>
          <p:nvPr>
            <p:ph sz="quarter" idx="12"/>
          </p:nvPr>
        </p:nvSpPr>
        <p:spPr/>
        <p:txBody>
          <a:bodyPr/>
          <a:lstStyle/>
          <a:p>
            <a:r>
              <a:rPr lang="en-US" dirty="0" smtClean="0"/>
              <a:t>August 25, 2016</a:t>
            </a:r>
            <a:endParaRPr lang="en-US" dirty="0"/>
          </a:p>
        </p:txBody>
      </p:sp>
    </p:spTree>
    <p:extLst>
      <p:ext uri="{BB962C8B-B14F-4D97-AF65-F5344CB8AC3E}">
        <p14:creationId xmlns:p14="http://schemas.microsoft.com/office/powerpoint/2010/main" val="2086517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816865"/>
            <a:ext cx="3932237" cy="936780"/>
          </a:xfrm>
        </p:spPr>
        <p:txBody>
          <a:bodyPr/>
          <a:lstStyle/>
          <a:p>
            <a:r>
              <a:rPr lang="en-US" b="1" dirty="0" smtClean="0"/>
              <a:t>Data</a:t>
            </a:r>
            <a:endParaRPr lang="en-US" b="1" dirty="0"/>
          </a:p>
        </p:txBody>
      </p:sp>
      <p:sp>
        <p:nvSpPr>
          <p:cNvPr id="4" name="Text Placeholder 3"/>
          <p:cNvSpPr>
            <a:spLocks noGrp="1"/>
          </p:cNvSpPr>
          <p:nvPr>
            <p:ph type="body" sz="half" idx="2"/>
          </p:nvPr>
        </p:nvSpPr>
        <p:spPr>
          <a:xfrm>
            <a:off x="839788" y="2057400"/>
            <a:ext cx="10508793" cy="3811588"/>
          </a:xfrm>
        </p:spPr>
        <p:txBody>
          <a:bodyPr/>
          <a:lstStyle/>
          <a:p>
            <a:pPr marL="285750" indent="-285750">
              <a:buFont typeface="Arial" panose="020B0604020202020204" pitchFamily="34" charset="0"/>
              <a:buChar char="•"/>
            </a:pPr>
            <a:r>
              <a:rPr lang="en-US" sz="1800" dirty="0" smtClean="0">
                <a:latin typeface="+mj-lt"/>
              </a:rPr>
              <a:t>Referrals </a:t>
            </a:r>
            <a:r>
              <a:rPr lang="en-US" sz="1800" dirty="0">
                <a:latin typeface="+mj-lt"/>
              </a:rPr>
              <a:t>from Rikers are received on a bi-weekly basis. On an average 5 -10 members per month. 15 engaged, 30 in outreach, and an additional 12 in short term state prison (hiatus)</a:t>
            </a:r>
          </a:p>
          <a:p>
            <a:pPr marL="285750" indent="-285750">
              <a:buFont typeface="Arial" panose="020B0604020202020204" pitchFamily="34" charset="0"/>
              <a:buChar char="•"/>
            </a:pPr>
            <a:r>
              <a:rPr lang="en-US" sz="1800" dirty="0" smtClean="0">
                <a:latin typeface="+mj-lt"/>
              </a:rPr>
              <a:t>There is a separate </a:t>
            </a:r>
            <a:r>
              <a:rPr lang="en-US" sz="1800" dirty="0">
                <a:latin typeface="+mj-lt"/>
              </a:rPr>
              <a:t>process for engaged clients that are HARP enrolled 20-30 clients</a:t>
            </a:r>
          </a:p>
          <a:p>
            <a:pPr marL="285750" indent="-285750">
              <a:buFont typeface="Arial" panose="020B0604020202020204" pitchFamily="34" charset="0"/>
              <a:buChar char="•"/>
            </a:pPr>
            <a:r>
              <a:rPr lang="en-US" sz="1800" dirty="0" smtClean="0">
                <a:latin typeface="+mj-lt"/>
              </a:rPr>
              <a:t>Rikers is the most frequent referral source.</a:t>
            </a:r>
          </a:p>
          <a:p>
            <a:pPr marL="285750" indent="-285750">
              <a:buFont typeface="Arial" panose="020B0604020202020204" pitchFamily="34" charset="0"/>
              <a:buChar char="•"/>
            </a:pPr>
            <a:r>
              <a:rPr lang="en-US" sz="1800" dirty="0" smtClean="0">
                <a:latin typeface="+mj-lt"/>
              </a:rPr>
              <a:t>Common needs are housing, behavioral health, medical health and employment.</a:t>
            </a:r>
          </a:p>
          <a:p>
            <a:pPr marL="285750" indent="-285750">
              <a:buFont typeface="Arial" panose="020B0604020202020204" pitchFamily="34" charset="0"/>
              <a:buChar char="•"/>
            </a:pPr>
            <a:r>
              <a:rPr lang="en-US" sz="1800" dirty="0" smtClean="0">
                <a:latin typeface="+mj-lt"/>
              </a:rPr>
              <a:t>Common services provided are linked </a:t>
            </a:r>
            <a:r>
              <a:rPr lang="en-US" sz="1800" dirty="0">
                <a:latin typeface="+mj-lt"/>
              </a:rPr>
              <a:t>to experienced Care Coordination </a:t>
            </a:r>
          </a:p>
          <a:p>
            <a:endParaRPr lang="en-US" dirty="0"/>
          </a:p>
        </p:txBody>
      </p:sp>
      <p:sp>
        <p:nvSpPr>
          <p:cNvPr id="5" name="Content Placeholder 4"/>
          <p:cNvSpPr>
            <a:spLocks noGrp="1"/>
          </p:cNvSpPr>
          <p:nvPr>
            <p:ph sz="quarter" idx="12"/>
          </p:nvPr>
        </p:nvSpPr>
        <p:spPr/>
        <p:txBody>
          <a:bodyPr/>
          <a:lstStyle/>
          <a:p>
            <a:r>
              <a:rPr lang="en-US" dirty="0" smtClean="0"/>
              <a:t>August 25, 2016</a:t>
            </a:r>
            <a:endParaRPr lang="en-US" dirty="0"/>
          </a:p>
        </p:txBody>
      </p:sp>
    </p:spTree>
    <p:extLst>
      <p:ext uri="{BB962C8B-B14F-4D97-AF65-F5344CB8AC3E}">
        <p14:creationId xmlns:p14="http://schemas.microsoft.com/office/powerpoint/2010/main" val="17164540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816865"/>
            <a:ext cx="3932237" cy="836572"/>
          </a:xfrm>
        </p:spPr>
        <p:txBody>
          <a:bodyPr/>
          <a:lstStyle/>
          <a:p>
            <a:r>
              <a:rPr lang="en-US" b="1" dirty="0" smtClean="0"/>
              <a:t>Outcomes</a:t>
            </a:r>
            <a:endParaRPr lang="en-US" b="1" dirty="0"/>
          </a:p>
        </p:txBody>
      </p:sp>
      <p:sp>
        <p:nvSpPr>
          <p:cNvPr id="4" name="Text Placeholder 3"/>
          <p:cNvSpPr>
            <a:spLocks noGrp="1"/>
          </p:cNvSpPr>
          <p:nvPr>
            <p:ph type="body" sz="half" idx="2"/>
          </p:nvPr>
        </p:nvSpPr>
        <p:spPr>
          <a:xfrm>
            <a:off x="839788" y="2057400"/>
            <a:ext cx="10258272" cy="3811588"/>
          </a:xfrm>
        </p:spPr>
        <p:txBody>
          <a:bodyPr/>
          <a:lstStyle/>
          <a:p>
            <a:pPr marL="285750" indent="-285750">
              <a:lnSpc>
                <a:spcPct val="80000"/>
              </a:lnSpc>
              <a:buFont typeface="Arial" panose="020B0604020202020204" pitchFamily="34" charset="0"/>
              <a:buChar char="•"/>
            </a:pPr>
            <a:r>
              <a:rPr lang="en-US" sz="1800" dirty="0"/>
              <a:t>2/15 of engaged clients in the most recent month were seen by a medical provider</a:t>
            </a:r>
          </a:p>
          <a:p>
            <a:pPr marL="285750" indent="-285750">
              <a:lnSpc>
                <a:spcPct val="80000"/>
              </a:lnSpc>
              <a:buFont typeface="Arial" panose="020B0604020202020204" pitchFamily="34" charset="0"/>
              <a:buChar char="•"/>
            </a:pPr>
            <a:r>
              <a:rPr lang="en-US" sz="1800" dirty="0"/>
              <a:t>For clients remaining in “outreach status” the recidivism rate is higher than those</a:t>
            </a:r>
          </a:p>
          <a:p>
            <a:pPr marL="285750" indent="-285750">
              <a:lnSpc>
                <a:spcPct val="80000"/>
              </a:lnSpc>
              <a:buFont typeface="Arial" panose="020B0604020202020204" pitchFamily="34" charset="0"/>
              <a:buChar char="•"/>
            </a:pPr>
            <a:r>
              <a:rPr lang="en-US" sz="1800" dirty="0"/>
              <a:t>Substance abuse rate is extremely high</a:t>
            </a:r>
          </a:p>
          <a:p>
            <a:endParaRPr lang="en-US" b="1" dirty="0"/>
          </a:p>
        </p:txBody>
      </p:sp>
      <p:sp>
        <p:nvSpPr>
          <p:cNvPr id="5" name="Content Placeholder 4"/>
          <p:cNvSpPr>
            <a:spLocks noGrp="1"/>
          </p:cNvSpPr>
          <p:nvPr>
            <p:ph sz="quarter" idx="12"/>
          </p:nvPr>
        </p:nvSpPr>
        <p:spPr/>
        <p:txBody>
          <a:bodyPr/>
          <a:lstStyle/>
          <a:p>
            <a:r>
              <a:rPr lang="en-US" dirty="0" smtClean="0"/>
              <a:t>August 25, 2016</a:t>
            </a:r>
            <a:endParaRPr lang="en-US" dirty="0"/>
          </a:p>
        </p:txBody>
      </p:sp>
    </p:spTree>
    <p:extLst>
      <p:ext uri="{BB962C8B-B14F-4D97-AF65-F5344CB8AC3E}">
        <p14:creationId xmlns:p14="http://schemas.microsoft.com/office/powerpoint/2010/main" val="13333544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Challenges</a:t>
            </a:r>
            <a:endParaRPr lang="en-US" b="1" dirty="0"/>
          </a:p>
        </p:txBody>
      </p:sp>
      <p:sp>
        <p:nvSpPr>
          <p:cNvPr id="5" name="Content Placeholder 4"/>
          <p:cNvSpPr>
            <a:spLocks noGrp="1"/>
          </p:cNvSpPr>
          <p:nvPr>
            <p:ph sz="quarter" idx="12"/>
          </p:nvPr>
        </p:nvSpPr>
        <p:spPr/>
        <p:txBody>
          <a:bodyPr/>
          <a:lstStyle/>
          <a:p>
            <a:r>
              <a:rPr lang="en-US" dirty="0" smtClean="0"/>
              <a:t>August 25, 2016</a:t>
            </a:r>
            <a:endParaRPr lang="en-US" dirty="0"/>
          </a:p>
        </p:txBody>
      </p:sp>
      <p:sp>
        <p:nvSpPr>
          <p:cNvPr id="6" name="Rectangle 5"/>
          <p:cNvSpPr/>
          <p:nvPr/>
        </p:nvSpPr>
        <p:spPr>
          <a:xfrm>
            <a:off x="839788" y="2234407"/>
            <a:ext cx="10208168" cy="2031325"/>
          </a:xfrm>
          <a:prstGeom prst="rect">
            <a:avLst/>
          </a:prstGeom>
        </p:spPr>
        <p:txBody>
          <a:bodyPr wrap="square">
            <a:spAutoFit/>
          </a:bodyPr>
          <a:lstStyle/>
          <a:p>
            <a:pPr marL="285750" indent="-285750">
              <a:buFont typeface="Arial" panose="020B0604020202020204" pitchFamily="34" charset="0"/>
              <a:buChar char="•"/>
            </a:pPr>
            <a:r>
              <a:rPr lang="en-US" dirty="0" smtClean="0"/>
              <a:t>At </a:t>
            </a:r>
            <a:r>
              <a:rPr lang="en-US" dirty="0"/>
              <a:t>this time only Bronx </a:t>
            </a:r>
            <a:r>
              <a:rPr lang="en-US" dirty="0" err="1"/>
              <a:t>Tasc</a:t>
            </a:r>
            <a:r>
              <a:rPr lang="en-US" dirty="0"/>
              <a:t> is receiving the referrals from Rikers; this was at Rikers requests because volume is low and patients require high level of </a:t>
            </a:r>
            <a:r>
              <a:rPr lang="en-US" dirty="0" smtClean="0"/>
              <a:t>intervention</a:t>
            </a:r>
            <a:br>
              <a:rPr lang="en-US" dirty="0" smtClean="0"/>
            </a:br>
            <a:endParaRPr lang="en-US" dirty="0"/>
          </a:p>
          <a:p>
            <a:pPr marL="285750" indent="-285750">
              <a:buFont typeface="Arial" panose="020B0604020202020204" pitchFamily="34" charset="0"/>
              <a:buChar char="•"/>
            </a:pPr>
            <a:r>
              <a:rPr lang="en-US" dirty="0" smtClean="0"/>
              <a:t>There is no </a:t>
            </a:r>
            <a:r>
              <a:rPr lang="en-US" dirty="0"/>
              <a:t>mechanism for care coordinators to actually meet with clients PRIOR to transition so many remain in outreach</a:t>
            </a:r>
            <a:r>
              <a:rPr lang="en-US" dirty="0" smtClean="0"/>
              <a:t>.</a:t>
            </a:r>
            <a:br>
              <a:rPr lang="en-US" dirty="0" smtClean="0"/>
            </a:br>
            <a:endParaRPr lang="en-US" dirty="0"/>
          </a:p>
          <a:p>
            <a:pPr marL="285750" indent="-285750">
              <a:buFont typeface="Arial" panose="020B0604020202020204" pitchFamily="34" charset="0"/>
              <a:buChar char="•"/>
            </a:pPr>
            <a:r>
              <a:rPr lang="en-US" dirty="0" smtClean="0"/>
              <a:t>We </a:t>
            </a:r>
            <a:r>
              <a:rPr lang="en-US" dirty="0"/>
              <a:t>need to engage more partners that could service this population. </a:t>
            </a:r>
          </a:p>
        </p:txBody>
      </p:sp>
    </p:spTree>
    <p:extLst>
      <p:ext uri="{BB962C8B-B14F-4D97-AF65-F5344CB8AC3E}">
        <p14:creationId xmlns:p14="http://schemas.microsoft.com/office/powerpoint/2010/main" val="213753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Agenda:</a:t>
            </a:r>
            <a:endParaRPr lang="en-US" sz="3200" b="1" dirty="0"/>
          </a:p>
        </p:txBody>
      </p:sp>
      <p:sp>
        <p:nvSpPr>
          <p:cNvPr id="3" name="Content Placeholder 2"/>
          <p:cNvSpPr>
            <a:spLocks noGrp="1"/>
          </p:cNvSpPr>
          <p:nvPr>
            <p:ph idx="1"/>
          </p:nvPr>
        </p:nvSpPr>
        <p:spPr/>
        <p:txBody>
          <a:bodyPr/>
          <a:lstStyle/>
          <a:p>
            <a:pPr marL="0" indent="0">
              <a:lnSpc>
                <a:spcPct val="150000"/>
              </a:lnSpc>
              <a:buNone/>
            </a:pPr>
            <a:r>
              <a:rPr lang="en-US" sz="2400" dirty="0" smtClean="0"/>
              <a:t>15 </a:t>
            </a:r>
            <a:r>
              <a:rPr lang="en-US" sz="2400" dirty="0"/>
              <a:t>min. 		Welcome and Introductions		</a:t>
            </a:r>
            <a:endParaRPr lang="en-US" sz="2400" dirty="0" smtClean="0"/>
          </a:p>
          <a:p>
            <a:pPr marL="0" indent="0">
              <a:lnSpc>
                <a:spcPct val="150000"/>
              </a:lnSpc>
              <a:buNone/>
            </a:pPr>
            <a:r>
              <a:rPr lang="en-US" sz="2400" dirty="0" smtClean="0"/>
              <a:t>15 </a:t>
            </a:r>
            <a:r>
              <a:rPr lang="en-US" sz="2400" dirty="0"/>
              <a:t>min.		Update on Funding for </a:t>
            </a:r>
            <a:r>
              <a:rPr lang="en-US" sz="2400" dirty="0" smtClean="0"/>
              <a:t>Health Homes and Criminal 				Justice Involved</a:t>
            </a:r>
          </a:p>
          <a:p>
            <a:pPr marL="0" indent="0">
              <a:lnSpc>
                <a:spcPct val="150000"/>
              </a:lnSpc>
              <a:buNone/>
            </a:pPr>
            <a:r>
              <a:rPr lang="en-US" sz="2400" dirty="0" smtClean="0"/>
              <a:t>15 </a:t>
            </a:r>
            <a:r>
              <a:rPr lang="en-US" sz="2400" dirty="0"/>
              <a:t>min.		Update on Waiver for Transitional </a:t>
            </a:r>
            <a:r>
              <a:rPr lang="en-US" sz="2400" dirty="0" smtClean="0"/>
              <a:t>Services</a:t>
            </a:r>
          </a:p>
          <a:p>
            <a:pPr marL="0" indent="0">
              <a:lnSpc>
                <a:spcPct val="150000"/>
              </a:lnSpc>
              <a:buNone/>
            </a:pPr>
            <a:r>
              <a:rPr lang="en-US" sz="2400" dirty="0"/>
              <a:t>45 min. 		Health Home Pilot Updates	</a:t>
            </a:r>
          </a:p>
          <a:p>
            <a:pPr marL="0" indent="0">
              <a:lnSpc>
                <a:spcPct val="150000"/>
              </a:lnSpc>
              <a:buNone/>
            </a:pPr>
            <a:r>
              <a:rPr lang="en-US" sz="2400" dirty="0"/>
              <a:t>30 min. 		Next Steps				</a:t>
            </a:r>
            <a:r>
              <a:rPr lang="en-US" sz="2400" dirty="0" smtClean="0"/>
              <a:t>	</a:t>
            </a:r>
            <a:endParaRPr lang="en-US" sz="2000" dirty="0"/>
          </a:p>
          <a:p>
            <a:pPr lvl="1"/>
            <a:endParaRPr lang="en-US" sz="2000" dirty="0" smtClean="0"/>
          </a:p>
        </p:txBody>
      </p:sp>
      <p:sp>
        <p:nvSpPr>
          <p:cNvPr id="4" name="Content Placeholder 3"/>
          <p:cNvSpPr>
            <a:spLocks noGrp="1"/>
          </p:cNvSpPr>
          <p:nvPr>
            <p:ph sz="quarter" idx="12"/>
          </p:nvPr>
        </p:nvSpPr>
        <p:spPr/>
        <p:txBody>
          <a:bodyPr/>
          <a:lstStyle/>
          <a:p>
            <a:r>
              <a:rPr lang="en-US" dirty="0" smtClean="0"/>
              <a:t>August 25, 2016</a:t>
            </a:r>
            <a:endParaRPr lang="en-US" dirty="0"/>
          </a:p>
        </p:txBody>
      </p:sp>
    </p:spTree>
    <p:extLst>
      <p:ext uri="{BB962C8B-B14F-4D97-AF65-F5344CB8AC3E}">
        <p14:creationId xmlns:p14="http://schemas.microsoft.com/office/powerpoint/2010/main" val="3350201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2"/>
          </p:nvPr>
        </p:nvSpPr>
        <p:spPr/>
        <p:txBody>
          <a:bodyPr/>
          <a:lstStyle/>
          <a:p>
            <a:r>
              <a:rPr lang="en-US" dirty="0" smtClean="0"/>
              <a:t>August 25, 2016</a:t>
            </a:r>
            <a:endParaRPr lang="en-US" dirty="0"/>
          </a:p>
        </p:txBody>
      </p:sp>
      <p:sp>
        <p:nvSpPr>
          <p:cNvPr id="4" name="Title 1"/>
          <p:cNvSpPr txBox="1">
            <a:spLocks/>
          </p:cNvSpPr>
          <p:nvPr/>
        </p:nvSpPr>
        <p:spPr>
          <a:xfrm>
            <a:off x="729493" y="2923953"/>
            <a:ext cx="10523156" cy="1438727"/>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rgbClr val="503278"/>
                </a:solidFill>
                <a:latin typeface="+mj-lt"/>
                <a:ea typeface="+mj-ea"/>
                <a:cs typeface="Arial" panose="020B0604020202020204" pitchFamily="34" charset="0"/>
              </a:defRPr>
            </a:lvl1pPr>
          </a:lstStyle>
          <a:p>
            <a:pPr algn="ctr"/>
            <a:r>
              <a:rPr lang="en-US" sz="3600" b="1" dirty="0" err="1" smtClean="0"/>
              <a:t>Huther</a:t>
            </a:r>
            <a:r>
              <a:rPr lang="en-US" sz="3600" b="1" dirty="0" smtClean="0"/>
              <a:t> Doyle Health Home</a:t>
            </a:r>
          </a:p>
          <a:p>
            <a:pPr algn="ctr"/>
            <a:r>
              <a:rPr lang="en-US" b="1" dirty="0" smtClean="0"/>
              <a:t/>
            </a:r>
            <a:br>
              <a:rPr lang="en-US" b="1" dirty="0" smtClean="0"/>
            </a:br>
            <a:r>
              <a:rPr lang="en-US" sz="2500" dirty="0" smtClean="0">
                <a:solidFill>
                  <a:schemeClr val="tx1"/>
                </a:solidFill>
              </a:rPr>
              <a:t>Paula J. Randall, VP of Health Services </a:t>
            </a:r>
            <a:endParaRPr lang="en-US" sz="2500" dirty="0">
              <a:solidFill>
                <a:schemeClr val="tx1"/>
              </a:solidFill>
            </a:endParaRPr>
          </a:p>
        </p:txBody>
      </p:sp>
    </p:spTree>
    <p:extLst>
      <p:ext uri="{BB962C8B-B14F-4D97-AF65-F5344CB8AC3E}">
        <p14:creationId xmlns:p14="http://schemas.microsoft.com/office/powerpoint/2010/main" val="35679303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2"/>
          </p:nvPr>
        </p:nvSpPr>
        <p:spPr/>
        <p:txBody>
          <a:bodyPr/>
          <a:lstStyle/>
          <a:p>
            <a:r>
              <a:rPr lang="en-US" dirty="0" smtClean="0"/>
              <a:t>August 25, 2016</a:t>
            </a:r>
            <a:endParaRPr lang="en-US" dirty="0"/>
          </a:p>
        </p:txBody>
      </p:sp>
      <p:sp>
        <p:nvSpPr>
          <p:cNvPr id="6" name="Title 1"/>
          <p:cNvSpPr>
            <a:spLocks noGrp="1"/>
          </p:cNvSpPr>
          <p:nvPr>
            <p:ph type="title"/>
          </p:nvPr>
        </p:nvSpPr>
        <p:spPr>
          <a:xfrm>
            <a:off x="838200" y="1085088"/>
            <a:ext cx="10515600" cy="605600"/>
          </a:xfrm>
        </p:spPr>
        <p:txBody>
          <a:bodyPr/>
          <a:lstStyle/>
          <a:p>
            <a:r>
              <a:rPr lang="en-US" b="1" dirty="0" smtClean="0"/>
              <a:t>Successes</a:t>
            </a:r>
            <a:endParaRPr lang="en-US" b="1" dirty="0"/>
          </a:p>
        </p:txBody>
      </p:sp>
      <p:sp>
        <p:nvSpPr>
          <p:cNvPr id="7" name="Content Placeholder 2"/>
          <p:cNvSpPr txBox="1">
            <a:spLocks/>
          </p:cNvSpPr>
          <p:nvPr/>
        </p:nvSpPr>
        <p:spPr>
          <a:xfrm>
            <a:off x="838200" y="1825625"/>
            <a:ext cx="10515600" cy="4351338"/>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r>
              <a:rPr lang="en-US" sz="1800" dirty="0" smtClean="0"/>
              <a:t>Identified Successes </a:t>
            </a:r>
          </a:p>
          <a:p>
            <a:pPr marL="742950" lvl="1" indent="-285750">
              <a:buFont typeface="Arial" panose="020B0604020202020204" pitchFamily="34" charset="0"/>
              <a:buChar char="•"/>
            </a:pPr>
            <a:r>
              <a:rPr lang="en-US" sz="1800" dirty="0" smtClean="0"/>
              <a:t>Referral sources - Monroe County Jail</a:t>
            </a:r>
          </a:p>
          <a:p>
            <a:pPr marL="742950" lvl="1" indent="-285750">
              <a:buFont typeface="Arial" panose="020B0604020202020204" pitchFamily="34" charset="0"/>
              <a:buChar char="•"/>
            </a:pPr>
            <a:r>
              <a:rPr lang="en-US" sz="1800" dirty="0" smtClean="0"/>
              <a:t>Engagement process – Set up CM in Jail prior to exiting to complete Enrollment – Build Relationship/Make a Connection</a:t>
            </a:r>
          </a:p>
          <a:p>
            <a:pPr marL="742950" lvl="1" indent="-285750">
              <a:buFont typeface="Arial" panose="020B0604020202020204" pitchFamily="34" charset="0"/>
              <a:buChar char="•"/>
            </a:pPr>
            <a:r>
              <a:rPr lang="en-US" sz="1800" dirty="0" smtClean="0"/>
              <a:t>Services provided – Connect to: DHS, Housing, SUD/MH services, PCP, HS/College, P.T. Job</a:t>
            </a:r>
          </a:p>
          <a:p>
            <a:r>
              <a:rPr lang="en-US" sz="1800" dirty="0" smtClean="0"/>
              <a:t>Evidence Based Practices </a:t>
            </a:r>
          </a:p>
          <a:p>
            <a:pPr marL="742950" lvl="1" indent="-285750">
              <a:buFont typeface="Arial" panose="020B0604020202020204" pitchFamily="34" charset="0"/>
              <a:buChar char="•"/>
            </a:pPr>
            <a:r>
              <a:rPr lang="en-US" sz="1800" dirty="0" smtClean="0"/>
              <a:t>Hired previous recipient of CJS as CM – Good Example</a:t>
            </a:r>
          </a:p>
          <a:p>
            <a:pPr marL="742950" lvl="1" indent="-285750">
              <a:buFont typeface="Arial" panose="020B0604020202020204" pitchFamily="34" charset="0"/>
              <a:buChar char="•"/>
            </a:pPr>
            <a:r>
              <a:rPr lang="en-US" sz="1800" dirty="0" smtClean="0"/>
              <a:t>Meet them at the Door </a:t>
            </a:r>
            <a:endParaRPr lang="en-US" sz="1800" dirty="0"/>
          </a:p>
        </p:txBody>
      </p:sp>
    </p:spTree>
    <p:extLst>
      <p:ext uri="{BB962C8B-B14F-4D97-AF65-F5344CB8AC3E}">
        <p14:creationId xmlns:p14="http://schemas.microsoft.com/office/powerpoint/2010/main" val="38523837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2"/>
          </p:nvPr>
        </p:nvSpPr>
        <p:spPr/>
        <p:txBody>
          <a:bodyPr/>
          <a:lstStyle/>
          <a:p>
            <a:r>
              <a:rPr lang="en-US" dirty="0" smtClean="0"/>
              <a:t>August 26, 2016</a:t>
            </a:r>
            <a:endParaRPr lang="en-US" dirty="0"/>
          </a:p>
        </p:txBody>
      </p:sp>
      <p:sp>
        <p:nvSpPr>
          <p:cNvPr id="6" name="Title 1"/>
          <p:cNvSpPr>
            <a:spLocks noGrp="1"/>
          </p:cNvSpPr>
          <p:nvPr>
            <p:ph type="title"/>
          </p:nvPr>
        </p:nvSpPr>
        <p:spPr>
          <a:xfrm>
            <a:off x="838200" y="1060704"/>
            <a:ext cx="3932237" cy="557783"/>
          </a:xfrm>
        </p:spPr>
        <p:txBody>
          <a:bodyPr/>
          <a:lstStyle/>
          <a:p>
            <a:r>
              <a:rPr lang="en-US" b="1" dirty="0"/>
              <a:t>Data</a:t>
            </a:r>
          </a:p>
        </p:txBody>
      </p:sp>
      <p:sp>
        <p:nvSpPr>
          <p:cNvPr id="7" name="Content Placeholder 2"/>
          <p:cNvSpPr txBox="1">
            <a:spLocks/>
          </p:cNvSpPr>
          <p:nvPr/>
        </p:nvSpPr>
        <p:spPr>
          <a:xfrm>
            <a:off x="838200" y="1825625"/>
            <a:ext cx="10515600" cy="4351338"/>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r>
              <a:rPr lang="en-US" sz="1800" dirty="0" smtClean="0"/>
              <a:t>Data Observations</a:t>
            </a:r>
          </a:p>
          <a:p>
            <a:pPr marL="742950" lvl="1" indent="-285750">
              <a:buFont typeface="Arial" panose="020B0604020202020204" pitchFamily="34" charset="0"/>
              <a:buChar char="•"/>
            </a:pPr>
            <a:r>
              <a:rPr lang="en-US" sz="1800" dirty="0" smtClean="0"/>
              <a:t>Average caseload – 45-50</a:t>
            </a:r>
          </a:p>
          <a:p>
            <a:pPr marL="742950" lvl="1" indent="-285750">
              <a:buFont typeface="Arial" panose="020B0604020202020204" pitchFamily="34" charset="0"/>
              <a:buChar char="•"/>
            </a:pPr>
            <a:r>
              <a:rPr lang="en-US" sz="1800" dirty="0" smtClean="0"/>
              <a:t>Most frequent referral source – Monroe County Jail</a:t>
            </a:r>
          </a:p>
          <a:p>
            <a:pPr marL="742950" lvl="1" indent="-285750">
              <a:buFont typeface="Arial" panose="020B0604020202020204" pitchFamily="34" charset="0"/>
              <a:buChar char="•"/>
            </a:pPr>
            <a:r>
              <a:rPr lang="en-US" sz="1800" dirty="0" smtClean="0"/>
              <a:t>Common Needs – Signing up for DHS Services, SUD/PCP-Medication Management, MH Counseling</a:t>
            </a:r>
          </a:p>
          <a:p>
            <a:pPr marL="742950" lvl="1" indent="-285750">
              <a:buFont typeface="Arial" panose="020B0604020202020204" pitchFamily="34" charset="0"/>
              <a:buChar char="•"/>
            </a:pPr>
            <a:r>
              <a:rPr lang="en-US" sz="1800" dirty="0" smtClean="0"/>
              <a:t>Common Services Provided – Attending Appointments/ Follow Along for Common Needs</a:t>
            </a:r>
          </a:p>
          <a:p>
            <a:pPr lvl="1"/>
            <a:endParaRPr lang="en-US" dirty="0" smtClean="0"/>
          </a:p>
        </p:txBody>
      </p:sp>
    </p:spTree>
    <p:extLst>
      <p:ext uri="{BB962C8B-B14F-4D97-AF65-F5344CB8AC3E}">
        <p14:creationId xmlns:p14="http://schemas.microsoft.com/office/powerpoint/2010/main" val="12334521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2"/>
          </p:nvPr>
        </p:nvSpPr>
        <p:spPr/>
        <p:txBody>
          <a:bodyPr/>
          <a:lstStyle/>
          <a:p>
            <a:r>
              <a:rPr lang="en-US" dirty="0" smtClean="0"/>
              <a:t>August 25, 2016</a:t>
            </a:r>
            <a:endParaRPr lang="en-US" dirty="0"/>
          </a:p>
        </p:txBody>
      </p:sp>
      <p:sp>
        <p:nvSpPr>
          <p:cNvPr id="6" name="Title 1"/>
          <p:cNvSpPr>
            <a:spLocks noGrp="1"/>
          </p:cNvSpPr>
          <p:nvPr>
            <p:ph type="title"/>
          </p:nvPr>
        </p:nvSpPr>
        <p:spPr>
          <a:xfrm>
            <a:off x="803212" y="1048512"/>
            <a:ext cx="3932237" cy="630935"/>
          </a:xfrm>
        </p:spPr>
        <p:txBody>
          <a:bodyPr/>
          <a:lstStyle/>
          <a:p>
            <a:r>
              <a:rPr lang="en-US" b="1" dirty="0"/>
              <a:t>Challenges</a:t>
            </a:r>
          </a:p>
        </p:txBody>
      </p:sp>
      <p:sp>
        <p:nvSpPr>
          <p:cNvPr id="7" name="Content Placeholder 2"/>
          <p:cNvSpPr txBox="1">
            <a:spLocks/>
          </p:cNvSpPr>
          <p:nvPr/>
        </p:nvSpPr>
        <p:spPr>
          <a:xfrm>
            <a:off x="838200" y="1825625"/>
            <a:ext cx="10515600" cy="4351338"/>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pPr marL="285750" indent="-285750">
              <a:buFont typeface="Arial" panose="020B0604020202020204" pitchFamily="34" charset="0"/>
              <a:buChar char="•"/>
            </a:pPr>
            <a:r>
              <a:rPr lang="en-US" sz="1800" dirty="0" smtClean="0"/>
              <a:t>Barriers to Linkage and Care</a:t>
            </a:r>
          </a:p>
          <a:p>
            <a:pPr marL="742950" lvl="1" indent="-285750">
              <a:buFont typeface="Arial" panose="020B0604020202020204" pitchFamily="34" charset="0"/>
              <a:buChar char="•"/>
            </a:pPr>
            <a:r>
              <a:rPr lang="en-US" sz="1800" dirty="0" smtClean="0"/>
              <a:t>Not enough MH Providers  </a:t>
            </a:r>
          </a:p>
          <a:p>
            <a:pPr marL="285750" indent="-285750">
              <a:buFont typeface="Arial" panose="020B0604020202020204" pitchFamily="34" charset="0"/>
              <a:buChar char="•"/>
            </a:pPr>
            <a:r>
              <a:rPr lang="en-US" sz="1800" dirty="0" smtClean="0"/>
              <a:t>Common Challenges</a:t>
            </a:r>
          </a:p>
          <a:p>
            <a:pPr marL="742950" lvl="1" indent="-285750">
              <a:buFont typeface="Arial" panose="020B0604020202020204" pitchFamily="34" charset="0"/>
              <a:buChar char="•"/>
            </a:pPr>
            <a:r>
              <a:rPr lang="en-US" sz="1800" dirty="0" smtClean="0"/>
              <a:t>5:30 A.M. at the Door</a:t>
            </a:r>
          </a:p>
          <a:p>
            <a:pPr marL="742950" lvl="1" indent="-285750">
              <a:buFont typeface="Arial" panose="020B0604020202020204" pitchFamily="34" charset="0"/>
              <a:buChar char="•"/>
            </a:pPr>
            <a:r>
              <a:rPr lang="en-US" sz="1800" dirty="0" smtClean="0"/>
              <a:t>Losing them the First Day - Once they Hit the Streets-Difficult to Find</a:t>
            </a:r>
          </a:p>
          <a:p>
            <a:pPr marL="285750" indent="-285750">
              <a:buFont typeface="Arial" panose="020B0604020202020204" pitchFamily="34" charset="0"/>
              <a:buChar char="•"/>
            </a:pPr>
            <a:r>
              <a:rPr lang="en-US" sz="1800" dirty="0" smtClean="0"/>
              <a:t>Overcoming Challenges</a:t>
            </a:r>
          </a:p>
          <a:p>
            <a:pPr marL="742950" lvl="1" indent="-285750">
              <a:buFont typeface="Arial" panose="020B0604020202020204" pitchFamily="34" charset="0"/>
              <a:buChar char="•"/>
            </a:pPr>
            <a:r>
              <a:rPr lang="en-US" sz="1800" dirty="0" smtClean="0"/>
              <a:t>Be Present when Released</a:t>
            </a:r>
          </a:p>
          <a:p>
            <a:pPr marL="742950" lvl="1" indent="-285750">
              <a:buFont typeface="Arial" panose="020B0604020202020204" pitchFamily="34" charset="0"/>
              <a:buChar char="•"/>
            </a:pPr>
            <a:r>
              <a:rPr lang="en-US" sz="1800" dirty="0" smtClean="0"/>
              <a:t>Identify with Population</a:t>
            </a:r>
          </a:p>
          <a:p>
            <a:pPr lvl="1"/>
            <a:endParaRPr lang="en-US" dirty="0" smtClean="0"/>
          </a:p>
          <a:p>
            <a:pPr lvl="1"/>
            <a:endParaRPr lang="en-US" dirty="0" smtClean="0"/>
          </a:p>
        </p:txBody>
      </p:sp>
    </p:spTree>
    <p:extLst>
      <p:ext uri="{BB962C8B-B14F-4D97-AF65-F5344CB8AC3E}">
        <p14:creationId xmlns:p14="http://schemas.microsoft.com/office/powerpoint/2010/main" val="11955159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455320" y="2460146"/>
            <a:ext cx="7045325" cy="511175"/>
          </a:xfrm>
        </p:spPr>
        <p:txBody>
          <a:bodyPr/>
          <a:lstStyle/>
          <a:p>
            <a:r>
              <a:rPr lang="en-US" dirty="0" smtClean="0">
                <a:solidFill>
                  <a:srgbClr val="503278"/>
                </a:solidFill>
              </a:rPr>
              <a:t>Next Steps/ Discussion</a:t>
            </a:r>
            <a:endParaRPr lang="en-US" dirty="0">
              <a:solidFill>
                <a:srgbClr val="503278"/>
              </a:solidFill>
            </a:endParaRPr>
          </a:p>
        </p:txBody>
      </p:sp>
    </p:spTree>
    <p:extLst>
      <p:ext uri="{BB962C8B-B14F-4D97-AF65-F5344CB8AC3E}">
        <p14:creationId xmlns:p14="http://schemas.microsoft.com/office/powerpoint/2010/main" val="33018622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Contact us: </a:t>
            </a:r>
            <a:endParaRPr lang="en-US" dirty="0"/>
          </a:p>
        </p:txBody>
      </p:sp>
      <p:sp>
        <p:nvSpPr>
          <p:cNvPr id="4" name="Text Placeholder 3"/>
          <p:cNvSpPr>
            <a:spLocks noGrp="1"/>
          </p:cNvSpPr>
          <p:nvPr>
            <p:ph type="body" sz="quarter" idx="12"/>
          </p:nvPr>
        </p:nvSpPr>
        <p:spPr>
          <a:xfrm>
            <a:off x="611911" y="2406183"/>
            <a:ext cx="4949645" cy="768350"/>
          </a:xfrm>
        </p:spPr>
        <p:txBody>
          <a:bodyPr/>
          <a:lstStyle/>
          <a:p>
            <a:r>
              <a:rPr lang="en-US" dirty="0" smtClean="0"/>
              <a:t>Tracie.Gardner@health.ny.gov</a:t>
            </a:r>
          </a:p>
          <a:p>
            <a:r>
              <a:rPr lang="en-US" dirty="0" smtClean="0"/>
              <a:t>(518) 473-5569</a:t>
            </a:r>
            <a:endParaRPr lang="en-US" dirty="0"/>
          </a:p>
        </p:txBody>
      </p:sp>
    </p:spTree>
    <p:extLst>
      <p:ext uri="{BB962C8B-B14F-4D97-AF65-F5344CB8AC3E}">
        <p14:creationId xmlns:p14="http://schemas.microsoft.com/office/powerpoint/2010/main" val="4186071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8600" y="2639570"/>
            <a:ext cx="3996847" cy="1052434"/>
          </a:xfrm>
        </p:spPr>
        <p:txBody>
          <a:bodyPr>
            <a:normAutofit/>
          </a:bodyPr>
          <a:lstStyle/>
          <a:p>
            <a:r>
              <a:rPr lang="en-US" sz="3200" b="1" dirty="0" smtClean="0"/>
              <a:t>Funding Update</a:t>
            </a:r>
            <a:endParaRPr lang="en-US" sz="3200" b="1" dirty="0"/>
          </a:p>
        </p:txBody>
      </p:sp>
      <p:sp>
        <p:nvSpPr>
          <p:cNvPr id="4" name="Content Placeholder 3"/>
          <p:cNvSpPr>
            <a:spLocks noGrp="1"/>
          </p:cNvSpPr>
          <p:nvPr>
            <p:ph sz="quarter" idx="12"/>
          </p:nvPr>
        </p:nvSpPr>
        <p:spPr/>
        <p:txBody>
          <a:bodyPr/>
          <a:lstStyle/>
          <a:p>
            <a:r>
              <a:rPr lang="en-US" dirty="0" smtClean="0"/>
              <a:t>August 25, 2016</a:t>
            </a:r>
            <a:endParaRPr lang="en-US" dirty="0"/>
          </a:p>
        </p:txBody>
      </p:sp>
    </p:spTree>
    <p:extLst>
      <p:ext uri="{BB962C8B-B14F-4D97-AF65-F5344CB8AC3E}">
        <p14:creationId xmlns:p14="http://schemas.microsoft.com/office/powerpoint/2010/main" val="1062224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lstStyle/>
          <a:p>
            <a:r>
              <a:rPr lang="en-US" dirty="0" smtClean="0"/>
              <a:t>August 25, 2016</a:t>
            </a:r>
            <a:endParaRPr lang="en-US" dirty="0"/>
          </a:p>
        </p:txBody>
      </p:sp>
      <p:sp>
        <p:nvSpPr>
          <p:cNvPr id="3" name="Title 1"/>
          <p:cNvSpPr txBox="1">
            <a:spLocks/>
          </p:cNvSpPr>
          <p:nvPr/>
        </p:nvSpPr>
        <p:spPr>
          <a:xfrm>
            <a:off x="838200" y="1257577"/>
            <a:ext cx="10515600" cy="58699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smtClean="0">
                <a:solidFill>
                  <a:srgbClr val="503278"/>
                </a:solidFill>
              </a:rPr>
              <a:t>Waiver </a:t>
            </a:r>
            <a:r>
              <a:rPr lang="en-US" sz="3200" b="1" dirty="0">
                <a:solidFill>
                  <a:srgbClr val="503278"/>
                </a:solidFill>
              </a:rPr>
              <a:t>Update</a:t>
            </a:r>
          </a:p>
        </p:txBody>
      </p:sp>
      <p:sp>
        <p:nvSpPr>
          <p:cNvPr id="5" name="Rectangle 4"/>
          <p:cNvSpPr/>
          <p:nvPr/>
        </p:nvSpPr>
        <p:spPr>
          <a:xfrm>
            <a:off x="838200" y="2004304"/>
            <a:ext cx="10674096" cy="369332"/>
          </a:xfrm>
          <a:prstGeom prst="rect">
            <a:avLst/>
          </a:prstGeom>
        </p:spPr>
        <p:txBody>
          <a:bodyPr wrap="square">
            <a:spAutoFit/>
          </a:bodyPr>
          <a:lstStyle/>
          <a:p>
            <a:r>
              <a:rPr lang="en-US" dirty="0">
                <a:latin typeface="Calibri" panose="020F0502020204030204" pitchFamily="34" charset="0"/>
                <a:ea typeface="Calibri" panose="020F0502020204030204" pitchFamily="34"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ectangle 7"/>
          <p:cNvSpPr/>
          <p:nvPr/>
        </p:nvSpPr>
        <p:spPr>
          <a:xfrm>
            <a:off x="838200" y="2188970"/>
            <a:ext cx="10674096" cy="2585323"/>
          </a:xfrm>
          <a:prstGeom prst="rect">
            <a:avLst/>
          </a:prstGeom>
        </p:spPr>
        <p:txBody>
          <a:bodyPr wrap="square">
            <a:spAutoFit/>
          </a:bodyPr>
          <a:lstStyle/>
          <a:p>
            <a:r>
              <a:rPr lang="en-US" dirty="0">
                <a:latin typeface="+mj-lt"/>
                <a:ea typeface="Calibri" panose="020F0502020204030204" pitchFamily="34" charset="0"/>
                <a:cs typeface="Times New Roman" panose="02020603050405020304" pitchFamily="18" charset="0"/>
              </a:rPr>
              <a:t>• </a:t>
            </a:r>
            <a:r>
              <a:rPr lang="en-US" dirty="0" smtClean="0">
                <a:latin typeface="+mj-lt"/>
                <a:ea typeface="Calibri" panose="020F0502020204030204" pitchFamily="34" charset="0"/>
                <a:cs typeface="Times New Roman" panose="02020603050405020304" pitchFamily="18" charset="0"/>
              </a:rPr>
              <a:t>   As </a:t>
            </a:r>
            <a:r>
              <a:rPr lang="en-US" dirty="0">
                <a:latin typeface="+mj-lt"/>
                <a:ea typeface="Calibri" panose="020F0502020204030204" pitchFamily="34" charset="0"/>
                <a:cs typeface="Times New Roman" panose="02020603050405020304" pitchFamily="18" charset="0"/>
              </a:rPr>
              <a:t>part of the FY2017 Enacted Budget, the Governor supported the submission of an application to </a:t>
            </a:r>
            <a:r>
              <a:rPr lang="en-US" dirty="0" smtClean="0">
                <a:latin typeface="+mj-lt"/>
                <a:ea typeface="Calibri" panose="020F0502020204030204" pitchFamily="34" charset="0"/>
                <a:cs typeface="Times New Roman" panose="02020603050405020304" pitchFamily="18" charset="0"/>
              </a:rPr>
              <a:t>             </a:t>
            </a:r>
          </a:p>
          <a:p>
            <a:r>
              <a:rPr lang="en-US" dirty="0">
                <a:latin typeface="+mj-lt"/>
                <a:ea typeface="Calibri" panose="020F0502020204030204" pitchFamily="34" charset="0"/>
                <a:cs typeface="Times New Roman" panose="02020603050405020304" pitchFamily="18" charset="0"/>
              </a:rPr>
              <a:t> </a:t>
            </a:r>
            <a:r>
              <a:rPr lang="en-US" dirty="0" smtClean="0">
                <a:latin typeface="+mj-lt"/>
                <a:ea typeface="Calibri" panose="020F0502020204030204" pitchFamily="34" charset="0"/>
                <a:cs typeface="Times New Roman" panose="02020603050405020304" pitchFamily="18" charset="0"/>
              </a:rPr>
              <a:t>    CMS </a:t>
            </a:r>
            <a:r>
              <a:rPr lang="en-US" dirty="0">
                <a:latin typeface="+mj-lt"/>
                <a:ea typeface="Calibri" panose="020F0502020204030204" pitchFamily="34" charset="0"/>
                <a:cs typeface="Times New Roman" panose="02020603050405020304" pitchFamily="18" charset="0"/>
              </a:rPr>
              <a:t>for a Medicaid waiver to cover certain services and pharmaceuticals provided to an inmate 30 </a:t>
            </a:r>
            <a:endParaRPr lang="en-US" dirty="0" smtClean="0">
              <a:latin typeface="+mj-lt"/>
              <a:ea typeface="Calibri" panose="020F0502020204030204" pitchFamily="34" charset="0"/>
              <a:cs typeface="Times New Roman" panose="02020603050405020304" pitchFamily="18" charset="0"/>
            </a:endParaRPr>
          </a:p>
          <a:p>
            <a:r>
              <a:rPr lang="en-US" dirty="0">
                <a:latin typeface="+mj-lt"/>
                <a:ea typeface="Calibri" panose="020F0502020204030204" pitchFamily="34" charset="0"/>
                <a:cs typeface="Times New Roman" panose="02020603050405020304" pitchFamily="18" charset="0"/>
              </a:rPr>
              <a:t> </a:t>
            </a:r>
            <a:r>
              <a:rPr lang="en-US" dirty="0" smtClean="0">
                <a:latin typeface="+mj-lt"/>
                <a:ea typeface="Calibri" panose="020F0502020204030204" pitchFamily="34" charset="0"/>
                <a:cs typeface="Times New Roman" panose="02020603050405020304" pitchFamily="18" charset="0"/>
              </a:rPr>
              <a:t>    days </a:t>
            </a:r>
            <a:r>
              <a:rPr lang="en-US" dirty="0">
                <a:latin typeface="+mj-lt"/>
                <a:ea typeface="Calibri" panose="020F0502020204030204" pitchFamily="34" charset="0"/>
                <a:cs typeface="Times New Roman" panose="02020603050405020304" pitchFamily="18" charset="0"/>
              </a:rPr>
              <a:t>prior to release from a </a:t>
            </a:r>
            <a:r>
              <a:rPr lang="en-US" dirty="0" smtClean="0">
                <a:latin typeface="+mj-lt"/>
                <a:ea typeface="Calibri" panose="020F0502020204030204" pitchFamily="34" charset="0"/>
                <a:cs typeface="Times New Roman" panose="02020603050405020304" pitchFamily="18" charset="0"/>
              </a:rPr>
              <a:t>corrections facility.</a:t>
            </a:r>
          </a:p>
          <a:p>
            <a:pPr marL="285750" indent="-285750">
              <a:buFont typeface="Arial" panose="020B0604020202020204" pitchFamily="34" charset="0"/>
              <a:buChar char="•"/>
            </a:pPr>
            <a:endParaRPr lang="en-US" dirty="0" smtClean="0">
              <a:latin typeface="+mj-l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dirty="0" smtClean="0">
                <a:latin typeface="+mj-lt"/>
                <a:ea typeface="Calibri" panose="020F0502020204030204" pitchFamily="34" charset="0"/>
                <a:cs typeface="Times New Roman" panose="02020603050405020304" pitchFamily="18" charset="0"/>
              </a:rPr>
              <a:t>A </a:t>
            </a:r>
            <a:r>
              <a:rPr lang="en-US" dirty="0">
                <a:latin typeface="+mj-lt"/>
                <a:ea typeface="Calibri" panose="020F0502020204030204" pitchFamily="34" charset="0"/>
                <a:cs typeface="Times New Roman" panose="02020603050405020304" pitchFamily="18" charset="0"/>
              </a:rPr>
              <a:t>concept paper that was developed by </a:t>
            </a:r>
            <a:r>
              <a:rPr lang="en-US" dirty="0" smtClean="0">
                <a:latin typeface="+mj-lt"/>
                <a:ea typeface="Calibri" panose="020F0502020204030204" pitchFamily="34" charset="0"/>
                <a:cs typeface="Times New Roman" panose="02020603050405020304" pitchFamily="18" charset="0"/>
              </a:rPr>
              <a:t>DOH which has </a:t>
            </a:r>
            <a:r>
              <a:rPr lang="en-US" dirty="0">
                <a:latin typeface="+mj-lt"/>
                <a:ea typeface="Calibri" panose="020F0502020204030204" pitchFamily="34" charset="0"/>
                <a:cs typeface="Times New Roman" panose="02020603050405020304" pitchFamily="18" charset="0"/>
              </a:rPr>
              <a:t>been shared with CMS and is </a:t>
            </a:r>
            <a:r>
              <a:rPr lang="en-US" dirty="0" smtClean="0">
                <a:latin typeface="+mj-lt"/>
                <a:ea typeface="Calibri" panose="020F0502020204030204" pitchFamily="34" charset="0"/>
                <a:cs typeface="Times New Roman" panose="02020603050405020304" pitchFamily="18" charset="0"/>
              </a:rPr>
              <a:t>the framework that will guide the waiver submission. </a:t>
            </a:r>
          </a:p>
          <a:p>
            <a:endParaRPr lang="en-US" dirty="0" smtClean="0">
              <a:latin typeface="+mj-l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dirty="0">
                <a:latin typeface="+mj-lt"/>
                <a:ea typeface="Calibri" panose="020F0502020204030204" pitchFamily="34" charset="0"/>
                <a:cs typeface="Times New Roman" panose="02020603050405020304" pitchFamily="18" charset="0"/>
              </a:rPr>
              <a:t>Required public notices have been </a:t>
            </a:r>
            <a:r>
              <a:rPr lang="en-US" dirty="0" smtClean="0">
                <a:latin typeface="+mj-lt"/>
                <a:ea typeface="Calibri" panose="020F0502020204030204" pitchFamily="34" charset="0"/>
                <a:cs typeface="Times New Roman" panose="02020603050405020304" pitchFamily="18" charset="0"/>
              </a:rPr>
              <a:t>submitted.</a:t>
            </a:r>
            <a:br>
              <a:rPr lang="en-US" dirty="0" smtClean="0">
                <a:latin typeface="+mj-lt"/>
                <a:ea typeface="Calibri" panose="020F0502020204030204" pitchFamily="34" charset="0"/>
                <a:cs typeface="Times New Roman" panose="02020603050405020304" pitchFamily="18" charset="0"/>
              </a:rPr>
            </a:br>
            <a:endParaRPr lang="en-US" dirty="0" smtClean="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6021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Health Homes and the Justice Involved</a:t>
            </a:r>
            <a:endParaRPr lang="en-US" sz="3200" b="1" dirty="0"/>
          </a:p>
        </p:txBody>
      </p:sp>
      <p:sp>
        <p:nvSpPr>
          <p:cNvPr id="3" name="Content Placeholder 2"/>
          <p:cNvSpPr>
            <a:spLocks noGrp="1"/>
          </p:cNvSpPr>
          <p:nvPr>
            <p:ph idx="1"/>
          </p:nvPr>
        </p:nvSpPr>
        <p:spPr/>
        <p:txBody>
          <a:bodyPr/>
          <a:lstStyle/>
          <a:p>
            <a:r>
              <a:rPr lang="en-US" sz="1800" b="1" dirty="0" smtClean="0"/>
              <a:t>Bronx </a:t>
            </a:r>
            <a:r>
              <a:rPr lang="en-US" sz="1800" b="1" dirty="0"/>
              <a:t>Accountable Healthcare Network Health Home (</a:t>
            </a:r>
            <a:r>
              <a:rPr lang="en-US" sz="1800" b="1" dirty="0" smtClean="0"/>
              <a:t>BAHN)</a:t>
            </a:r>
          </a:p>
          <a:p>
            <a:r>
              <a:rPr lang="en-US" sz="1800" b="1" dirty="0" smtClean="0"/>
              <a:t>Bronx </a:t>
            </a:r>
            <a:r>
              <a:rPr lang="en-US" sz="1800" b="1" dirty="0"/>
              <a:t>Lebanon </a:t>
            </a:r>
            <a:r>
              <a:rPr lang="en-US" sz="1800" b="1" dirty="0" smtClean="0"/>
              <a:t>Hospital</a:t>
            </a:r>
          </a:p>
          <a:p>
            <a:r>
              <a:rPr lang="en-US" sz="1800" b="1" dirty="0" smtClean="0"/>
              <a:t>Brooklyn </a:t>
            </a:r>
            <a:r>
              <a:rPr lang="en-US" sz="1800" b="1" dirty="0"/>
              <a:t>Health </a:t>
            </a:r>
            <a:r>
              <a:rPr lang="en-US" sz="1800" b="1" dirty="0" smtClean="0"/>
              <a:t>Home</a:t>
            </a:r>
            <a:endParaRPr lang="en-US" sz="1800" dirty="0"/>
          </a:p>
          <a:p>
            <a:r>
              <a:rPr lang="en-US" sz="1800" b="1" dirty="0"/>
              <a:t>Community Healthcare </a:t>
            </a:r>
            <a:r>
              <a:rPr lang="en-US" sz="1800" b="1" dirty="0" smtClean="0"/>
              <a:t>Network</a:t>
            </a:r>
          </a:p>
          <a:p>
            <a:r>
              <a:rPr lang="en-US" sz="1800" b="1" dirty="0" smtClean="0"/>
              <a:t>Coordinated </a:t>
            </a:r>
            <a:r>
              <a:rPr lang="en-US" sz="1800" b="1" dirty="0"/>
              <a:t>Behavioral Care (</a:t>
            </a:r>
            <a:r>
              <a:rPr lang="en-US" sz="1800" b="1" dirty="0" smtClean="0"/>
              <a:t>CBC)</a:t>
            </a:r>
            <a:endParaRPr lang="en-US" sz="1800" dirty="0"/>
          </a:p>
          <a:p>
            <a:r>
              <a:rPr lang="en-US" sz="1800" b="1" dirty="0" smtClean="0"/>
              <a:t>HHUNY, </a:t>
            </a:r>
            <a:r>
              <a:rPr lang="en-US" sz="1800" b="1" dirty="0" err="1" smtClean="0"/>
              <a:t>Huther</a:t>
            </a:r>
            <a:r>
              <a:rPr lang="en-US" sz="1800" b="1" dirty="0" smtClean="0"/>
              <a:t> Doyle</a:t>
            </a:r>
          </a:p>
          <a:p>
            <a:r>
              <a:rPr lang="en-US" sz="1800" b="1" dirty="0" smtClean="0"/>
              <a:t>HHUNY, Lake Shore</a:t>
            </a:r>
            <a:endParaRPr lang="en-US" dirty="0"/>
          </a:p>
        </p:txBody>
      </p:sp>
      <p:sp>
        <p:nvSpPr>
          <p:cNvPr id="4" name="Content Placeholder 3"/>
          <p:cNvSpPr>
            <a:spLocks noGrp="1"/>
          </p:cNvSpPr>
          <p:nvPr>
            <p:ph sz="quarter" idx="12"/>
          </p:nvPr>
        </p:nvSpPr>
        <p:spPr/>
        <p:txBody>
          <a:bodyPr/>
          <a:lstStyle/>
          <a:p>
            <a:r>
              <a:rPr lang="en-US" dirty="0" smtClean="0"/>
              <a:t>August 25, 2016</a:t>
            </a:r>
            <a:endParaRPr lang="en-US" dirty="0"/>
          </a:p>
        </p:txBody>
      </p:sp>
    </p:spTree>
    <p:extLst>
      <p:ext uri="{BB962C8B-B14F-4D97-AF65-F5344CB8AC3E}">
        <p14:creationId xmlns:p14="http://schemas.microsoft.com/office/powerpoint/2010/main" val="1535073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426" y="2987040"/>
            <a:ext cx="10515600" cy="953643"/>
          </a:xfrm>
        </p:spPr>
        <p:txBody>
          <a:bodyPr>
            <a:normAutofit/>
          </a:bodyPr>
          <a:lstStyle/>
          <a:p>
            <a:pPr algn="ctr"/>
            <a:r>
              <a:rPr lang="en-US" sz="3200" b="1" dirty="0" smtClean="0"/>
              <a:t>Health Homes and the Justice Involved</a:t>
            </a:r>
            <a:endParaRPr lang="en-US" sz="3200" b="1" dirty="0"/>
          </a:p>
        </p:txBody>
      </p:sp>
      <p:sp>
        <p:nvSpPr>
          <p:cNvPr id="4" name="Content Placeholder 3"/>
          <p:cNvSpPr>
            <a:spLocks noGrp="1"/>
          </p:cNvSpPr>
          <p:nvPr>
            <p:ph sz="quarter" idx="12"/>
          </p:nvPr>
        </p:nvSpPr>
        <p:spPr/>
        <p:txBody>
          <a:bodyPr/>
          <a:lstStyle/>
          <a:p>
            <a:r>
              <a:rPr lang="en-US" dirty="0" smtClean="0"/>
              <a:t>August 25, 2016</a:t>
            </a:r>
            <a:endParaRPr lang="en-US" dirty="0"/>
          </a:p>
        </p:txBody>
      </p:sp>
    </p:spTree>
    <p:extLst>
      <p:ext uri="{BB962C8B-B14F-4D97-AF65-F5344CB8AC3E}">
        <p14:creationId xmlns:p14="http://schemas.microsoft.com/office/powerpoint/2010/main" val="2239572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653" y="2522236"/>
            <a:ext cx="10515600" cy="1168765"/>
          </a:xfrm>
        </p:spPr>
        <p:txBody>
          <a:bodyPr>
            <a:normAutofit fontScale="90000"/>
          </a:bodyPr>
          <a:lstStyle/>
          <a:p>
            <a:pPr algn="ctr"/>
            <a:r>
              <a:rPr lang="en-US" sz="3200" b="1" dirty="0" smtClean="0"/>
              <a:t>Bronx Accountable Healthcare Network (BAHN)</a:t>
            </a:r>
            <a:br>
              <a:rPr lang="en-US" sz="3200" b="1" dirty="0" smtClean="0"/>
            </a:br>
            <a:r>
              <a:rPr lang="en-US" sz="3200" b="1" dirty="0" smtClean="0"/>
              <a:t>Montefiore Medical Center Health Home </a:t>
            </a:r>
            <a:br>
              <a:rPr lang="en-US" sz="3200" b="1" dirty="0" smtClean="0"/>
            </a:br>
            <a:r>
              <a:rPr lang="en-US" sz="3200" b="1" dirty="0" smtClean="0"/>
              <a:t/>
            </a:r>
            <a:br>
              <a:rPr lang="en-US" sz="3200" b="1" dirty="0" smtClean="0"/>
            </a:br>
            <a:r>
              <a:rPr lang="en-US" sz="2800" dirty="0" smtClean="0">
                <a:solidFill>
                  <a:schemeClr val="tx1"/>
                </a:solidFill>
              </a:rPr>
              <a:t>Antonette Mentor</a:t>
            </a:r>
            <a:endParaRPr lang="en-US" sz="2800" dirty="0">
              <a:solidFill>
                <a:schemeClr val="tx1"/>
              </a:solidFill>
            </a:endParaRPr>
          </a:p>
        </p:txBody>
      </p:sp>
      <p:sp>
        <p:nvSpPr>
          <p:cNvPr id="5" name="Content Placeholder 4"/>
          <p:cNvSpPr>
            <a:spLocks noGrp="1"/>
          </p:cNvSpPr>
          <p:nvPr>
            <p:ph sz="quarter" idx="12"/>
          </p:nvPr>
        </p:nvSpPr>
        <p:spPr/>
        <p:txBody>
          <a:bodyPr/>
          <a:lstStyle/>
          <a:p>
            <a:r>
              <a:rPr lang="en-US" dirty="0" smtClean="0"/>
              <a:t>August 25, 2016</a:t>
            </a:r>
            <a:endParaRPr lang="en-US" dirty="0"/>
          </a:p>
        </p:txBody>
      </p:sp>
    </p:spTree>
    <p:extLst>
      <p:ext uri="{BB962C8B-B14F-4D97-AF65-F5344CB8AC3E}">
        <p14:creationId xmlns:p14="http://schemas.microsoft.com/office/powerpoint/2010/main" val="1064435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512" y="641748"/>
            <a:ext cx="10515600" cy="1168765"/>
          </a:xfrm>
        </p:spPr>
        <p:txBody>
          <a:bodyPr>
            <a:normAutofit/>
          </a:bodyPr>
          <a:lstStyle/>
          <a:p>
            <a:r>
              <a:rPr lang="en-US" sz="3200" b="1" dirty="0" smtClean="0"/>
              <a:t>Successes</a:t>
            </a:r>
            <a:endParaRPr lang="en-US" sz="3200" b="1" dirty="0"/>
          </a:p>
        </p:txBody>
      </p:sp>
      <p:sp>
        <p:nvSpPr>
          <p:cNvPr id="5" name="Content Placeholder 4"/>
          <p:cNvSpPr>
            <a:spLocks noGrp="1"/>
          </p:cNvSpPr>
          <p:nvPr>
            <p:ph sz="quarter" idx="12"/>
          </p:nvPr>
        </p:nvSpPr>
        <p:spPr/>
        <p:txBody>
          <a:bodyPr/>
          <a:lstStyle/>
          <a:p>
            <a:r>
              <a:rPr lang="en-US" dirty="0" smtClean="0"/>
              <a:t>August 25, 2016</a:t>
            </a:r>
            <a:endParaRPr lang="en-US" dirty="0"/>
          </a:p>
        </p:txBody>
      </p:sp>
      <p:sp>
        <p:nvSpPr>
          <p:cNvPr id="6" name="Rectangle 5"/>
          <p:cNvSpPr/>
          <p:nvPr/>
        </p:nvSpPr>
        <p:spPr>
          <a:xfrm>
            <a:off x="667512" y="1226130"/>
            <a:ext cx="10158984" cy="4893647"/>
          </a:xfrm>
          <a:prstGeom prst="rect">
            <a:avLst/>
          </a:prstGeom>
        </p:spPr>
        <p:txBody>
          <a:bodyPr wrap="square">
            <a:spAutoFit/>
          </a:bodyPr>
          <a:lstStyle/>
          <a:p>
            <a:endParaRPr lang="en-US" sz="1200" dirty="0">
              <a:solidFill>
                <a:srgbClr val="000000"/>
              </a:solidFill>
              <a:latin typeface="Wingdings" panose="05000000000000000000" pitchFamily="2" charset="2"/>
            </a:endParaRPr>
          </a:p>
          <a:p>
            <a:endParaRPr lang="en-US" sz="1200" dirty="0">
              <a:latin typeface="Wingdings" panose="05000000000000000000" pitchFamily="2" charset="2"/>
            </a:endParaRPr>
          </a:p>
          <a:p>
            <a:r>
              <a:rPr lang="en-US" dirty="0">
                <a:latin typeface="Wingdings" panose="05000000000000000000" pitchFamily="2" charset="2"/>
              </a:rPr>
              <a:t> </a:t>
            </a:r>
            <a:r>
              <a:rPr lang="en-US" dirty="0">
                <a:latin typeface="+mj-lt"/>
              </a:rPr>
              <a:t>Established data exchange agreement with </a:t>
            </a:r>
            <a:r>
              <a:rPr lang="en-US" dirty="0" smtClean="0">
                <a:latin typeface="+mj-lt"/>
              </a:rPr>
              <a:t>DOHMH </a:t>
            </a:r>
            <a:r>
              <a:rPr lang="en-US" dirty="0">
                <a:latin typeface="+mj-lt"/>
              </a:rPr>
              <a:t>(pending reassignment of contract to Health </a:t>
            </a:r>
            <a:r>
              <a:rPr lang="en-US" dirty="0" smtClean="0">
                <a:latin typeface="+mj-lt"/>
              </a:rPr>
              <a:t>and Hospitals </a:t>
            </a:r>
            <a:r>
              <a:rPr lang="en-US" dirty="0">
                <a:latin typeface="+mj-lt"/>
              </a:rPr>
              <a:t>Corp. Division of Correctional Health Services) </a:t>
            </a:r>
          </a:p>
          <a:p>
            <a:pPr lvl="1"/>
            <a:r>
              <a:rPr lang="en-US" dirty="0">
                <a:latin typeface="+mj-lt"/>
              </a:rPr>
              <a:t>• Monthly refreshed list of BAHN Members sent to the Division of Correctional Health Services and returned with anticipated release date and discharge planning unit assignment </a:t>
            </a:r>
          </a:p>
          <a:p>
            <a:pPr lvl="2"/>
            <a:r>
              <a:rPr lang="en-US" dirty="0">
                <a:latin typeface="+mj-lt"/>
              </a:rPr>
              <a:t>– Utilized by CMA partners to plan for outreach and/or re-engagement </a:t>
            </a:r>
          </a:p>
          <a:p>
            <a:pPr lvl="1"/>
            <a:r>
              <a:rPr lang="en-US" dirty="0">
                <a:latin typeface="+mj-lt"/>
              </a:rPr>
              <a:t>• BAHN CMAs are connected with the discharge planners on Riker’s Island </a:t>
            </a:r>
          </a:p>
          <a:p>
            <a:pPr lvl="1"/>
            <a:r>
              <a:rPr lang="en-US" dirty="0">
                <a:latin typeface="+mj-lt"/>
              </a:rPr>
              <a:t>• Regular status meeting with Correctional Health Services Team </a:t>
            </a:r>
            <a:endParaRPr lang="en-US" dirty="0" smtClean="0">
              <a:latin typeface="+mj-lt"/>
            </a:endParaRPr>
          </a:p>
          <a:p>
            <a:pPr lvl="1"/>
            <a:endParaRPr lang="en-US" dirty="0">
              <a:latin typeface="+mj-lt"/>
            </a:endParaRPr>
          </a:p>
          <a:p>
            <a:r>
              <a:rPr lang="en-US" dirty="0">
                <a:latin typeface="Wingdings" panose="05000000000000000000" pitchFamily="2" charset="2"/>
              </a:rPr>
              <a:t></a:t>
            </a:r>
            <a:r>
              <a:rPr lang="en-US" dirty="0" smtClean="0">
                <a:latin typeface="+mj-lt"/>
              </a:rPr>
              <a:t> </a:t>
            </a:r>
            <a:r>
              <a:rPr lang="en-US" dirty="0">
                <a:latin typeface="+mj-lt"/>
              </a:rPr>
              <a:t>Contracting in progress with a CMA with expertise in the justice-involved population </a:t>
            </a:r>
          </a:p>
          <a:p>
            <a:pPr lvl="1"/>
            <a:r>
              <a:rPr lang="en-US" dirty="0">
                <a:latin typeface="+mj-lt"/>
              </a:rPr>
              <a:t>• Began dialogue with a referral source/program focused on the Forensic Population released from Riker’s island </a:t>
            </a:r>
            <a:r>
              <a:rPr lang="en-US" dirty="0" smtClean="0">
                <a:latin typeface="+mj-lt"/>
              </a:rPr>
              <a:t/>
            </a:r>
            <a:br>
              <a:rPr lang="en-US" dirty="0" smtClean="0">
                <a:latin typeface="+mj-lt"/>
              </a:rPr>
            </a:br>
            <a:endParaRPr lang="en-US" dirty="0">
              <a:latin typeface="+mj-lt"/>
            </a:endParaRPr>
          </a:p>
          <a:p>
            <a:r>
              <a:rPr lang="en-US" dirty="0">
                <a:latin typeface="Wingdings" panose="05000000000000000000" pitchFamily="2" charset="2"/>
              </a:rPr>
              <a:t></a:t>
            </a:r>
            <a:r>
              <a:rPr lang="en-US" dirty="0" smtClean="0">
                <a:latin typeface="+mj-lt"/>
              </a:rPr>
              <a:t> </a:t>
            </a:r>
            <a:r>
              <a:rPr lang="en-US" dirty="0">
                <a:latin typeface="+mj-lt"/>
              </a:rPr>
              <a:t>Developing a relationship with a Transitions Clinic </a:t>
            </a:r>
          </a:p>
          <a:p>
            <a:pPr lvl="1"/>
            <a:r>
              <a:rPr lang="en-US" dirty="0">
                <a:latin typeface="+mj-lt"/>
              </a:rPr>
              <a:t>• Exploring care management models </a:t>
            </a:r>
          </a:p>
          <a:p>
            <a:pPr lvl="2"/>
            <a:r>
              <a:rPr lang="en-US" dirty="0">
                <a:latin typeface="+mj-lt"/>
              </a:rPr>
              <a:t>i. Embedded care manager located in the clinic </a:t>
            </a:r>
          </a:p>
          <a:p>
            <a:pPr lvl="2"/>
            <a:r>
              <a:rPr lang="en-US" dirty="0">
                <a:latin typeface="+mj-lt"/>
              </a:rPr>
              <a:t>ii. Partnership between the Transition Clinic and the CMA that is on-site at the jail system </a:t>
            </a:r>
          </a:p>
        </p:txBody>
      </p:sp>
    </p:spTree>
    <p:extLst>
      <p:ext uri="{BB962C8B-B14F-4D97-AF65-F5344CB8AC3E}">
        <p14:creationId xmlns:p14="http://schemas.microsoft.com/office/powerpoint/2010/main" val="3531578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Successes cont.</a:t>
            </a:r>
            <a:endParaRPr lang="en-US" sz="3200" b="1" dirty="0"/>
          </a:p>
        </p:txBody>
      </p:sp>
      <p:sp>
        <p:nvSpPr>
          <p:cNvPr id="3" name="Content Placeholder 2"/>
          <p:cNvSpPr>
            <a:spLocks noGrp="1"/>
          </p:cNvSpPr>
          <p:nvPr>
            <p:ph sz="half" idx="1"/>
          </p:nvPr>
        </p:nvSpPr>
        <p:spPr>
          <a:xfrm>
            <a:off x="838200" y="1036822"/>
            <a:ext cx="10671048" cy="3369628"/>
          </a:xfrm>
        </p:spPr>
        <p:txBody>
          <a:bodyPr/>
          <a:lstStyle/>
          <a:p>
            <a:endParaRPr lang="en-US" dirty="0"/>
          </a:p>
          <a:p>
            <a:endParaRPr lang="en-US" sz="1800" dirty="0"/>
          </a:p>
          <a:p>
            <a:r>
              <a:rPr lang="en-US" sz="1800" dirty="0"/>
              <a:t>Expanded Education Support to the CMAs / Tools </a:t>
            </a:r>
          </a:p>
          <a:p>
            <a:endParaRPr lang="en-US" sz="1800" dirty="0"/>
          </a:p>
          <a:p>
            <a:pPr lvl="1"/>
            <a:r>
              <a:rPr lang="en-US" sz="1800" dirty="0" smtClean="0"/>
              <a:t>Diligent </a:t>
            </a:r>
            <a:r>
              <a:rPr lang="en-US" sz="1800" dirty="0"/>
              <a:t>Searches for Members that are lost </a:t>
            </a:r>
          </a:p>
          <a:p>
            <a:pPr lvl="2"/>
            <a:r>
              <a:rPr lang="en-US" sz="1800" dirty="0" smtClean="0"/>
              <a:t>Utilizing </a:t>
            </a:r>
            <a:r>
              <a:rPr lang="en-US" sz="1800" dirty="0"/>
              <a:t>NYC Inmate Lookup </a:t>
            </a:r>
          </a:p>
          <a:p>
            <a:pPr marL="1371600" lvl="3" indent="0">
              <a:buNone/>
            </a:pPr>
            <a:r>
              <a:rPr lang="en-US" sz="1800" dirty="0"/>
              <a:t>» http://a073-ils-web.nyc.gov/inmatelookup/pages/common/find.jsf </a:t>
            </a:r>
          </a:p>
          <a:p>
            <a:pPr lvl="1"/>
            <a:r>
              <a:rPr lang="en-US" sz="1800" dirty="0" smtClean="0"/>
              <a:t>Department </a:t>
            </a:r>
            <a:r>
              <a:rPr lang="en-US" sz="1800" dirty="0"/>
              <a:t>of Corrections and Community Supervision </a:t>
            </a:r>
          </a:p>
          <a:p>
            <a:pPr marL="1371600" lvl="3" indent="0">
              <a:buNone/>
            </a:pPr>
            <a:r>
              <a:rPr lang="en-US" sz="1800" dirty="0"/>
              <a:t>» http://nysdoccslookup.doccs.ny.gov/ </a:t>
            </a:r>
          </a:p>
        </p:txBody>
      </p:sp>
      <p:sp>
        <p:nvSpPr>
          <p:cNvPr id="5" name="Content Placeholder 4"/>
          <p:cNvSpPr>
            <a:spLocks noGrp="1"/>
          </p:cNvSpPr>
          <p:nvPr>
            <p:ph sz="quarter" idx="12"/>
          </p:nvPr>
        </p:nvSpPr>
        <p:spPr/>
        <p:txBody>
          <a:bodyPr/>
          <a:lstStyle/>
          <a:p>
            <a:r>
              <a:rPr lang="en-US" dirty="0" smtClean="0"/>
              <a:t>August 25, 2016</a:t>
            </a:r>
            <a:endParaRPr lang="en-US" dirty="0"/>
          </a:p>
        </p:txBody>
      </p:sp>
    </p:spTree>
    <p:extLst>
      <p:ext uri="{BB962C8B-B14F-4D97-AF65-F5344CB8AC3E}">
        <p14:creationId xmlns:p14="http://schemas.microsoft.com/office/powerpoint/2010/main" val="4243584135"/>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FDADDE28A481049A9D71CF46584F369" ma:contentTypeVersion="7" ma:contentTypeDescription="Create a new document." ma:contentTypeScope="" ma:versionID="40b073d92c0d15d6d8cc57ce42b6237a">
  <xsd:schema xmlns:xsd="http://www.w3.org/2001/XMLSchema" xmlns:xs="http://www.w3.org/2001/XMLSchema" xmlns:p="http://schemas.microsoft.com/office/2006/metadata/properties" xmlns:ns1="http://schemas.microsoft.com/sharepoint/v3" xmlns:ns2="917f6f2d-15e3-4b2e-b8e4-f31a05b2922b" targetNamespace="http://schemas.microsoft.com/office/2006/metadata/properties" ma:root="true" ma:fieldsID="b860cb231b268c29cb401b270bb3b0ae" ns1:_="" ns2:_="">
    <xsd:import namespace="http://schemas.microsoft.com/sharepoint/v3"/>
    <xsd:import namespace="917f6f2d-15e3-4b2e-b8e4-f31a05b2922b"/>
    <xsd:element name="properties">
      <xsd:complexType>
        <xsd:sequence>
          <xsd:element name="documentManagement">
            <xsd:complexType>
              <xsd:all>
                <xsd:element ref="ns1:PublishingStartDate" minOccurs="0"/>
                <xsd:element ref="ns1:PublishingExpirationDate" minOccurs="0"/>
                <xsd:element ref="ns2:SharedWithUsers" minOccurs="0"/>
                <xsd:element ref="ns2:SharedWithDetails" minOccurs="0"/>
                <xsd:element ref="ns2: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17f6f2d-15e3-4b2e-b8e4-f31a05b2922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7D6E725-92FB-4600-9D98-ACFBDC17CF57}">
  <ds:schemaRefs>
    <ds:schemaRef ds:uri="http://schemas.microsoft.com/sharepoint/v3/contenttype/forms"/>
  </ds:schemaRefs>
</ds:datastoreItem>
</file>

<file path=customXml/itemProps2.xml><?xml version="1.0" encoding="utf-8"?>
<ds:datastoreItem xmlns:ds="http://schemas.openxmlformats.org/officeDocument/2006/customXml" ds:itemID="{7CA2CE92-FB9F-4519-8375-747118B8B34B}">
  <ds:schemaRefs>
    <ds:schemaRef ds:uri="917f6f2d-15e3-4b2e-b8e4-f31a05b2922b"/>
    <ds:schemaRef ds:uri="http://purl.org/dc/elements/1.1/"/>
    <ds:schemaRef ds:uri="http://schemas.microsoft.com/office/2006/metadata/properties"/>
    <ds:schemaRef ds:uri="http://www.w3.org/XML/1998/namespace"/>
    <ds:schemaRef ds:uri="http://purl.org/dc/terms/"/>
    <ds:schemaRef ds:uri="http://purl.org/dc/dcmitype/"/>
    <ds:schemaRef ds:uri="http://schemas.microsoft.com/office/2006/documentManagement/types"/>
    <ds:schemaRef ds:uri="http://schemas.openxmlformats.org/package/2006/metadata/core-properties"/>
    <ds:schemaRef ds:uri="http://schemas.microsoft.com/sharepoint/v3"/>
    <ds:schemaRef ds:uri="http://schemas.microsoft.com/office/infopath/2007/PartnerControls"/>
  </ds:schemaRefs>
</ds:datastoreItem>
</file>

<file path=customXml/itemProps3.xml><?xml version="1.0" encoding="utf-8"?>
<ds:datastoreItem xmlns:ds="http://schemas.openxmlformats.org/officeDocument/2006/customXml" ds:itemID="{EC19C460-5D3E-44AB-A5D6-08013C28A3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17f6f2d-15e3-4b2e-b8e4-f31a05b2922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551</TotalTime>
  <Words>1142</Words>
  <Application>Microsoft Office PowerPoint</Application>
  <PresentationFormat>Widescreen</PresentationFormat>
  <Paragraphs>161</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Times New Roman</vt:lpstr>
      <vt:lpstr>Wingdings</vt:lpstr>
      <vt:lpstr>Custom Design</vt:lpstr>
      <vt:lpstr>PowerPoint Presentation</vt:lpstr>
      <vt:lpstr>Agenda:</vt:lpstr>
      <vt:lpstr>Funding Update</vt:lpstr>
      <vt:lpstr>PowerPoint Presentation</vt:lpstr>
      <vt:lpstr>Health Homes and the Justice Involved</vt:lpstr>
      <vt:lpstr>Health Homes and the Justice Involved</vt:lpstr>
      <vt:lpstr>Bronx Accountable Healthcare Network (BAHN) Montefiore Medical Center Health Home   Antonette Mentor</vt:lpstr>
      <vt:lpstr>Successes</vt:lpstr>
      <vt:lpstr>Successes cont.</vt:lpstr>
      <vt:lpstr>Challenges</vt:lpstr>
      <vt:lpstr>Brooklyn Health Home  Hannah Loeffert</vt:lpstr>
      <vt:lpstr>Successes</vt:lpstr>
      <vt:lpstr>Data</vt:lpstr>
      <vt:lpstr>Challenges</vt:lpstr>
      <vt:lpstr>Bronx Lebanon Hospital  Dr. Isaac Dapkins, MD</vt:lpstr>
      <vt:lpstr>Successes</vt:lpstr>
      <vt:lpstr>Data</vt:lpstr>
      <vt:lpstr>Outcomes</vt:lpstr>
      <vt:lpstr>Challenges</vt:lpstr>
      <vt:lpstr>PowerPoint Presentation</vt:lpstr>
      <vt:lpstr>Successes</vt:lpstr>
      <vt:lpstr>Data</vt:lpstr>
      <vt:lpstr>Challenges</vt:lpstr>
      <vt:lpstr>PowerPoint Presentation</vt:lpstr>
      <vt:lpstr>PowerPoint Presentation</vt:lpstr>
    </vt:vector>
  </TitlesOfParts>
  <Company>NYS Department of Health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Golden</dc:creator>
  <cp:lastModifiedBy>Stephanie Fuertes</cp:lastModifiedBy>
  <cp:revision>75</cp:revision>
  <cp:lastPrinted>2016-08-25T14:55:27Z</cp:lastPrinted>
  <dcterms:created xsi:type="dcterms:W3CDTF">2014-12-12T19:37:34Z</dcterms:created>
  <dcterms:modified xsi:type="dcterms:W3CDTF">2016-10-24T17:57:04Z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0x010100FFDADDE28A481049A9D71CF46584F369</vt:lpwstr>
  </property>
</Properties>
</file>