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74" r:id="rId6"/>
  </p:sldMasterIdLst>
  <p:notesMasterIdLst>
    <p:notesMasterId r:id="rId73"/>
  </p:notesMasterIdLst>
  <p:handoutMasterIdLst>
    <p:handoutMasterId r:id="rId74"/>
  </p:handoutMasterIdLst>
  <p:sldIdLst>
    <p:sldId id="256" r:id="rId7"/>
    <p:sldId id="311" r:id="rId8"/>
    <p:sldId id="320" r:id="rId9"/>
    <p:sldId id="312" r:id="rId10"/>
    <p:sldId id="314" r:id="rId11"/>
    <p:sldId id="313" r:id="rId12"/>
    <p:sldId id="375" r:id="rId13"/>
    <p:sldId id="271" r:id="rId14"/>
    <p:sldId id="369" r:id="rId15"/>
    <p:sldId id="272" r:id="rId16"/>
    <p:sldId id="349" r:id="rId17"/>
    <p:sldId id="337" r:id="rId18"/>
    <p:sldId id="273" r:id="rId19"/>
    <p:sldId id="276" r:id="rId20"/>
    <p:sldId id="362" r:id="rId21"/>
    <p:sldId id="364" r:id="rId22"/>
    <p:sldId id="365" r:id="rId23"/>
    <p:sldId id="278" r:id="rId24"/>
    <p:sldId id="345" r:id="rId25"/>
    <p:sldId id="366" r:id="rId26"/>
    <p:sldId id="331" r:id="rId27"/>
    <p:sldId id="344" r:id="rId28"/>
    <p:sldId id="367" r:id="rId29"/>
    <p:sldId id="280" r:id="rId30"/>
    <p:sldId id="346" r:id="rId31"/>
    <p:sldId id="368" r:id="rId32"/>
    <p:sldId id="283" r:id="rId33"/>
    <p:sldId id="303" r:id="rId34"/>
    <p:sldId id="304" r:id="rId35"/>
    <p:sldId id="370" r:id="rId36"/>
    <p:sldId id="335" r:id="rId37"/>
    <p:sldId id="329" r:id="rId38"/>
    <p:sldId id="328" r:id="rId39"/>
    <p:sldId id="332" r:id="rId40"/>
    <p:sldId id="316" r:id="rId41"/>
    <p:sldId id="322" r:id="rId42"/>
    <p:sldId id="336" r:id="rId43"/>
    <p:sldId id="338" r:id="rId44"/>
    <p:sldId id="339" r:id="rId45"/>
    <p:sldId id="317" r:id="rId46"/>
    <p:sldId id="356" r:id="rId47"/>
    <p:sldId id="340" r:id="rId48"/>
    <p:sldId id="353" r:id="rId49"/>
    <p:sldId id="377" r:id="rId50"/>
    <p:sldId id="310" r:id="rId51"/>
    <p:sldId id="309" r:id="rId52"/>
    <p:sldId id="282" r:id="rId53"/>
    <p:sldId id="372" r:id="rId54"/>
    <p:sldId id="281" r:id="rId55"/>
    <p:sldId id="373" r:id="rId56"/>
    <p:sldId id="284" r:id="rId57"/>
    <p:sldId id="285" r:id="rId58"/>
    <p:sldId id="343" r:id="rId59"/>
    <p:sldId id="361" r:id="rId60"/>
    <p:sldId id="378" r:id="rId61"/>
    <p:sldId id="379" r:id="rId62"/>
    <p:sldId id="380" r:id="rId63"/>
    <p:sldId id="382" r:id="rId64"/>
    <p:sldId id="374" r:id="rId65"/>
    <p:sldId id="321" r:id="rId66"/>
    <p:sldId id="342" r:id="rId67"/>
    <p:sldId id="348" r:id="rId68"/>
    <p:sldId id="315" r:id="rId69"/>
    <p:sldId id="333" r:id="rId70"/>
    <p:sldId id="324" r:id="rId71"/>
    <p:sldId id="334" r:id="rId72"/>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8F0D06F-25D2-4185-8DEA-FFFF967CCA88}">
          <p14:sldIdLst>
            <p14:sldId id="256"/>
            <p14:sldId id="311"/>
            <p14:sldId id="320"/>
            <p14:sldId id="312"/>
            <p14:sldId id="314"/>
            <p14:sldId id="313"/>
            <p14:sldId id="375"/>
            <p14:sldId id="271"/>
            <p14:sldId id="369"/>
            <p14:sldId id="272"/>
            <p14:sldId id="349"/>
            <p14:sldId id="337"/>
            <p14:sldId id="273"/>
            <p14:sldId id="276"/>
            <p14:sldId id="362"/>
            <p14:sldId id="364"/>
            <p14:sldId id="365"/>
            <p14:sldId id="278"/>
            <p14:sldId id="345"/>
            <p14:sldId id="366"/>
            <p14:sldId id="331"/>
            <p14:sldId id="344"/>
            <p14:sldId id="367"/>
            <p14:sldId id="280"/>
            <p14:sldId id="346"/>
            <p14:sldId id="368"/>
            <p14:sldId id="283"/>
            <p14:sldId id="303"/>
            <p14:sldId id="304"/>
            <p14:sldId id="370"/>
            <p14:sldId id="335"/>
            <p14:sldId id="329"/>
            <p14:sldId id="328"/>
            <p14:sldId id="332"/>
            <p14:sldId id="316"/>
            <p14:sldId id="322"/>
            <p14:sldId id="336"/>
            <p14:sldId id="338"/>
            <p14:sldId id="339"/>
            <p14:sldId id="317"/>
            <p14:sldId id="356"/>
            <p14:sldId id="340"/>
            <p14:sldId id="353"/>
            <p14:sldId id="377"/>
            <p14:sldId id="310"/>
            <p14:sldId id="309"/>
            <p14:sldId id="282"/>
            <p14:sldId id="372"/>
            <p14:sldId id="281"/>
            <p14:sldId id="373"/>
            <p14:sldId id="284"/>
            <p14:sldId id="285"/>
            <p14:sldId id="343"/>
            <p14:sldId id="361"/>
            <p14:sldId id="378"/>
            <p14:sldId id="379"/>
            <p14:sldId id="380"/>
            <p14:sldId id="382"/>
            <p14:sldId id="374"/>
            <p14:sldId id="321"/>
            <p14:sldId id="342"/>
            <p14:sldId id="348"/>
            <p14:sldId id="315"/>
            <p14:sldId id="333"/>
            <p14:sldId id="324"/>
            <p14:sldId id="334"/>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rritto, Ann M (HEALTH)" initials="FAM(" lastIdx="12" clrIdx="0">
    <p:extLst/>
  </p:cmAuthor>
  <p:cmAuthor id="2" name="Conneally, Alison G (HEALTH)" initials="CAG("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278"/>
    <a:srgbClr val="002D73"/>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33" autoAdjust="0"/>
    <p:restoredTop sz="71614" autoAdjust="0"/>
  </p:normalViewPr>
  <p:slideViewPr>
    <p:cSldViewPr snapToGrid="0">
      <p:cViewPr varScale="1">
        <p:scale>
          <a:sx n="94" d="100"/>
          <a:sy n="94" d="100"/>
        </p:scale>
        <p:origin x="912" y="6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208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presProps" Target="presProps.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Master" Target="slideMasters/slideMaster2.xml"/><Relationship Id="rId61" Type="http://schemas.openxmlformats.org/officeDocument/2006/relationships/slide" Target="slides/slide5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viewProps" Target="viewProp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BAAD93-C307-4F4B-9D76-B25BA1EE963B}"/>
              </a:ext>
            </a:extLst>
          </p:cNvPr>
          <p:cNvSpPr>
            <a:spLocks noGrp="1"/>
          </p:cNvSpPr>
          <p:nvPr>
            <p:ph type="hdr" sz="quarter"/>
          </p:nvPr>
        </p:nvSpPr>
        <p:spPr>
          <a:xfrm>
            <a:off x="3" y="5"/>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B9E695B-B53A-40BD-B328-8110934AC02B}"/>
              </a:ext>
            </a:extLst>
          </p:cNvPr>
          <p:cNvSpPr>
            <a:spLocks noGrp="1"/>
          </p:cNvSpPr>
          <p:nvPr>
            <p:ph type="dt" sz="quarter" idx="1"/>
          </p:nvPr>
        </p:nvSpPr>
        <p:spPr>
          <a:xfrm>
            <a:off x="3970341" y="5"/>
            <a:ext cx="3038475" cy="466725"/>
          </a:xfrm>
          <a:prstGeom prst="rect">
            <a:avLst/>
          </a:prstGeom>
        </p:spPr>
        <p:txBody>
          <a:bodyPr vert="horz" lIns="91440" tIns="45720" rIns="91440" bIns="45720" rtlCol="0"/>
          <a:lstStyle>
            <a:lvl1pPr algn="r">
              <a:defRPr sz="1200"/>
            </a:lvl1pPr>
          </a:lstStyle>
          <a:p>
            <a:fld id="{2E4E9A8B-D1F8-487B-B131-B09ACD89AD9D}" type="datetimeFigureOut">
              <a:rPr lang="en-US" smtClean="0"/>
              <a:t>9/28/2018</a:t>
            </a:fld>
            <a:endParaRPr lang="en-US"/>
          </a:p>
        </p:txBody>
      </p:sp>
      <p:sp>
        <p:nvSpPr>
          <p:cNvPr id="4" name="Footer Placeholder 3">
            <a:extLst>
              <a:ext uri="{FF2B5EF4-FFF2-40B4-BE49-F238E27FC236}">
                <a16:creationId xmlns:a16="http://schemas.microsoft.com/office/drawing/2014/main" id="{8C7DC4AC-4FC3-431F-A2C4-9A1876F449F8}"/>
              </a:ext>
            </a:extLst>
          </p:cNvPr>
          <p:cNvSpPr>
            <a:spLocks noGrp="1"/>
          </p:cNvSpPr>
          <p:nvPr>
            <p:ph type="ftr" sz="quarter" idx="2"/>
          </p:nvPr>
        </p:nvSpPr>
        <p:spPr>
          <a:xfrm>
            <a:off x="3" y="8829679"/>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4E3328-2B2D-41CA-B533-C4BF0C0623BE}"/>
              </a:ext>
            </a:extLst>
          </p:cNvPr>
          <p:cNvSpPr>
            <a:spLocks noGrp="1"/>
          </p:cNvSpPr>
          <p:nvPr>
            <p:ph type="sldNum" sz="quarter" idx="3"/>
          </p:nvPr>
        </p:nvSpPr>
        <p:spPr>
          <a:xfrm>
            <a:off x="3970341" y="8829679"/>
            <a:ext cx="3038475" cy="466725"/>
          </a:xfrm>
          <a:prstGeom prst="rect">
            <a:avLst/>
          </a:prstGeom>
        </p:spPr>
        <p:txBody>
          <a:bodyPr vert="horz" lIns="91440" tIns="45720" rIns="91440" bIns="45720" rtlCol="0" anchor="b"/>
          <a:lstStyle>
            <a:lvl1pPr algn="r">
              <a:defRPr sz="1200"/>
            </a:lvl1pPr>
          </a:lstStyle>
          <a:p>
            <a:fld id="{50CD0882-635D-4121-92E9-CE562CBF0227}" type="slidenum">
              <a:rPr lang="en-US" smtClean="0"/>
              <a:t>‹#›</a:t>
            </a:fld>
            <a:endParaRPr lang="en-US"/>
          </a:p>
        </p:txBody>
      </p:sp>
    </p:spTree>
    <p:extLst>
      <p:ext uri="{BB962C8B-B14F-4D97-AF65-F5344CB8AC3E}">
        <p14:creationId xmlns:p14="http://schemas.microsoft.com/office/powerpoint/2010/main" val="238821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9/28/2018</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apregistry.com/"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3" Type="http://schemas.openxmlformats.org/officeDocument/2006/relationships/hyperlink" Target="https://www.health.ny.gov/diseases/aids/providers/testing/perinatal/breastfeeding_policy.htm" TargetMode="External"/><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dirty="0"/>
              <a:t>This presentation was developed to update health care providers and other professionals on situations where breastfeeding is contraindicated or not advisable.  </a:t>
            </a:r>
          </a:p>
        </p:txBody>
      </p:sp>
      <p:sp>
        <p:nvSpPr>
          <p:cNvPr id="4" name="Slide Number Placeholder 3"/>
          <p:cNvSpPr>
            <a:spLocks noGrp="1"/>
          </p:cNvSpPr>
          <p:nvPr>
            <p:ph type="sldNum" sz="quarter" idx="10"/>
          </p:nvPr>
        </p:nvSpPr>
        <p:spPr/>
        <p:txBody>
          <a:bodyPr/>
          <a:lstStyle/>
          <a:p>
            <a:fld id="{F6DA9C80-B631-4EC4-8253-F63CFD0157DF}" type="slidenum">
              <a:rPr lang="en-US" smtClean="0"/>
              <a:t>1</a:t>
            </a:fld>
            <a:endParaRPr lang="en-US" dirty="0"/>
          </a:p>
        </p:txBody>
      </p:sp>
    </p:spTree>
    <p:extLst>
      <p:ext uri="{BB962C8B-B14F-4D97-AF65-F5344CB8AC3E}">
        <p14:creationId xmlns:p14="http://schemas.microsoft.com/office/powerpoint/2010/main" val="2581964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dirty="0"/>
              <a:t>Avoidance of breastfeeding is the standard, strong recommendation for women living with HIV in the United States, because:</a:t>
            </a:r>
          </a:p>
          <a:p>
            <a:pPr marL="628650" lvl="1" indent="-171450">
              <a:buFont typeface="Arial" panose="020B0604020202020204" pitchFamily="34" charset="0"/>
              <a:buChar char="•"/>
            </a:pPr>
            <a:r>
              <a:rPr lang="en-US" dirty="0"/>
              <a:t>Maternal antiretroviral therapy (ART) reduces but does not eliminate the risk of HIV transmission via breastmilk, </a:t>
            </a:r>
          </a:p>
          <a:p>
            <a:pPr marL="628650" lvl="1" indent="-171450">
              <a:buFont typeface="Arial" panose="020B0604020202020204" pitchFamily="34" charset="0"/>
              <a:buChar char="•"/>
            </a:pPr>
            <a:r>
              <a:rPr lang="en-US" dirty="0"/>
              <a:t>Safe and affordable infant feeding alternatives are readily accessible in the United States, and </a:t>
            </a:r>
          </a:p>
          <a:p>
            <a:pPr marL="628650" lvl="1" indent="-171450">
              <a:buFont typeface="Arial" panose="020B0604020202020204" pitchFamily="34" charset="0"/>
              <a:buChar char="•"/>
            </a:pPr>
            <a:r>
              <a:rPr lang="en-US" dirty="0"/>
              <a:t>There is a lack of safety data on most modern ART regimens during breastfeeding.</a:t>
            </a:r>
          </a:p>
          <a:p>
            <a:endParaRPr lang="en-US" dirty="0"/>
          </a:p>
          <a:p>
            <a:r>
              <a:rPr lang="en-US" dirty="0"/>
              <a:t>The recommendations in the United States differ from those in many low- and middle-income countries, where cost limits access to formula and where inadequate quantities of formula and/or unsafe water mixed into formula have been associated with high rates of infant mortality</a:t>
            </a:r>
            <a:r>
              <a:rPr lang="en-US" baseline="0" dirty="0"/>
              <a: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10</a:t>
            </a:fld>
            <a:endParaRPr lang="en-US"/>
          </a:p>
        </p:txBody>
      </p:sp>
    </p:spTree>
    <p:extLst>
      <p:ext uri="{BB962C8B-B14F-4D97-AF65-F5344CB8AC3E}">
        <p14:creationId xmlns:p14="http://schemas.microsoft.com/office/powerpoint/2010/main" val="1100887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11</a:t>
            </a:fld>
            <a:endParaRPr lang="en-US"/>
          </a:p>
        </p:txBody>
      </p:sp>
    </p:spTree>
    <p:extLst>
      <p:ext uri="{BB962C8B-B14F-4D97-AF65-F5344CB8AC3E}">
        <p14:creationId xmlns:p14="http://schemas.microsoft.com/office/powerpoint/2010/main" val="1117300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8"/>
            <a:ext cx="5608320" cy="3660775"/>
          </a:xfrm>
          <a:prstGeom prst="rect">
            <a:avLst/>
          </a:prstGeom>
        </p:spPr>
        <p:txBody>
          <a:bodyPr/>
          <a:lstStyle/>
          <a:p>
            <a:r>
              <a:rPr lang="en-US" dirty="0"/>
              <a:t>Acute HIV Infection – how</a:t>
            </a:r>
            <a:r>
              <a:rPr lang="en-US" baseline="0" dirty="0"/>
              <a:t> is it defined? It’s the…</a:t>
            </a:r>
          </a:p>
          <a:p>
            <a:pPr marL="628650" lvl="1" indent="-171450">
              <a:buFont typeface="Arial" panose="020B0604020202020204" pitchFamily="34" charset="0"/>
              <a:buChar char="•"/>
            </a:pPr>
            <a:r>
              <a:rPr lang="en-US" sz="1200" dirty="0"/>
              <a:t>Early stage of HIV infection that extends approximately 1 to 4 weeks from initial infection until the body produces enough HIV antibodies to be detected by an HIV antibody test.</a:t>
            </a:r>
          </a:p>
          <a:p>
            <a:pPr marL="628650" lvl="1" indent="-171450">
              <a:buFont typeface="Arial" panose="020B0604020202020204" pitchFamily="34" charset="0"/>
              <a:buChar char="•"/>
            </a:pPr>
            <a:endParaRPr lang="en-US" sz="1200" dirty="0"/>
          </a:p>
          <a:p>
            <a:pPr marL="0" lvl="0" indent="0">
              <a:buFont typeface="Arial" panose="020B0604020202020204" pitchFamily="34" charset="0"/>
              <a:buNone/>
            </a:pPr>
            <a:r>
              <a:rPr lang="en-US" sz="1200" dirty="0"/>
              <a:t>During AHI, HIV is highly infectious because the virus is multiplying rapidly,</a:t>
            </a:r>
            <a:r>
              <a:rPr lang="en-US" sz="1200" baseline="0" dirty="0"/>
              <a:t> and t</a:t>
            </a:r>
            <a:r>
              <a:rPr lang="en-US" sz="1200" dirty="0"/>
              <a:t>he rapid increase in HIV viral load can be detected before HIV antibodies are present.</a:t>
            </a:r>
          </a:p>
          <a:p>
            <a:pPr marL="628650" lvl="1" indent="-171450">
              <a:buFont typeface="Arial" panose="020B0604020202020204" pitchFamily="34" charset="0"/>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12</a:t>
            </a:fld>
            <a:endParaRPr lang="en-US"/>
          </a:p>
        </p:txBody>
      </p:sp>
    </p:spTree>
    <p:extLst>
      <p:ext uri="{BB962C8B-B14F-4D97-AF65-F5344CB8AC3E}">
        <p14:creationId xmlns:p14="http://schemas.microsoft.com/office/powerpoint/2010/main" val="2191729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baseline="0" dirty="0"/>
              <a:t>Acute HIV Infection (AHI) has increasingly been recognized as an important factor in HIV transmission.  </a:t>
            </a:r>
          </a:p>
          <a:p>
            <a:endParaRPr lang="en-US" baseline="0" dirty="0"/>
          </a:p>
          <a:p>
            <a:r>
              <a:rPr lang="en-US" baseline="0" dirty="0"/>
              <a:t>AHI during pregnancy and while breastfeeding significantly increases the risk of mother-to-child transmission (MTCT) of HIV.  Women who have tested negative for HIV during pregnancy should continue to be assessed for HIV during the postpartum period and tested if there’s a newly identified risk or signs/symptoms are present which could be AHI. </a:t>
            </a:r>
          </a:p>
          <a:p>
            <a:endParaRPr lang="en-US" baseline="0" dirty="0"/>
          </a:p>
          <a:p>
            <a:r>
              <a:rPr lang="en-US" baseline="0" dirty="0"/>
              <a:t>When pregnant or breastfeeding women present with febrile, or “flu-like” symptoms, or rash that is not otherwise explained, clinicians should evaluate for the potential for AHI with appropriate history taking and testing.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6DA9C80-B631-4EC4-8253-F63CFD0157DF}" type="slidenum">
              <a:rPr lang="en-US" smtClean="0"/>
              <a:t>13</a:t>
            </a:fld>
            <a:endParaRPr lang="en-US"/>
          </a:p>
        </p:txBody>
      </p:sp>
    </p:spTree>
    <p:extLst>
      <p:ext uri="{BB962C8B-B14F-4D97-AF65-F5344CB8AC3E}">
        <p14:creationId xmlns:p14="http://schemas.microsoft.com/office/powerpoint/2010/main" val="3188242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sz="1200" dirty="0">
                <a:solidFill>
                  <a:schemeClr val="tx1"/>
                </a:solidFill>
              </a:rPr>
              <a:t>Factors that increase </a:t>
            </a:r>
            <a:r>
              <a:rPr lang="en-US" sz="1200" b="0" dirty="0">
                <a:solidFill>
                  <a:schemeClr val="tx1"/>
                </a:solidFill>
              </a:rPr>
              <a:t>the risk of HIV acquisition in women include: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New diagnosis of a sexually transmitted infection (STI) in self and/or partner,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Partner is known to be living with HIV with an unknown viral load (VL) or detectable VL,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Partner(s) with unknown HIV status,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Male partner who also has sex with other men,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Injection drug use by self and/or partner(s), and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Engagement in transactional sex (e.g., trade sex for shelter).</a:t>
            </a:r>
          </a:p>
          <a:p>
            <a:pPr marL="457200" lvl="1" indent="0">
              <a:buFont typeface="Arial" panose="020B0604020202020204" pitchFamily="34" charset="0"/>
              <a:buNone/>
            </a:pPr>
            <a:endParaRPr lang="en-US" sz="1200" b="0" dirty="0">
              <a:solidFill>
                <a:schemeClr val="tx1"/>
              </a:solidFill>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t>14</a:t>
            </a:fld>
            <a:endParaRPr lang="en-US"/>
          </a:p>
        </p:txBody>
      </p:sp>
    </p:spTree>
    <p:extLst>
      <p:ext uri="{BB962C8B-B14F-4D97-AF65-F5344CB8AC3E}">
        <p14:creationId xmlns:p14="http://schemas.microsoft.com/office/powerpoint/2010/main" val="2619331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15</a:t>
            </a:fld>
            <a:endParaRPr lang="en-US"/>
          </a:p>
        </p:txBody>
      </p:sp>
    </p:spTree>
    <p:extLst>
      <p:ext uri="{BB962C8B-B14F-4D97-AF65-F5344CB8AC3E}">
        <p14:creationId xmlns:p14="http://schemas.microsoft.com/office/powerpoint/2010/main" val="3699732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Pre-Exposure Prophylaxis (PrEP) for the prevention of HIV infection – What is PrEP?</a:t>
            </a:r>
          </a:p>
          <a:p>
            <a:endParaRPr lang="en-US" dirty="0"/>
          </a:p>
          <a:p>
            <a:r>
              <a:rPr lang="en-US" dirty="0"/>
              <a:t>PrEP is a…</a:t>
            </a:r>
          </a:p>
          <a:p>
            <a:pPr marL="171450" lvl="0" indent="-171450">
              <a:buFont typeface="Arial" panose="020B0604020202020204" pitchFamily="34" charset="0"/>
              <a:buChar char="•"/>
            </a:pPr>
            <a:r>
              <a:rPr lang="en-US" dirty="0"/>
              <a:t>Biomedical intervention,</a:t>
            </a:r>
          </a:p>
          <a:p>
            <a:pPr marL="171450" lvl="0" indent="-171450">
              <a:buFont typeface="Arial" panose="020B0604020202020204" pitchFamily="34" charset="0"/>
              <a:buChar char="•"/>
            </a:pPr>
            <a:r>
              <a:rPr lang="en-US" dirty="0"/>
              <a:t>Daily ART (antiretroviral therapy) given to non-HIV infected individuals to reduce their risk of acquiring HIV, and </a:t>
            </a:r>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Evidence to date suggests use during pregnancy and breastfeeding is safe.</a:t>
            </a:r>
          </a:p>
          <a:p>
            <a:endParaRPr lang="en-US" dirty="0"/>
          </a:p>
          <a:p>
            <a:r>
              <a:rPr lang="en-US" dirty="0">
                <a:effectLst/>
              </a:rPr>
              <a:t>The prescription of PrEP for pregnant women who are at high risk for HIV infection is an individualized decision based on the safety, benefits and risks associated with PrEP during pregnancy.</a:t>
            </a:r>
          </a:p>
          <a:p>
            <a:endParaRPr lang="en-US" dirty="0">
              <a:effectLst/>
            </a:endParaRPr>
          </a:p>
          <a:p>
            <a:r>
              <a:rPr lang="en-US" dirty="0">
                <a:effectLst/>
              </a:rPr>
              <a:t>The use of antiretroviral medications during pregnancy is being monitored through the </a:t>
            </a:r>
            <a:r>
              <a:rPr lang="en-US" dirty="0">
                <a:effectLst/>
                <a:hlinkClick r:id="rId3"/>
              </a:rPr>
              <a:t>Antiretroviral Pregnancy Registry (APR</a:t>
            </a:r>
            <a:r>
              <a:rPr lang="en-US" dirty="0">
                <a:effectLst/>
              </a:rPr>
              <a: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16</a:t>
            </a:fld>
            <a:endParaRPr lang="en-US"/>
          </a:p>
        </p:txBody>
      </p:sp>
    </p:spTree>
    <p:extLst>
      <p:ext uri="{BB962C8B-B14F-4D97-AF65-F5344CB8AC3E}">
        <p14:creationId xmlns:p14="http://schemas.microsoft.com/office/powerpoint/2010/main" val="2093882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17</a:t>
            </a:fld>
            <a:endParaRPr lang="en-US"/>
          </a:p>
        </p:txBody>
      </p:sp>
    </p:spTree>
    <p:extLst>
      <p:ext uri="{BB962C8B-B14F-4D97-AF65-F5344CB8AC3E}">
        <p14:creationId xmlns:p14="http://schemas.microsoft.com/office/powerpoint/2010/main" val="3186667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dirty="0">
                <a:solidFill>
                  <a:schemeClr val="tx1"/>
                </a:solidFill>
              </a:rPr>
              <a:t>There are maternal conditions where breastfeeding is not advisable but expressed breastmilk can be provided.  These situations include:</a:t>
            </a:r>
          </a:p>
          <a:p>
            <a:pPr marL="628650" lvl="1" indent="-171450">
              <a:buFont typeface="Arial" panose="020B0604020202020204" pitchFamily="34" charset="0"/>
              <a:buChar char="•"/>
            </a:pPr>
            <a:r>
              <a:rPr lang="en-US" dirty="0">
                <a:solidFill>
                  <a:schemeClr val="tx1"/>
                </a:solidFill>
              </a:rPr>
              <a:t>Untreated, active tuberculosis, </a:t>
            </a:r>
          </a:p>
          <a:p>
            <a:pPr marL="628650" lvl="1" indent="-171450">
              <a:buFont typeface="Arial" panose="020B0604020202020204" pitchFamily="34" charset="0"/>
              <a:buChar char="•"/>
            </a:pPr>
            <a:r>
              <a:rPr lang="en-US" dirty="0">
                <a:solidFill>
                  <a:schemeClr val="tx1"/>
                </a:solidFill>
              </a:rPr>
              <a:t>Varicella, and</a:t>
            </a:r>
          </a:p>
          <a:p>
            <a:pPr marL="628650" lvl="1" indent="-171450">
              <a:buFont typeface="Arial" panose="020B0604020202020204" pitchFamily="34" charset="0"/>
              <a:buChar char="•"/>
            </a:pPr>
            <a:r>
              <a:rPr lang="en-US" dirty="0">
                <a:solidFill>
                  <a:schemeClr val="tx1"/>
                </a:solidFill>
              </a:rPr>
              <a:t>Active herpetic lesions on the affected breast</a:t>
            </a:r>
            <a:r>
              <a:rPr lang="en-US" b="0" dirty="0">
                <a:solidFill>
                  <a:schemeClr val="tx1"/>
                </a:solidFill>
              </a:rPr>
              <a:t>. </a:t>
            </a:r>
          </a:p>
          <a:p>
            <a:pPr marL="628650" lvl="1" indent="-171450">
              <a:buFont typeface="Arial" panose="020B0604020202020204" pitchFamily="34" charset="0"/>
              <a:buChar char="•"/>
            </a:pPr>
            <a:endParaRPr lang="en-US" b="0" dirty="0">
              <a:solidFill>
                <a:schemeClr val="tx1"/>
              </a:solidFill>
            </a:endParaRPr>
          </a:p>
          <a:p>
            <a:pPr marL="0" indent="0">
              <a:buFont typeface="Arial" panose="020B0604020202020204" pitchFamily="34" charset="0"/>
              <a:buNone/>
            </a:pPr>
            <a:r>
              <a:rPr lang="en-US" b="0" dirty="0">
                <a:solidFill>
                  <a:schemeClr val="tx1"/>
                </a:solidFill>
              </a:rPr>
              <a:t>These infections are not transmitted through breastmilk. Breastfeeding may be resumed when the mother is no longer infectious per her medical provider.  </a:t>
            </a:r>
          </a:p>
          <a:p>
            <a:pPr marL="0" indent="0">
              <a:buFont typeface="Arial" panose="020B0604020202020204" pitchFamily="34" charset="0"/>
              <a:buNone/>
            </a:pPr>
            <a:endParaRPr lang="en-US" b="0" dirty="0">
              <a:solidFill>
                <a:schemeClr val="tx1"/>
              </a:solidFill>
            </a:endParaRPr>
          </a:p>
          <a:p>
            <a:pPr marL="0" indent="0">
              <a:buFont typeface="Arial" panose="020B0604020202020204" pitchFamily="34" charset="0"/>
              <a:buNone/>
            </a:pPr>
            <a:r>
              <a:rPr lang="en-US" b="0" dirty="0">
                <a:solidFill>
                  <a:schemeClr val="tx1"/>
                </a:solidFill>
              </a:rPr>
              <a:t>Mothers should be provided with proper instruction on the frequency of expressing breastmilk</a:t>
            </a:r>
            <a:r>
              <a:rPr lang="en-US" dirty="0">
                <a:solidFill>
                  <a:schemeClr val="tx1"/>
                </a:solidFill>
              </a:rPr>
              <a:t>, use and maintenance of breast pump, and storage instructions.  </a:t>
            </a:r>
          </a:p>
        </p:txBody>
      </p:sp>
      <p:sp>
        <p:nvSpPr>
          <p:cNvPr id="4" name="Slide Number Placeholder 3"/>
          <p:cNvSpPr>
            <a:spLocks noGrp="1"/>
          </p:cNvSpPr>
          <p:nvPr>
            <p:ph type="sldNum" sz="quarter" idx="10"/>
          </p:nvPr>
        </p:nvSpPr>
        <p:spPr/>
        <p:txBody>
          <a:bodyPr/>
          <a:lstStyle/>
          <a:p>
            <a:fld id="{F6DA9C80-B631-4EC4-8253-F63CFD0157DF}" type="slidenum">
              <a:rPr lang="en-US" smtClean="0"/>
              <a:t>18</a:t>
            </a:fld>
            <a:endParaRPr lang="en-US"/>
          </a:p>
        </p:txBody>
      </p:sp>
    </p:spTree>
    <p:extLst>
      <p:ext uri="{BB962C8B-B14F-4D97-AF65-F5344CB8AC3E}">
        <p14:creationId xmlns:p14="http://schemas.microsoft.com/office/powerpoint/2010/main" val="30156090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pPr lvl="0"/>
            <a:r>
              <a:rPr lang="en-US" dirty="0">
                <a:solidFill>
                  <a:prstClr val="black"/>
                </a:solidFill>
              </a:rPr>
              <a:t>Active herpetic lesions on breast(s)</a:t>
            </a:r>
          </a:p>
          <a:p>
            <a:pPr marL="628650" lvl="1" indent="-171450">
              <a:buFont typeface="Arial" panose="020B0604020202020204" pitchFamily="34" charset="0"/>
              <a:buChar char="•"/>
            </a:pPr>
            <a:r>
              <a:rPr lang="en-US" dirty="0">
                <a:solidFill>
                  <a:prstClr val="black"/>
                </a:solidFill>
              </a:rPr>
              <a:t>Avoid breastfeeding on the affected breast until all lesions healed, and</a:t>
            </a:r>
          </a:p>
          <a:p>
            <a:pPr marL="628650" lvl="1" indent="-171450">
              <a:buFont typeface="Arial" panose="020B0604020202020204" pitchFamily="34" charset="0"/>
              <a:buChar char="•"/>
            </a:pPr>
            <a:r>
              <a:rPr lang="en-US" dirty="0">
                <a:solidFill>
                  <a:prstClr val="black"/>
                </a:solidFill>
              </a:rPr>
              <a:t>Breastfeeding may continue on an unaffected breast.</a:t>
            </a:r>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19</a:t>
            </a:fld>
            <a:endParaRPr lang="en-US"/>
          </a:p>
        </p:txBody>
      </p:sp>
    </p:spTree>
    <p:extLst>
      <p:ext uri="{BB962C8B-B14F-4D97-AF65-F5344CB8AC3E}">
        <p14:creationId xmlns:p14="http://schemas.microsoft.com/office/powerpoint/2010/main" val="2668367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This presentation will provide an overview of the NYSDOH’s new policy on situations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Where breastfeeding is contraindicated,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Provide evidence-based recommendations for when women should temporarily cease breastfeeding,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And/or when breastfeeding is not advised. </a:t>
            </a:r>
          </a:p>
        </p:txBody>
      </p:sp>
      <p:sp>
        <p:nvSpPr>
          <p:cNvPr id="4" name="Slide Number Placeholder 3"/>
          <p:cNvSpPr>
            <a:spLocks noGrp="1"/>
          </p:cNvSpPr>
          <p:nvPr>
            <p:ph type="sldNum" sz="quarter" idx="10"/>
          </p:nvPr>
        </p:nvSpPr>
        <p:spPr/>
        <p:txBody>
          <a:bodyPr/>
          <a:lstStyle/>
          <a:p>
            <a:fld id="{F6DA9C80-B631-4EC4-8253-F63CFD0157DF}" type="slidenum">
              <a:rPr lang="en-US" smtClean="0"/>
              <a:t>2</a:t>
            </a:fld>
            <a:endParaRPr lang="en-US" dirty="0"/>
          </a:p>
        </p:txBody>
      </p:sp>
    </p:spTree>
    <p:extLst>
      <p:ext uri="{BB962C8B-B14F-4D97-AF65-F5344CB8AC3E}">
        <p14:creationId xmlns:p14="http://schemas.microsoft.com/office/powerpoint/2010/main" val="30021874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20</a:t>
            </a:fld>
            <a:endParaRPr lang="en-US"/>
          </a:p>
        </p:txBody>
      </p:sp>
    </p:spTree>
    <p:extLst>
      <p:ext uri="{BB962C8B-B14F-4D97-AF65-F5344CB8AC3E}">
        <p14:creationId xmlns:p14="http://schemas.microsoft.com/office/powerpoint/2010/main" val="19153412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b="0" dirty="0">
                <a:solidFill>
                  <a:schemeClr val="tx1"/>
                </a:solidFill>
              </a:rPr>
              <a:t>Temporary</a:t>
            </a:r>
            <a:r>
              <a:rPr lang="en-US" b="0" baseline="0" dirty="0">
                <a:solidFill>
                  <a:schemeClr val="tx1"/>
                </a:solidFill>
              </a:rPr>
              <a:t> cessation of breastfeeding is recommended and expressed breastmilk should not be used for women who are:</a:t>
            </a:r>
          </a:p>
          <a:p>
            <a:pPr marL="0" lvl="0" indent="0">
              <a:buFont typeface="Arial" panose="020B0604020202020204" pitchFamily="34" charset="0"/>
              <a:buNone/>
            </a:pPr>
            <a:endParaRPr lang="en-US" b="0" baseline="0" dirty="0">
              <a:solidFill>
                <a:schemeClr val="tx1"/>
              </a:solidFill>
            </a:endParaRPr>
          </a:p>
          <a:p>
            <a:pPr marL="0" lvl="0" indent="0">
              <a:buFont typeface="Arial" panose="020B0604020202020204" pitchFamily="34" charset="0"/>
              <a:buNone/>
            </a:pPr>
            <a:r>
              <a:rPr lang="en-US" b="0" baseline="0" dirty="0">
                <a:solidFill>
                  <a:schemeClr val="tx1"/>
                </a:solidFill>
              </a:rPr>
              <a:t>Taking medications, such as radioactive isotopes, antimetabolites, cancer chemotherapy, some psychotropic medications, and a small number of other medications. The risks/benefits of breastfeeding for each medication need to be assessed and discussed with the mother. </a:t>
            </a:r>
          </a:p>
          <a:p>
            <a:pPr marL="457200" lvl="1" indent="0">
              <a:buFont typeface="Arial" panose="020B0604020202020204" pitchFamily="34" charset="0"/>
              <a:buNone/>
            </a:pPr>
            <a:endParaRPr lang="en-US" b="0" baseline="0" dirty="0">
              <a:solidFill>
                <a:schemeClr val="tx1"/>
              </a:solidFill>
            </a:endParaRPr>
          </a:p>
          <a:p>
            <a:pPr marL="0" lvl="0" indent="0">
              <a:buFont typeface="Arial" panose="020B0604020202020204" pitchFamily="34" charset="0"/>
              <a:buNone/>
            </a:pPr>
            <a:r>
              <a:rPr lang="en-US" b="0" baseline="0" dirty="0">
                <a:solidFill>
                  <a:schemeClr val="tx1"/>
                </a:solidFill>
              </a:rPr>
              <a:t>Nuclear medicine therapies require only a temporary interruption in breastfeeding.</a:t>
            </a:r>
          </a:p>
        </p:txBody>
      </p:sp>
      <p:sp>
        <p:nvSpPr>
          <p:cNvPr id="4" name="Slide Number Placeholder 3"/>
          <p:cNvSpPr>
            <a:spLocks noGrp="1"/>
          </p:cNvSpPr>
          <p:nvPr>
            <p:ph type="sldNum" sz="quarter" idx="10"/>
          </p:nvPr>
        </p:nvSpPr>
        <p:spPr/>
        <p:txBody>
          <a:bodyPr/>
          <a:lstStyle/>
          <a:p>
            <a:fld id="{F6DA9C80-B631-4EC4-8253-F63CFD0157DF}" type="slidenum">
              <a:rPr lang="en-US" smtClean="0"/>
              <a:t>21</a:t>
            </a:fld>
            <a:endParaRPr lang="en-US"/>
          </a:p>
        </p:txBody>
      </p:sp>
    </p:spTree>
    <p:extLst>
      <p:ext uri="{BB962C8B-B14F-4D97-AF65-F5344CB8AC3E}">
        <p14:creationId xmlns:p14="http://schemas.microsoft.com/office/powerpoint/2010/main" val="40763699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8"/>
            <a:ext cx="5608320" cy="366077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Hepatitis C: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If nipples and/or surrounding areola are cracked or bleeding, the woman should not breastfeed or use expressed breastmilk until nipples are completely healed.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Active/Untreated brucellosis: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Women should not breastfeed or provide expressed breastmilk for feeding until they are no longer contagious.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22</a:t>
            </a:fld>
            <a:endParaRPr lang="en-US"/>
          </a:p>
        </p:txBody>
      </p:sp>
    </p:spTree>
    <p:extLst>
      <p:ext uri="{BB962C8B-B14F-4D97-AF65-F5344CB8AC3E}">
        <p14:creationId xmlns:p14="http://schemas.microsoft.com/office/powerpoint/2010/main" val="9644325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23</a:t>
            </a:fld>
            <a:endParaRPr lang="en-US"/>
          </a:p>
        </p:txBody>
      </p:sp>
    </p:spTree>
    <p:extLst>
      <p:ext uri="{BB962C8B-B14F-4D97-AF65-F5344CB8AC3E}">
        <p14:creationId xmlns:p14="http://schemas.microsoft.com/office/powerpoint/2010/main" val="6966572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b="0" dirty="0">
                <a:solidFill>
                  <a:schemeClr val="tx1"/>
                </a:solidFill>
              </a:rPr>
              <a:t>The decision of whether the mother should breastfeed needs to be discussed with her health care provider and individually tailored to meet the specific needs of the mother and/or infant. For example, women currently using illegal/illicit drugs deserve an honest and open discussion regarding risks and benefits with shared decision-making based on several factors, such as if she’s engaged in substance use care.  </a:t>
            </a:r>
          </a:p>
          <a:p>
            <a:endParaRPr lang="en-US" b="0" dirty="0">
              <a:solidFill>
                <a:schemeClr val="tx1"/>
              </a:solidFill>
            </a:endParaRPr>
          </a:p>
          <a:p>
            <a:endParaRPr lang="en-US" b="0" dirty="0">
              <a:solidFill>
                <a:schemeClr val="tx1"/>
              </a:solidFill>
            </a:endParaRPr>
          </a:p>
          <a:p>
            <a:endParaRPr lang="en-US" b="0" dirty="0">
              <a:solidFill>
                <a:srgbClr val="00B050"/>
              </a:solidFill>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t>24</a:t>
            </a:fld>
            <a:endParaRPr lang="en-US"/>
          </a:p>
        </p:txBody>
      </p:sp>
    </p:spTree>
    <p:extLst>
      <p:ext uri="{BB962C8B-B14F-4D97-AF65-F5344CB8AC3E}">
        <p14:creationId xmlns:p14="http://schemas.microsoft.com/office/powerpoint/2010/main" val="35745712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There are a number of national organizations such as the American College of Obstetrics and Gynecology (ACOG), the American Academy of Pediatrics (AAP) and the Academy of Breastfeeding Medicine (ABM) which provide guidance on breastfeeding for women who use substances, including opioid use disorder. This updated NYSDOH policy statement, </a:t>
            </a:r>
            <a:r>
              <a:rPr lang="en-US" b="0" i="1" dirty="0"/>
              <a:t>“Situations Where Breastfeeding is Contraindicated or Not Advisable”</a:t>
            </a:r>
            <a:r>
              <a:rPr lang="en-US" dirty="0"/>
              <a:t>, has a number of references which provide additional guidance on feeding options for mothers who use illegal/illicit substances.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Specifically regarding marijuana,</a:t>
            </a:r>
            <a:r>
              <a:rPr lang="en-US" sz="1200" kern="1200" dirty="0">
                <a:solidFill>
                  <a:schemeClr val="tx1"/>
                </a:solidFill>
                <a:effectLst/>
                <a:latin typeface="+mn-lt"/>
                <a:ea typeface="+mn-ea"/>
                <a:cs typeface="+mn-cs"/>
              </a:rPr>
              <a:t> there are insufficient data to evaluate the effects of marijuana use on infants during lactation and breastfeeding, and in the absence of such data, marijuana use is discouraged.  </a:t>
            </a:r>
          </a:p>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25</a:t>
            </a:fld>
            <a:endParaRPr lang="en-US" dirty="0"/>
          </a:p>
        </p:txBody>
      </p:sp>
    </p:spTree>
    <p:extLst>
      <p:ext uri="{BB962C8B-B14F-4D97-AF65-F5344CB8AC3E}">
        <p14:creationId xmlns:p14="http://schemas.microsoft.com/office/powerpoint/2010/main" val="38999700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26</a:t>
            </a:fld>
            <a:endParaRPr lang="en-US"/>
          </a:p>
        </p:txBody>
      </p:sp>
    </p:spTree>
    <p:extLst>
      <p:ext uri="{BB962C8B-B14F-4D97-AF65-F5344CB8AC3E}">
        <p14:creationId xmlns:p14="http://schemas.microsoft.com/office/powerpoint/2010/main" val="40488618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b="0" dirty="0">
                <a:solidFill>
                  <a:schemeClr val="tx1"/>
                </a:solidFill>
              </a:rPr>
              <a:t>There are two conditions in which breastfeeding can be initiated and continued with the support of the infant’s pediatrician, with feeding modifications.  </a:t>
            </a:r>
          </a:p>
          <a:p>
            <a:endParaRPr lang="en-US" b="0" dirty="0">
              <a:solidFill>
                <a:schemeClr val="tx1"/>
              </a:solidFill>
            </a:endParaRPr>
          </a:p>
          <a:p>
            <a:r>
              <a:rPr lang="en-US" b="0" dirty="0">
                <a:solidFill>
                  <a:schemeClr val="tx1"/>
                </a:solidFill>
              </a:rPr>
              <a:t>1) Phenylketonuria (PKU), which is an inherited condition caused by a defect in the gene that helps create phenylalanine hydroxylase, an enzyme used to convert phenylalanine into tyrosine.  Humans need tyrosine to create neurotransmitters such as epinephrine, norepinephrine</a:t>
            </a:r>
            <a:r>
              <a:rPr lang="en-US" b="0" baseline="0" dirty="0">
                <a:solidFill>
                  <a:schemeClr val="tx1"/>
                </a:solidFill>
              </a:rPr>
              <a:t> </a:t>
            </a:r>
            <a:r>
              <a:rPr lang="en-US" b="0" dirty="0">
                <a:solidFill>
                  <a:schemeClr val="tx1"/>
                </a:solidFill>
              </a:rPr>
              <a:t>and dopamine.  When this enzyme is missing, one cannot break down phenylalanine, causing a buildup of phenylalanine.   For infants with PKU, alternating breastfeeding with special protein-free or modified formulas can be done safely with a physician’s guidance.  </a:t>
            </a:r>
          </a:p>
          <a:p>
            <a:endParaRPr lang="en-US" b="0" dirty="0">
              <a:solidFill>
                <a:schemeClr val="tx1"/>
              </a:solidFill>
            </a:endParaRPr>
          </a:p>
          <a:p>
            <a:r>
              <a:rPr lang="en-US" b="0" dirty="0">
                <a:solidFill>
                  <a:schemeClr val="tx1"/>
                </a:solidFill>
              </a:rPr>
              <a:t>2) Gucose-6-Phosphate-Dehydrogenase Deficiency (G6PD) is a commonly occurring enzyme defect that can lead to severe neonatal hyperbilirubinemia and kernicterus.  Special precautions need to be followed when breastfeeding an infant with G6PD.  </a:t>
            </a:r>
          </a:p>
          <a:p>
            <a:r>
              <a:rPr lang="en-US" b="0" dirty="0">
                <a:solidFill>
                  <a:schemeClr val="tx1"/>
                </a:solidFill>
              </a:rPr>
              <a:t>Mothers who are breastfeeding need to avoid fava beans, henna, dapsone, nitrofurantoin, phenazopyridine, primaquine, dimercaprol and methylene blue, to minimize the risk of hemolysis in the infant.</a:t>
            </a:r>
            <a:endParaRPr lang="en-US" b="0" strike="sngStrike" dirty="0">
              <a:solidFill>
                <a:schemeClr val="tx1"/>
              </a:solidFill>
            </a:endParaRPr>
          </a:p>
          <a:p>
            <a:endParaRPr lang="en-US" b="0" dirty="0">
              <a:solidFill>
                <a:schemeClr val="tx1"/>
              </a:solidFill>
            </a:endParaRPr>
          </a:p>
          <a:p>
            <a:r>
              <a:rPr lang="en-US" b="0" dirty="0">
                <a:solidFill>
                  <a:schemeClr val="tx1"/>
                </a:solidFill>
              </a:rPr>
              <a:t>See references listed on this slide for further guidance on these conditions.</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27</a:t>
            </a:fld>
            <a:endParaRPr lang="en-US"/>
          </a:p>
        </p:txBody>
      </p:sp>
    </p:spTree>
    <p:extLst>
      <p:ext uri="{BB962C8B-B14F-4D97-AF65-F5344CB8AC3E}">
        <p14:creationId xmlns:p14="http://schemas.microsoft.com/office/powerpoint/2010/main" val="6972307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baseline="0"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28</a:t>
            </a:fld>
            <a:endParaRPr lang="en-US"/>
          </a:p>
        </p:txBody>
      </p:sp>
    </p:spTree>
    <p:extLst>
      <p:ext uri="{BB962C8B-B14F-4D97-AF65-F5344CB8AC3E}">
        <p14:creationId xmlns:p14="http://schemas.microsoft.com/office/powerpoint/2010/main" val="42166529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b="0" dirty="0"/>
              <a:t>Many cultures</a:t>
            </a:r>
            <a:r>
              <a:rPr lang="en-US" b="0" baseline="0" dirty="0"/>
              <a:t> have their own individual beliefs and customs regarding breastfeeding. </a:t>
            </a:r>
            <a:r>
              <a:rPr lang="en-US" b="0" u="none" baseline="0" dirty="0"/>
              <a:t>For some women, when breastfeeding is contraindicated either due to her health or the health of her newborn, cultural pressures to breastfeed may contribute to feelings of guilt, shame and worry. It may also prompt additional questions from family and friends as to why she’s not breastfeeding.  </a:t>
            </a:r>
            <a:r>
              <a:rPr lang="en-US" b="0" baseline="0" dirty="0"/>
              <a:t>At times, a woman will need assistance from her providers to develop an explanation for why she is not breastfeeding that will maintain and protect her privacy.  </a:t>
            </a:r>
          </a:p>
          <a:p>
            <a:endParaRPr lang="en-US" b="0" baseline="0" dirty="0">
              <a:solidFill>
                <a:srgbClr val="00B050"/>
              </a:solidFill>
            </a:endParaRPr>
          </a:p>
          <a:p>
            <a:r>
              <a:rPr lang="en-US" b="0" baseline="0" dirty="0">
                <a:solidFill>
                  <a:schemeClr val="tx1"/>
                </a:solidFill>
              </a:rPr>
              <a:t>Discussions regarding infant feeding preferences and any maternal and/or infant conditions which may impact breastfeeding, should take place early in pregnancy and be reassessed as indicated.</a:t>
            </a:r>
            <a:endParaRPr lang="en-US" b="0" dirty="0">
              <a:solidFill>
                <a:schemeClr val="tx1"/>
              </a:solidFill>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t>29</a:t>
            </a:fld>
            <a:endParaRPr lang="en-US"/>
          </a:p>
        </p:txBody>
      </p:sp>
    </p:spTree>
    <p:extLst>
      <p:ext uri="{BB962C8B-B14F-4D97-AF65-F5344CB8AC3E}">
        <p14:creationId xmlns:p14="http://schemas.microsoft.com/office/powerpoint/2010/main" val="3982978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dirty="0"/>
              <a:t>Those who provide care to new mothers should understand the importance of the messaging they provide women to support women’s decisions regarding infant feeding options. They should also recognize and understand the stigma that some women experience when breastfeeding is not advisable. </a:t>
            </a:r>
          </a:p>
          <a:p>
            <a:r>
              <a:rPr lang="en-US" dirty="0"/>
              <a:t> </a:t>
            </a:r>
          </a:p>
          <a:p>
            <a:r>
              <a:rPr lang="en-US" dirty="0"/>
              <a:t>We will discuss the stigma many women experience when advised to temporarily discontinue breastfeeding or when advised against breastfeeding due to their own health or the health of their newborn.</a:t>
            </a:r>
          </a:p>
          <a:p>
            <a:endParaRPr lang="en-US" dirty="0"/>
          </a:p>
          <a:p>
            <a:r>
              <a:rPr lang="en-US" dirty="0"/>
              <a:t>And, we will identify some strategies to help reduce stigma and to maximize support.</a:t>
            </a:r>
          </a:p>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a:t>
            </a:fld>
            <a:endParaRPr lang="en-US" dirty="0"/>
          </a:p>
        </p:txBody>
      </p:sp>
    </p:spTree>
    <p:extLst>
      <p:ext uri="{BB962C8B-B14F-4D97-AF65-F5344CB8AC3E}">
        <p14:creationId xmlns:p14="http://schemas.microsoft.com/office/powerpoint/2010/main" val="3195819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30</a:t>
            </a:fld>
            <a:endParaRPr lang="en-US"/>
          </a:p>
        </p:txBody>
      </p:sp>
    </p:spTree>
    <p:extLst>
      <p:ext uri="{BB962C8B-B14F-4D97-AF65-F5344CB8AC3E}">
        <p14:creationId xmlns:p14="http://schemas.microsoft.com/office/powerpoint/2010/main" val="39290453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8"/>
            <a:ext cx="5608320" cy="3660775"/>
          </a:xfrm>
          <a:prstGeom prst="rect">
            <a:avLst/>
          </a:prstGeom>
        </p:spPr>
        <p:txBody>
          <a:bodyPr/>
          <a:lstStyle/>
          <a:p>
            <a:pPr marL="628650" lvl="1" indent="-171450">
              <a:buFont typeface="Arial" panose="020B0604020202020204" pitchFamily="34" charset="0"/>
              <a:buChar char="•"/>
            </a:pPr>
            <a:r>
              <a:rPr lang="en-US" b="1" i="0" u="none" dirty="0"/>
              <a:t>Prejudice</a:t>
            </a:r>
            <a:r>
              <a:rPr lang="en-US" i="0" u="none" dirty="0"/>
              <a:t>:   a judgment against a group or individual,</a:t>
            </a:r>
          </a:p>
          <a:p>
            <a:pPr marL="457200" lvl="1" indent="0">
              <a:buFont typeface="Arial" panose="020B0604020202020204" pitchFamily="34" charset="0"/>
              <a:buNone/>
            </a:pPr>
            <a:endParaRPr lang="en-US" i="0" u="none" dirty="0"/>
          </a:p>
          <a:p>
            <a:pPr marL="628650" lvl="1" indent="-171450">
              <a:buFont typeface="Arial" panose="020B0604020202020204" pitchFamily="34" charset="0"/>
              <a:buChar char="•"/>
            </a:pPr>
            <a:r>
              <a:rPr lang="en-US" b="1" i="0" u="none" dirty="0"/>
              <a:t>Discounting</a:t>
            </a:r>
            <a:r>
              <a:rPr lang="en-US" i="0" u="none" dirty="0"/>
              <a:t>: to leave out or disregard,</a:t>
            </a:r>
          </a:p>
          <a:p>
            <a:pPr marL="457200" lvl="1" indent="0">
              <a:buFont typeface="Arial" panose="020B0604020202020204" pitchFamily="34" charset="0"/>
              <a:buNone/>
            </a:pPr>
            <a:endParaRPr lang="en-US" i="0" u="none" dirty="0"/>
          </a:p>
          <a:p>
            <a:pPr marL="628650" lvl="1" indent="-171450">
              <a:buFont typeface="Arial" panose="020B0604020202020204" pitchFamily="34" charset="0"/>
              <a:buChar char="•"/>
            </a:pPr>
            <a:r>
              <a:rPr lang="en-US" b="1" i="0" u="none" dirty="0"/>
              <a:t>Discrediting</a:t>
            </a:r>
            <a:r>
              <a:rPr lang="en-US" i="0" u="none" dirty="0"/>
              <a:t>:  </a:t>
            </a:r>
            <a:r>
              <a:rPr lang="en-US" u="none" dirty="0">
                <a:solidFill>
                  <a:schemeClr val="tx1"/>
                </a:solidFill>
              </a:rPr>
              <a:t>to injure the credit or reputation, and</a:t>
            </a:r>
          </a:p>
          <a:p>
            <a:pPr marL="457200" lvl="1" indent="0">
              <a:buFont typeface="Arial" panose="020B0604020202020204" pitchFamily="34" charset="0"/>
              <a:buNone/>
            </a:pPr>
            <a:endParaRPr lang="en-US" i="0" u="none" dirty="0">
              <a:solidFill>
                <a:schemeClr val="tx1"/>
              </a:solidFill>
            </a:endParaRPr>
          </a:p>
          <a:p>
            <a:pPr marL="628650" lvl="1" indent="-171450">
              <a:buFont typeface="Arial" panose="020B0604020202020204" pitchFamily="34" charset="0"/>
              <a:buChar char="•"/>
            </a:pPr>
            <a:r>
              <a:rPr lang="en-US" b="1" i="0" u="none" dirty="0"/>
              <a:t>Discrimination</a:t>
            </a:r>
            <a:r>
              <a:rPr lang="en-US" i="0" u="none" dirty="0"/>
              <a:t>:  an act or behavior against a group or individual.</a:t>
            </a:r>
          </a:p>
          <a:p>
            <a:pPr marL="457200" lvl="1" indent="0">
              <a:buFont typeface="Arial" panose="020B0604020202020204" pitchFamily="34" charset="0"/>
              <a:buNone/>
            </a:pPr>
            <a:endParaRPr lang="en-US" sz="2200" i="0" u="none" dirty="0"/>
          </a:p>
          <a:p>
            <a:pPr marL="800100" lvl="1" indent="-342900">
              <a:buFont typeface="Arial" panose="020B0604020202020204" pitchFamily="34" charset="0"/>
              <a:buChar char="•"/>
            </a:pPr>
            <a:endParaRPr lang="en-US" sz="2200" i="0" u="none"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31</a:t>
            </a:fld>
            <a:endParaRPr lang="en-US"/>
          </a:p>
        </p:txBody>
      </p:sp>
    </p:spTree>
    <p:extLst>
      <p:ext uri="{BB962C8B-B14F-4D97-AF65-F5344CB8AC3E}">
        <p14:creationId xmlns:p14="http://schemas.microsoft.com/office/powerpoint/2010/main" val="14511543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9"/>
            <a:ext cx="5607050" cy="3660775"/>
          </a:xfrm>
          <a:prstGeom prst="rect">
            <a:avLst/>
          </a:prstGeom>
        </p:spPr>
        <p:txBody>
          <a:bodyPr/>
          <a:lstStyle/>
          <a:p>
            <a:pPr marL="628650" lvl="1" indent="-171450">
              <a:buFont typeface="Arial" panose="020B0604020202020204" pitchFamily="34" charset="0"/>
              <a:buChar char="•"/>
            </a:pPr>
            <a:r>
              <a:rPr lang="en-US" b="1" dirty="0">
                <a:solidFill>
                  <a:schemeClr val="tx1"/>
                </a:solidFill>
              </a:rPr>
              <a:t>Physical stigma </a:t>
            </a:r>
            <a:r>
              <a:rPr lang="en-US" b="0" dirty="0">
                <a:solidFill>
                  <a:schemeClr val="tx1"/>
                </a:solidFill>
              </a:rPr>
              <a:t>is experienced as isolation/physical separation or violence,</a:t>
            </a:r>
          </a:p>
          <a:p>
            <a:endParaRPr lang="en-US" b="0" dirty="0">
              <a:solidFill>
                <a:schemeClr val="tx1"/>
              </a:solidFill>
            </a:endParaRPr>
          </a:p>
          <a:p>
            <a:pPr marL="628650" lvl="1" indent="-171450">
              <a:buFont typeface="Arial" panose="020B0604020202020204" pitchFamily="34" charset="0"/>
              <a:buChar char="•"/>
            </a:pPr>
            <a:r>
              <a:rPr lang="en-US" b="1" dirty="0">
                <a:solidFill>
                  <a:schemeClr val="tx1"/>
                </a:solidFill>
              </a:rPr>
              <a:t>Social stigma </a:t>
            </a:r>
            <a:r>
              <a:rPr lang="en-US" b="0" dirty="0">
                <a:solidFill>
                  <a:schemeClr val="tx1"/>
                </a:solidFill>
              </a:rPr>
              <a:t>is social isolation, ostracization, voyeurism, loss of identity/role,</a:t>
            </a:r>
          </a:p>
          <a:p>
            <a:pPr lvl="1"/>
            <a:endParaRPr lang="en-US" b="0" dirty="0">
              <a:solidFill>
                <a:schemeClr val="tx1"/>
              </a:solidFill>
            </a:endParaRPr>
          </a:p>
          <a:p>
            <a:pPr marL="628650" lvl="1" indent="-171450">
              <a:buFont typeface="Arial" panose="020B0604020202020204" pitchFamily="34" charset="0"/>
              <a:buChar char="•"/>
            </a:pPr>
            <a:r>
              <a:rPr lang="en-US" b="1" dirty="0">
                <a:solidFill>
                  <a:schemeClr val="tx1"/>
                </a:solidFill>
              </a:rPr>
              <a:t>Verbal stigma </a:t>
            </a:r>
            <a:r>
              <a:rPr lang="en-US" b="0" dirty="0">
                <a:solidFill>
                  <a:schemeClr val="tx1"/>
                </a:solidFill>
              </a:rPr>
              <a:t>includes gossip, taunting, expressions of blame and shame, and labeling, and</a:t>
            </a:r>
          </a:p>
          <a:p>
            <a:pPr lvl="1"/>
            <a:endParaRPr lang="en-US" b="0" dirty="0">
              <a:solidFill>
                <a:schemeClr val="tx1"/>
              </a:solidFill>
            </a:endParaRPr>
          </a:p>
          <a:p>
            <a:pPr marL="628650" lvl="1" indent="-171450">
              <a:buFont typeface="Arial" panose="020B0604020202020204" pitchFamily="34" charset="0"/>
              <a:buChar char="•"/>
            </a:pPr>
            <a:r>
              <a:rPr lang="en-US" b="1" dirty="0">
                <a:solidFill>
                  <a:schemeClr val="tx1"/>
                </a:solidFill>
              </a:rPr>
              <a:t>Institutional stigma </a:t>
            </a:r>
            <a:r>
              <a:rPr lang="en-US" b="0" dirty="0">
                <a:solidFill>
                  <a:schemeClr val="tx1"/>
                </a:solidFill>
              </a:rPr>
              <a:t>is loss of livelihood, loss of housing, differential treatment in schools, health care settings, and in public spaces, and through media and public health messages and campaigns.</a:t>
            </a:r>
          </a:p>
          <a:p>
            <a:pPr lvl="1"/>
            <a:endParaRPr lang="en-US" b="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32</a:t>
            </a:fld>
            <a:endParaRPr lang="en-US"/>
          </a:p>
        </p:txBody>
      </p:sp>
    </p:spTree>
    <p:extLst>
      <p:ext uri="{BB962C8B-B14F-4D97-AF65-F5344CB8AC3E}">
        <p14:creationId xmlns:p14="http://schemas.microsoft.com/office/powerpoint/2010/main" val="38458092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9"/>
            <a:ext cx="5607050" cy="3660775"/>
          </a:xfrm>
          <a:prstGeom prst="rect">
            <a:avLst/>
          </a:prstGeom>
        </p:spPr>
        <p:txBody>
          <a:bodyPr/>
          <a:lstStyle/>
          <a:p>
            <a:r>
              <a:rPr lang="en-US" dirty="0"/>
              <a:t>Forms of Stigma in Health Care Facilities include:</a:t>
            </a:r>
          </a:p>
          <a:p>
            <a:pPr marL="171450" indent="-171450">
              <a:buFont typeface="Arial" panose="020B0604020202020204" pitchFamily="34" charset="0"/>
              <a:buChar char="•"/>
            </a:pPr>
            <a:r>
              <a:rPr lang="en-US" dirty="0"/>
              <a:t>Refusing to provide treatment,</a:t>
            </a:r>
          </a:p>
          <a:p>
            <a:pPr marL="171450" indent="-171450">
              <a:buFont typeface="Arial" panose="020B0604020202020204" pitchFamily="34" charset="0"/>
              <a:buChar char="•"/>
            </a:pPr>
            <a:r>
              <a:rPr lang="en-US" dirty="0"/>
              <a:t>Differential treatment,</a:t>
            </a:r>
          </a:p>
          <a:p>
            <a:pPr marL="171450" indent="-171450">
              <a:buFont typeface="Arial" panose="020B0604020202020204" pitchFamily="34" charset="0"/>
              <a:buChar char="•"/>
            </a:pPr>
            <a:r>
              <a:rPr lang="en-US" dirty="0"/>
              <a:t>Gossip or verbal abuse,</a:t>
            </a:r>
          </a:p>
          <a:p>
            <a:pPr marL="171450" indent="-171450">
              <a:buFont typeface="Arial" panose="020B0604020202020204" pitchFamily="34" charset="0"/>
              <a:buChar char="•"/>
            </a:pPr>
            <a:r>
              <a:rPr lang="en-US" dirty="0"/>
              <a:t>Marking files or other patient belongings, and</a:t>
            </a:r>
          </a:p>
          <a:p>
            <a:pPr marL="171450" indent="-171450">
              <a:buFont typeface="Arial" panose="020B0604020202020204" pitchFamily="34" charset="0"/>
              <a:buChar char="•"/>
            </a:pPr>
            <a:r>
              <a:rPr lang="en-US" dirty="0"/>
              <a:t>Disclosing someone’s diagnosis/condition, such as HIV.</a:t>
            </a:r>
          </a:p>
          <a:p>
            <a:pPr marL="171450" indent="-171450">
              <a:buFont typeface="Arial" panose="020B0604020202020204" pitchFamily="34" charset="0"/>
              <a:buChar char="•"/>
            </a:pPr>
            <a:endParaRPr lang="en-US" dirty="0"/>
          </a:p>
          <a:p>
            <a:pPr marL="0" indent="0">
              <a:buFontTx/>
              <a:buNone/>
            </a:pPr>
            <a:r>
              <a:rPr lang="en-US" dirty="0"/>
              <a:t>Mothers often have negative feelings, including disappointment, guilt, shame and/or grief about not being able or willing to breastfeed</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33</a:t>
            </a:fld>
            <a:endParaRPr lang="en-US"/>
          </a:p>
        </p:txBody>
      </p:sp>
    </p:spTree>
    <p:extLst>
      <p:ext uri="{BB962C8B-B14F-4D97-AF65-F5344CB8AC3E}">
        <p14:creationId xmlns:p14="http://schemas.microsoft.com/office/powerpoint/2010/main" val="9991593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9"/>
            <a:ext cx="5607050" cy="3660775"/>
          </a:xfrm>
          <a:prstGeom prst="rect">
            <a:avLst/>
          </a:prstGeom>
        </p:spPr>
        <p:txBody>
          <a:bodyPr/>
          <a:lstStyle/>
          <a:p>
            <a:pPr marL="0" indent="0">
              <a:buFont typeface="Arial" panose="020B0604020202020204" pitchFamily="34" charset="0"/>
              <a:buNone/>
            </a:pPr>
            <a:r>
              <a:rPr kumimoji="0" lang="en-US" sz="1200" b="0" i="0" u="none" strike="noStrike" kern="1200" cap="none" spc="0" normalizeH="0" baseline="0" noProof="0" dirty="0">
                <a:ln>
                  <a:noFill/>
                </a:ln>
                <a:solidFill>
                  <a:prstClr val="black"/>
                </a:solidFill>
                <a:effectLst/>
                <a:uLnTx/>
                <a:uFillTx/>
                <a:latin typeface="+mn-lt"/>
                <a:ea typeface="+mj-ea"/>
                <a:cs typeface="Arial" panose="020B0604020202020204" pitchFamily="34" charset="0"/>
              </a:rPr>
              <a:t>Women who are advised not to breastfeed or who choose not to breastfeed may experience stigma in the following ways:</a:t>
            </a:r>
            <a:endParaRPr lang="en-US" sz="1200" dirty="0">
              <a:latin typeface="+mn-lt"/>
              <a:cs typeface="Arial" panose="020B0604020202020204" pitchFamily="34" charset="0"/>
            </a:endParaRPr>
          </a:p>
          <a:p>
            <a:pPr marL="0" indent="0">
              <a:buFont typeface="Arial" panose="020B0604020202020204" pitchFamily="34" charset="0"/>
              <a:buNone/>
            </a:pPr>
            <a:endParaRPr lang="en-US" sz="1200" dirty="0">
              <a:latin typeface="+mn-lt"/>
              <a:cs typeface="Arial" panose="020B0604020202020204" pitchFamily="34" charset="0"/>
            </a:endParaRPr>
          </a:p>
          <a:p>
            <a:pPr marL="171450" indent="-171450">
              <a:buFont typeface="Arial" panose="020B0604020202020204" pitchFamily="34" charset="0"/>
              <a:buChar char="•"/>
            </a:pPr>
            <a:r>
              <a:rPr lang="en-US" sz="1200" dirty="0">
                <a:latin typeface="+mn-lt"/>
                <a:cs typeface="Arial" panose="020B0604020202020204" pitchFamily="34" charset="0"/>
              </a:rPr>
              <a:t>High pressure, repeated attempts to “convince” women to breastfeed,</a:t>
            </a:r>
          </a:p>
          <a:p>
            <a:pPr marL="171450" indent="-171450">
              <a:buFont typeface="Arial" panose="020B0604020202020204" pitchFamily="34" charset="0"/>
              <a:buChar char="•"/>
            </a:pPr>
            <a:r>
              <a:rPr lang="en-US" sz="1200" dirty="0">
                <a:latin typeface="+mn-lt"/>
                <a:cs typeface="Arial" panose="020B0604020202020204" pitchFamily="34" charset="0"/>
              </a:rPr>
              <a:t>Shaming messages (e.g., don’t you want what’s best for your baby?),</a:t>
            </a:r>
          </a:p>
          <a:p>
            <a:pPr marL="171450" indent="-171450">
              <a:buFont typeface="Arial" panose="020B0604020202020204" pitchFamily="34" charset="0"/>
              <a:buChar char="•"/>
            </a:pPr>
            <a:r>
              <a:rPr lang="en-US" sz="1200" dirty="0">
                <a:latin typeface="+mn-lt"/>
                <a:cs typeface="Arial" panose="020B0604020202020204" pitchFamily="34" charset="0"/>
              </a:rPr>
              <a:t>Public “outing” (e.g., requiring disclosure during a group infant care class), and</a:t>
            </a:r>
          </a:p>
          <a:p>
            <a:pPr marL="171450" indent="-171450">
              <a:buFont typeface="Arial" panose="020B0604020202020204" pitchFamily="34" charset="0"/>
              <a:buChar char="•"/>
            </a:pPr>
            <a:r>
              <a:rPr lang="en-US" sz="1200" dirty="0">
                <a:latin typeface="+mn-lt"/>
                <a:cs typeface="Arial" panose="020B0604020202020204" pitchFamily="34" charset="0"/>
              </a:rPr>
              <a:t>Differential treatment.</a:t>
            </a:r>
          </a:p>
          <a:p>
            <a:pPr marL="171450" indent="-171450">
              <a:buFont typeface="Arial" panose="020B0604020202020204" pitchFamily="34" charset="0"/>
              <a:buChar char="•"/>
            </a:pPr>
            <a:endParaRPr lang="en-US" sz="1200" dirty="0">
              <a:latin typeface="+mn-lt"/>
              <a:cs typeface="Arial" panose="020B0604020202020204" pitchFamily="34" charset="0"/>
            </a:endParaRPr>
          </a:p>
          <a:p>
            <a:pPr marL="0" indent="0">
              <a:buFontTx/>
              <a:buNone/>
            </a:pPr>
            <a:r>
              <a:rPr lang="en-US" sz="1200" dirty="0">
                <a:latin typeface="+mn-lt"/>
                <a:cs typeface="Arial" panose="020B0604020202020204" pitchFamily="34" charset="0"/>
              </a:rPr>
              <a:t>There are situations where mothers have encountered discrimination due</a:t>
            </a:r>
            <a:r>
              <a:rPr lang="en-US" sz="1200" baseline="0" dirty="0">
                <a:latin typeface="+mn-lt"/>
                <a:cs typeface="Arial" panose="020B0604020202020204" pitchFamily="34" charset="0"/>
              </a:rPr>
              <a:t> to</a:t>
            </a:r>
            <a:r>
              <a:rPr lang="en-US" sz="1200" dirty="0">
                <a:latin typeface="+mn-lt"/>
                <a:cs typeface="Arial" panose="020B0604020202020204" pitchFamily="34" charset="0"/>
              </a:rPr>
              <a:t> not breastfeeding. Respecting and supporting a mother’s decision should be practiced by all who have contact with her during prenatal care, birth/parenting education classes, and at the birth facility.  </a:t>
            </a:r>
          </a:p>
        </p:txBody>
      </p:sp>
      <p:sp>
        <p:nvSpPr>
          <p:cNvPr id="4" name="Slide Number Placeholder 3"/>
          <p:cNvSpPr>
            <a:spLocks noGrp="1"/>
          </p:cNvSpPr>
          <p:nvPr>
            <p:ph type="sldNum" sz="quarter" idx="10"/>
          </p:nvPr>
        </p:nvSpPr>
        <p:spPr/>
        <p:txBody>
          <a:bodyPr/>
          <a:lstStyle/>
          <a:p>
            <a:fld id="{F6DA9C80-B631-4EC4-8253-F63CFD0157DF}" type="slidenum">
              <a:rPr lang="en-US" smtClean="0"/>
              <a:t>34</a:t>
            </a:fld>
            <a:endParaRPr lang="en-US"/>
          </a:p>
        </p:txBody>
      </p:sp>
    </p:spTree>
    <p:extLst>
      <p:ext uri="{BB962C8B-B14F-4D97-AF65-F5344CB8AC3E}">
        <p14:creationId xmlns:p14="http://schemas.microsoft.com/office/powerpoint/2010/main" val="13452816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35</a:t>
            </a:fld>
            <a:endParaRPr lang="en-US"/>
          </a:p>
        </p:txBody>
      </p:sp>
    </p:spTree>
    <p:extLst>
      <p:ext uri="{BB962C8B-B14F-4D97-AF65-F5344CB8AC3E}">
        <p14:creationId xmlns:p14="http://schemas.microsoft.com/office/powerpoint/2010/main" val="33568297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81"/>
            <a:ext cx="5607050" cy="3660775"/>
          </a:xfrm>
          <a:prstGeom prst="rect">
            <a:avLst/>
          </a:prstGeom>
        </p:spPr>
        <p:txBody>
          <a:bodyPr/>
          <a:lstStyle/>
          <a:p>
            <a:r>
              <a:rPr lang="en-US" dirty="0"/>
              <a:t>This case study involves a mother living with HIV and her newborn.  The mother had good prenatal and HIV care.  A birth plan was in place and available in her medical record at the time of delivery.  During her postpartum stay, several health care professionals questioned the mother as to why she was not breastfeeding, and encouraged her to do so. Each time, she felt compelled to disclose her HIV status and describe why breastfeeding was contraindicated.</a:t>
            </a:r>
          </a:p>
          <a:p>
            <a:endParaRPr lang="en-US" dirty="0"/>
          </a:p>
          <a:p>
            <a:r>
              <a:rPr lang="en-US" dirty="0"/>
              <a:t>The mother eventually called her HIV program and had them intervene. In this situation, the mother knew by not breastfeeding she was helping prevent her newborn from acquiring HIV.  Other women, who are consistently approached and encouraged to breastfeed, may have started breastfeeding</a:t>
            </a:r>
            <a:r>
              <a:rPr lang="en-US" baseline="0" dirty="0"/>
              <a:t> putting their newborn at risk for </a:t>
            </a:r>
            <a:r>
              <a:rPr lang="en-US" dirty="0"/>
              <a:t>mother-to-child transmission (MTCT) of HIV.  </a:t>
            </a:r>
          </a:p>
          <a:p>
            <a:endParaRPr lang="en-US" dirty="0"/>
          </a:p>
          <a:p>
            <a:r>
              <a:rPr lang="en-US" dirty="0"/>
              <a:t>Additionally, it is important that a needs assessment take place prior to discharge, including whether the mother has access to adequate supplies of formula.</a:t>
            </a:r>
            <a:r>
              <a:rPr lang="en-US" baseline="0" dirty="0"/>
              <a:t> During the prenatal period, if potentially income-eligible, the mother should have been referred to NYS’ Special Supplementation Nutrition Program, Women, Infants and Children (WIC). An appointment made with WIC prior to discharge from the birth facility is an important component of discharge planning to promote continuity of care, access to formula and ongoing support. </a:t>
            </a:r>
            <a:r>
              <a:rPr lang="en-US" dirty="0"/>
              <a:t> </a:t>
            </a:r>
          </a:p>
        </p:txBody>
      </p:sp>
      <p:sp>
        <p:nvSpPr>
          <p:cNvPr id="4" name="Slide Number Placeholder 3"/>
          <p:cNvSpPr>
            <a:spLocks noGrp="1"/>
          </p:cNvSpPr>
          <p:nvPr>
            <p:ph type="sldNum" sz="quarter" idx="10"/>
          </p:nvPr>
        </p:nvSpPr>
        <p:spPr/>
        <p:txBody>
          <a:bodyPr/>
          <a:lstStyle/>
          <a:p>
            <a:fld id="{F6DA9C80-B631-4EC4-8253-F63CFD0157DF}" type="slidenum">
              <a:rPr lang="en-US" smtClean="0"/>
              <a:t>36</a:t>
            </a:fld>
            <a:endParaRPr lang="en-US"/>
          </a:p>
        </p:txBody>
      </p:sp>
    </p:spTree>
    <p:extLst>
      <p:ext uri="{BB962C8B-B14F-4D97-AF65-F5344CB8AC3E}">
        <p14:creationId xmlns:p14="http://schemas.microsoft.com/office/powerpoint/2010/main" val="22188895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8"/>
            <a:ext cx="5608320" cy="3660775"/>
          </a:xfrm>
          <a:prstGeom prst="rect">
            <a:avLst/>
          </a:prstGeom>
        </p:spPr>
        <p:txBody>
          <a:bodyPr/>
          <a:lstStyle/>
          <a:p>
            <a:r>
              <a:rPr lang="en-US" dirty="0"/>
              <a:t>Presenter note:</a:t>
            </a:r>
          </a:p>
          <a:p>
            <a:r>
              <a:rPr lang="en-US" dirty="0"/>
              <a:t>Participants should be able to understand and verbalize how this situation was avoidable, how it caused emotional distress for the mother, and how it could have been handled differently to protect the mother’s privacy, provide her with optimal emotional support, and ensure her newborn had adequate nutrition supplies for home.  </a:t>
            </a:r>
          </a:p>
          <a:p>
            <a:endParaRPr lang="en-US" dirty="0"/>
          </a:p>
          <a:p>
            <a:r>
              <a:rPr lang="en-US" dirty="0"/>
              <a:t>Presenter should inquire about audience members’ thoughts on the situation and solutions to prevent this scenario from taking place at their facility.</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37</a:t>
            </a:fld>
            <a:endParaRPr lang="en-US"/>
          </a:p>
        </p:txBody>
      </p:sp>
    </p:spTree>
    <p:extLst>
      <p:ext uri="{BB962C8B-B14F-4D97-AF65-F5344CB8AC3E}">
        <p14:creationId xmlns:p14="http://schemas.microsoft.com/office/powerpoint/2010/main" val="9438699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8"/>
            <a:ext cx="5608320" cy="366077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Health care providers and other health care professionals and support staff should be aware, on a need-to-know basis, the woman’s health history to understand her feeding decision, maintain her confidentiality and provide emotional support.  Staff should recognize that not all women are able to breastfeed due to a number of maternal or infant health circumstances, and be mindful of the potential internal and/or external stigma she may experience due to her HIV status and/or not being able to breastfeed.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 mother may have a sense of guilt and/or grief about not being able to breastfeed and may need added support from all who care for her and her newborn.  Support for her decisions without judgment is appropriate and highly beneficial and may potentially prevent or lessen any negative impact she may experience due to the loss of her ability to breastfeed.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38</a:t>
            </a:fld>
            <a:endParaRPr lang="en-US"/>
          </a:p>
        </p:txBody>
      </p:sp>
    </p:spTree>
    <p:extLst>
      <p:ext uri="{BB962C8B-B14F-4D97-AF65-F5344CB8AC3E}">
        <p14:creationId xmlns:p14="http://schemas.microsoft.com/office/powerpoint/2010/main" val="20283518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8"/>
            <a:ext cx="560832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39</a:t>
            </a:fld>
            <a:endParaRPr lang="en-US"/>
          </a:p>
        </p:txBody>
      </p:sp>
    </p:spTree>
    <p:extLst>
      <p:ext uri="{BB962C8B-B14F-4D97-AF65-F5344CB8AC3E}">
        <p14:creationId xmlns:p14="http://schemas.microsoft.com/office/powerpoint/2010/main" val="4153624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pPr defTabSz="931774">
              <a:defRPr/>
            </a:pPr>
            <a:r>
              <a:rPr lang="en-US" dirty="0"/>
              <a:t>This new DOH policy, “</a:t>
            </a:r>
            <a:r>
              <a:rPr lang="en-US" i="1" dirty="0"/>
              <a:t>Situations Where Breastfeeding is Contraindicated or Not Advisable</a:t>
            </a:r>
            <a:r>
              <a:rPr lang="en-US" dirty="0"/>
              <a:t>”, was created to provide healthcare providers with </a:t>
            </a:r>
            <a:r>
              <a:rPr lang="en-US" b="0" dirty="0">
                <a:solidFill>
                  <a:schemeClr val="tx1"/>
                </a:solidFill>
              </a:rPr>
              <a:t>the most current information on when </a:t>
            </a:r>
            <a:r>
              <a:rPr lang="en-US" dirty="0"/>
              <a:t>temporary cessation of breastfeeding is recommended and/or when breastfeeding is not advisable or contraindicated due to the health of the mother or her infant(s).  </a:t>
            </a:r>
          </a:p>
          <a:p>
            <a:pPr defTabSz="931774">
              <a:defRPr/>
            </a:pPr>
            <a:endParaRPr lang="en-US" dirty="0"/>
          </a:p>
          <a:p>
            <a:pPr defTabSz="931774">
              <a:defRPr/>
            </a:pPr>
            <a:r>
              <a:rPr lang="en-US" dirty="0"/>
              <a:t>The NYSDOH policy on </a:t>
            </a:r>
            <a:r>
              <a:rPr lang="en-US" i="1" dirty="0"/>
              <a:t>“Breastfeeding and HIV” </a:t>
            </a:r>
            <a:r>
              <a:rPr lang="en-US" dirty="0"/>
              <a:t>was first released in 1995 and updated last in 2005.  </a:t>
            </a:r>
          </a:p>
          <a:p>
            <a:pPr defTabSz="931774">
              <a:defRPr/>
            </a:pPr>
            <a:endParaRPr lang="en-US" dirty="0"/>
          </a:p>
          <a:p>
            <a:pPr defTabSz="931774">
              <a:defRPr/>
            </a:pPr>
            <a:r>
              <a:rPr lang="en-US" dirty="0"/>
              <a:t>The new policy has been expanded and now provides detailed </a:t>
            </a:r>
            <a:r>
              <a:rPr lang="en-US" b="0" dirty="0">
                <a:solidFill>
                  <a:schemeClr val="tx1"/>
                </a:solidFill>
              </a:rPr>
              <a:t>information on </a:t>
            </a:r>
          </a:p>
          <a:p>
            <a:pPr marL="171450" indent="-171450" defTabSz="931774">
              <a:buFont typeface="Arial" panose="020B0604020202020204" pitchFamily="34" charset="0"/>
              <a:buChar char="•"/>
              <a:defRPr/>
            </a:pPr>
            <a:r>
              <a:rPr lang="en-US" b="0" dirty="0">
                <a:solidFill>
                  <a:schemeClr val="tx1"/>
                </a:solidFill>
              </a:rPr>
              <a:t>Breastfeeding and HIV,</a:t>
            </a:r>
          </a:p>
          <a:p>
            <a:pPr marL="171450" indent="-171450" defTabSz="931774">
              <a:buFont typeface="Arial" panose="020B0604020202020204" pitchFamily="34" charset="0"/>
              <a:buChar char="•"/>
              <a:defRPr/>
            </a:pPr>
            <a:r>
              <a:rPr lang="en-US" b="0" dirty="0">
                <a:solidFill>
                  <a:schemeClr val="tx1"/>
                </a:solidFill>
              </a:rPr>
              <a:t>Other maternal and infant medical </a:t>
            </a:r>
            <a:r>
              <a:rPr lang="en-US" dirty="0"/>
              <a:t>conditions where breastfeeding is contraindicated or not advisable, </a:t>
            </a:r>
          </a:p>
          <a:p>
            <a:pPr marL="171450" indent="-171450" defTabSz="931774">
              <a:buFont typeface="Arial" panose="020B0604020202020204" pitchFamily="34" charset="0"/>
              <a:buChar char="•"/>
              <a:defRPr/>
            </a:pPr>
            <a:r>
              <a:rPr lang="en-US" dirty="0"/>
              <a:t>When a mother is advised not to breastfeed but may use her own expressed breastmilk, and </a:t>
            </a:r>
          </a:p>
          <a:p>
            <a:pPr marL="171450" indent="-171450" defTabSz="931774">
              <a:buFont typeface="Arial" panose="020B0604020202020204" pitchFamily="34" charset="0"/>
              <a:buChar char="•"/>
              <a:defRPr/>
            </a:pPr>
            <a:r>
              <a:rPr lang="en-US" dirty="0"/>
              <a:t>Where temporary cessation of breastfeeding must be initiated </a:t>
            </a:r>
            <a:r>
              <a:rPr lang="en-US" strike="noStrike" dirty="0"/>
              <a:t>due to maternal conditions </a:t>
            </a:r>
            <a:r>
              <a:rPr lang="en-US" dirty="0"/>
              <a:t>and consumption of the mother’s expressed breastmilk is not advised. </a:t>
            </a:r>
          </a:p>
          <a:p>
            <a:pPr defTabSz="931774">
              <a:defRPr/>
            </a:pPr>
            <a:endParaRPr lang="en-US" dirty="0"/>
          </a:p>
          <a:p>
            <a:pPr defTabSz="931774">
              <a:defRPr/>
            </a:pPr>
            <a:endParaRPr lang="en-US" dirty="0"/>
          </a:p>
          <a:p>
            <a:pPr defTabSz="931774">
              <a:defRPr/>
            </a:pPr>
            <a:endParaRPr lang="en-US" dirty="0"/>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4</a:t>
            </a:fld>
            <a:endParaRPr lang="en-US" dirty="0"/>
          </a:p>
        </p:txBody>
      </p:sp>
    </p:spTree>
    <p:extLst>
      <p:ext uri="{BB962C8B-B14F-4D97-AF65-F5344CB8AC3E}">
        <p14:creationId xmlns:p14="http://schemas.microsoft.com/office/powerpoint/2010/main" val="39867709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dirty="0"/>
              <a:t>Read slide</a:t>
            </a:r>
          </a:p>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40</a:t>
            </a:fld>
            <a:endParaRPr lang="en-US"/>
          </a:p>
        </p:txBody>
      </p:sp>
    </p:spTree>
    <p:extLst>
      <p:ext uri="{BB962C8B-B14F-4D97-AF65-F5344CB8AC3E}">
        <p14:creationId xmlns:p14="http://schemas.microsoft.com/office/powerpoint/2010/main" val="30235450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sz="1200" dirty="0"/>
              <a:t>Breastfeeding was encouraged on several occasions and the mother felt pressured to disclose her cancer experience, which was traumatic for her. </a:t>
            </a:r>
            <a:endParaRPr lang="en-US" dirty="0"/>
          </a:p>
          <a:p>
            <a:endParaRPr lang="en-US" dirty="0"/>
          </a:p>
          <a:p>
            <a:r>
              <a:rPr lang="en-US" dirty="0"/>
              <a:t>As with our first case study, the mother was repeatedly encouraged to “just try”. She felt obligated to share her traumatic cancer experience which interfered with her ability to enjoy the birth of her healthy baby.</a:t>
            </a:r>
          </a:p>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41</a:t>
            </a:fld>
            <a:endParaRPr lang="en-US"/>
          </a:p>
        </p:txBody>
      </p:sp>
    </p:spTree>
    <p:extLst>
      <p:ext uri="{BB962C8B-B14F-4D97-AF65-F5344CB8AC3E}">
        <p14:creationId xmlns:p14="http://schemas.microsoft.com/office/powerpoint/2010/main" val="29715905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8"/>
            <a:ext cx="560832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42</a:t>
            </a:fld>
            <a:endParaRPr lang="en-US"/>
          </a:p>
        </p:txBody>
      </p:sp>
    </p:spTree>
    <p:extLst>
      <p:ext uri="{BB962C8B-B14F-4D97-AF65-F5344CB8AC3E}">
        <p14:creationId xmlns:p14="http://schemas.microsoft.com/office/powerpoint/2010/main" val="36291485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8"/>
            <a:ext cx="560832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43</a:t>
            </a:fld>
            <a:endParaRPr lang="en-US"/>
          </a:p>
        </p:txBody>
      </p:sp>
    </p:spTree>
    <p:extLst>
      <p:ext uri="{BB962C8B-B14F-4D97-AF65-F5344CB8AC3E}">
        <p14:creationId xmlns:p14="http://schemas.microsoft.com/office/powerpoint/2010/main" val="18027434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44</a:t>
            </a:fld>
            <a:endParaRPr lang="en-US"/>
          </a:p>
        </p:txBody>
      </p:sp>
    </p:spTree>
    <p:extLst>
      <p:ext uri="{BB962C8B-B14F-4D97-AF65-F5344CB8AC3E}">
        <p14:creationId xmlns:p14="http://schemas.microsoft.com/office/powerpoint/2010/main" val="21124191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271" y="4548136"/>
            <a:ext cx="5731651" cy="3721788"/>
          </a:xfrm>
          <a:prstGeom prst="rect">
            <a:avLst/>
          </a:prstGeom>
        </p:spPr>
        <p:txBody>
          <a:bodyPr lIns="93177" tIns="46589" rIns="93177" bIns="46589"/>
          <a:lstStyle/>
          <a:p>
            <a:r>
              <a:rPr lang="en-US" sz="1200" kern="1200" dirty="0">
                <a:solidFill>
                  <a:schemeClr val="tx1"/>
                </a:solidFill>
                <a:effectLst/>
                <a:latin typeface="+mn-lt"/>
                <a:ea typeface="+mn-ea"/>
                <a:cs typeface="+mn-cs"/>
              </a:rPr>
              <a:t>The next few slides focus on the NYS WIC Program which is an important nutritional and supportive resource for eligible women and their infants/children who are breastfeeding, have a temporary cessation of breastfeeding, or who are not breastfeeding at all. </a:t>
            </a:r>
            <a:endParaRPr lang="en-US" sz="14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4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WIC is an important adjunct to health care for women, infants and children who meet the following eligibility criteria:</a:t>
            </a:r>
            <a:endParaRPr lang="en-US"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Category - Women who are pregnant, breastfeeding or postpartum, infants and children up to age 5,</a:t>
            </a:r>
            <a:endParaRPr lang="en-US"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Income - Set at 185% of the Federal Poverty Rate,</a:t>
            </a:r>
            <a:endParaRPr lang="en-US"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Residency - New York State resident, and</a:t>
            </a:r>
            <a:endParaRPr lang="en-US"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Risk - Documented medical or nutritional risk.</a:t>
            </a:r>
            <a:endParaRPr lang="en-US" sz="14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4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WIC participants receive individually tailored nutrition and breastfeeding services that are based on assessed need. This includes targeted education and counseling, nutritious foods, breast pumps and infant formula, as needed.</a:t>
            </a:r>
            <a:endParaRPr lang="en-US" sz="14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t>45</a:t>
            </a:fld>
            <a:endParaRPr lang="en-US" dirty="0"/>
          </a:p>
        </p:txBody>
      </p:sp>
    </p:spTree>
    <p:extLst>
      <p:ext uri="{BB962C8B-B14F-4D97-AF65-F5344CB8AC3E}">
        <p14:creationId xmlns:p14="http://schemas.microsoft.com/office/powerpoint/2010/main" val="31065952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6401" y="4343400"/>
            <a:ext cx="6299200" cy="3721788"/>
          </a:xfrm>
          <a:prstGeom prst="rect">
            <a:avLst/>
          </a:prstGeom>
        </p:spPr>
        <p:txBody>
          <a:bodyPr lIns="93177" tIns="46589" rIns="93177" bIns="46589"/>
          <a:lstStyle/>
          <a:p>
            <a:r>
              <a:rPr lang="en-US" sz="1200" kern="1200" dirty="0">
                <a:solidFill>
                  <a:schemeClr val="tx1"/>
                </a:solidFill>
                <a:effectLst/>
                <a:latin typeface="+mn-lt"/>
                <a:ea typeface="+mn-ea"/>
                <a:cs typeface="+mn-cs"/>
              </a:rPr>
              <a:t>The NYS WIC Program provides a wide-range of important benefits. All enrolled participants receive a thorough nutrition and breastfeeding assessment from a professional nutritionist, which provides the basis for tailoring services so that WIC participants can reach their nutrition and breastfeeding goals.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WIC staff evaluate women’s breastfeeding knowledge, confidence and support, and strive to ensure that women are provided with the information they need to make an informed decision on how to feed their infants and children. These discussions start early in the prenatal period, and women are fully supported in their decisions. Women are offered tailored education and counseling from nutritionists, breastfeeding guidance, support and education from breastfeeding experts, and/or breastfeeding support from trained peer counselors, as appropriate.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Education and counseling are provided using a participant centered approach that incorporates each participant’s needs, concerns and goals. WIC staff use motivational interviewing techniques and one-on-one counseling, as well as facilitated group discussions. </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WIC staff work with participants to ensure that food packages are tailored to meet their needs and feeding goals. For breastfeeding dyads that may need formula supplementation, staff work to identify and provide the minimal amount of supplementation needed to ensure continued breastfeeding success. If breastfeeding is contraindicated, WIC facilitates access to needed infant formula.</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Another major benefit of the WIC program is referrals. WIC staff identify and provide referrals to health care and other vital services to ensure that participants are connected to the resources they need to assist them in achieving their goals. WIC is an adjunct to health care and works to partner with health care providers to be part of each participant’s “health care team”. This ensures consistent messaging and continuity of care.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46</a:t>
            </a:fld>
            <a:endParaRPr lang="en-US" dirty="0"/>
          </a:p>
        </p:txBody>
      </p:sp>
    </p:spTree>
    <p:extLst>
      <p:ext uri="{BB962C8B-B14F-4D97-AF65-F5344CB8AC3E}">
        <p14:creationId xmlns:p14="http://schemas.microsoft.com/office/powerpoint/2010/main" val="1228745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4"/>
            <a:ext cx="5608320" cy="4820895"/>
          </a:xfrm>
          <a:prstGeom prst="rect">
            <a:avLst/>
          </a:prstGeom>
        </p:spPr>
        <p:txBody>
          <a:bodyPr lIns="93177" tIns="46589" rIns="93177" bIns="46589"/>
          <a:lstStyle/>
          <a:p>
            <a:r>
              <a:rPr lang="en-US" sz="1200" kern="1200" dirty="0">
                <a:solidFill>
                  <a:schemeClr val="tx1"/>
                </a:solidFill>
                <a:effectLst/>
                <a:latin typeface="+mn-lt"/>
                <a:ea typeface="+mn-ea"/>
                <a:cs typeface="+mn-cs"/>
              </a:rPr>
              <a:t>It is recognized that support is key for women who have special breastfeeding circumstances. WIC-eligible women should be referred to their local WIC agency for ongoing lactation support. WIC provides a variety of support services by staff with expertise in breastfeeding education and lactation counseling and trained peer counselors.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WIC staff conduct breast pump assessments to ensure that participants have the appropriate pump to meet their needs, provide instruction in the use of a breast pump, and the care and storage of pumped breastmilk.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WIC also provides breast pumps to participating women at no cost.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WIC staff are experienced in helping women when there is a medical indication in which there may be a need to temporarily stop breastfeeding short-term, whether to express milk and store, or whether a temporary cessation is indicated. Qualified WIC staff help the mother maintain her milk supply during this period, and help her keep and reach her breastfeeding goals. </a:t>
            </a:r>
          </a:p>
        </p:txBody>
      </p:sp>
      <p:sp>
        <p:nvSpPr>
          <p:cNvPr id="4" name="Slide Number Placeholder 3"/>
          <p:cNvSpPr>
            <a:spLocks noGrp="1"/>
          </p:cNvSpPr>
          <p:nvPr>
            <p:ph type="sldNum" sz="quarter" idx="10"/>
          </p:nvPr>
        </p:nvSpPr>
        <p:spPr/>
        <p:txBody>
          <a:bodyPr/>
          <a:lstStyle/>
          <a:p>
            <a:fld id="{F6DA9C80-B631-4EC4-8253-F63CFD0157DF}" type="slidenum">
              <a:rPr lang="en-US" smtClean="0"/>
              <a:t>47</a:t>
            </a:fld>
            <a:endParaRPr lang="en-US"/>
          </a:p>
        </p:txBody>
      </p:sp>
    </p:spTree>
    <p:extLst>
      <p:ext uri="{BB962C8B-B14F-4D97-AF65-F5344CB8AC3E}">
        <p14:creationId xmlns:p14="http://schemas.microsoft.com/office/powerpoint/2010/main" val="11384469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48</a:t>
            </a:fld>
            <a:endParaRPr lang="en-US"/>
          </a:p>
        </p:txBody>
      </p:sp>
    </p:spTree>
    <p:extLst>
      <p:ext uri="{BB962C8B-B14F-4D97-AF65-F5344CB8AC3E}">
        <p14:creationId xmlns:p14="http://schemas.microsoft.com/office/powerpoint/2010/main" val="29732258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Lactation support during the period of temporary cessation of breastfeeding is important to maintain breastmilk supply and to avoid the risk of engorgement or mastitis.  Health care providers should educate women and provide lactation counseling, and/or referral to qualified lactation counselors and groups.  The use of a breast pump is vital during this period to support breastfeeding.  Once the mother is able to resume breastfeeding, it is critical that proper education and support are provided to ensure the mother is successful in resuming breastfeeding.</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49</a:t>
            </a:fld>
            <a:endParaRPr lang="en-US"/>
          </a:p>
        </p:txBody>
      </p:sp>
    </p:spTree>
    <p:extLst>
      <p:ext uri="{BB962C8B-B14F-4D97-AF65-F5344CB8AC3E}">
        <p14:creationId xmlns:p14="http://schemas.microsoft.com/office/powerpoint/2010/main" val="681706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dirty="0">
                <a:solidFill>
                  <a:schemeClr val="tx1"/>
                </a:solidFill>
              </a:rPr>
              <a:t>Breastfeeding is highly beneficial to both the infant and mother for many reasons, including: </a:t>
            </a:r>
          </a:p>
          <a:p>
            <a:pPr marL="171450" indent="-171450">
              <a:buFont typeface="Arial" panose="020B0604020202020204" pitchFamily="34" charset="0"/>
              <a:buChar char="•"/>
            </a:pPr>
            <a:r>
              <a:rPr lang="en-US" dirty="0">
                <a:solidFill>
                  <a:schemeClr val="tx1"/>
                </a:solidFill>
              </a:rPr>
              <a:t>Human breastmilk is the most complete form of nutrition for infants, including those who are premature and sick, </a:t>
            </a:r>
          </a:p>
          <a:p>
            <a:pPr marL="171450" indent="-171450">
              <a:buFont typeface="Arial" panose="020B0604020202020204" pitchFamily="34" charset="0"/>
              <a:buChar char="•"/>
            </a:pPr>
            <a:r>
              <a:rPr lang="en-US" dirty="0">
                <a:solidFill>
                  <a:schemeClr val="tx1"/>
                </a:solidFill>
              </a:rPr>
              <a:t>It does not include foreign proteins, and</a:t>
            </a:r>
          </a:p>
          <a:p>
            <a:pPr marL="171450" indent="-171450">
              <a:buFont typeface="Arial" panose="020B0604020202020204" pitchFamily="34" charset="0"/>
              <a:buChar char="•"/>
            </a:pPr>
            <a:r>
              <a:rPr lang="en-US" dirty="0">
                <a:solidFill>
                  <a:schemeClr val="tx1"/>
                </a:solidFill>
              </a:rPr>
              <a:t>It provides </a:t>
            </a:r>
            <a:r>
              <a:rPr lang="en-US" sz="1200" dirty="0"/>
              <a:t>physiologic and immunologic protection from passively transferred maternal antibodies, immune cells, and anti-microbial factors.</a:t>
            </a:r>
            <a:endParaRPr lang="en-US" dirty="0">
              <a:solidFill>
                <a:schemeClr val="tx1"/>
              </a:solidFill>
            </a:endParaRPr>
          </a:p>
          <a:p>
            <a:pPr marL="171450" indent="-171450">
              <a:buFont typeface="Arial" panose="020B0604020202020204" pitchFamily="34" charset="0"/>
              <a:buChar char="•"/>
            </a:pPr>
            <a:endParaRPr lang="en-US" dirty="0">
              <a:solidFill>
                <a:schemeClr val="tx1"/>
              </a:solidFill>
            </a:endParaRPr>
          </a:p>
          <a:p>
            <a:pPr marL="0" indent="0">
              <a:buFontTx/>
              <a:buNone/>
            </a:pPr>
            <a:r>
              <a:rPr lang="en-US" dirty="0">
                <a:solidFill>
                  <a:schemeClr val="tx1"/>
                </a:solidFill>
              </a:rPr>
              <a:t>The AAP recommends exclusive breastfeeding for the first 6 months, followed by continuation of breastfeeding as complimentary foods are introduced for 1 year or longer as desired by the mother and her child.  </a:t>
            </a:r>
          </a:p>
          <a:p>
            <a:endParaRPr lang="en-US" dirty="0">
              <a:solidFill>
                <a:schemeClr val="tx1"/>
              </a:solidFill>
            </a:endParaRPr>
          </a:p>
          <a:p>
            <a:endParaRPr lang="en-US" dirty="0">
              <a:solidFill>
                <a:schemeClr val="tx1"/>
              </a:solidFill>
            </a:endParaRPr>
          </a:p>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5</a:t>
            </a:fld>
            <a:endParaRPr lang="en-US" dirty="0"/>
          </a:p>
        </p:txBody>
      </p:sp>
    </p:spTree>
    <p:extLst>
      <p:ext uri="{BB962C8B-B14F-4D97-AF65-F5344CB8AC3E}">
        <p14:creationId xmlns:p14="http://schemas.microsoft.com/office/powerpoint/2010/main" val="42191965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50</a:t>
            </a:fld>
            <a:endParaRPr lang="en-US"/>
          </a:p>
        </p:txBody>
      </p:sp>
    </p:spTree>
    <p:extLst>
      <p:ext uri="{BB962C8B-B14F-4D97-AF65-F5344CB8AC3E}">
        <p14:creationId xmlns:p14="http://schemas.microsoft.com/office/powerpoint/2010/main" val="81239398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dirty="0">
                <a:solidFill>
                  <a:schemeClr val="tx1"/>
                </a:solidFill>
              </a:rPr>
              <a:t>Preparing a mother and her </a:t>
            </a:r>
            <a:r>
              <a:rPr lang="en-US" b="0" dirty="0">
                <a:solidFill>
                  <a:schemeClr val="tx1"/>
                </a:solidFill>
              </a:rPr>
              <a:t>newborn for discharge from the hospital is an important step. </a:t>
            </a:r>
          </a:p>
          <a:p>
            <a:endParaRPr lang="en-US" b="0" dirty="0">
              <a:solidFill>
                <a:schemeClr val="tx1"/>
              </a:solidFill>
            </a:endParaRPr>
          </a:p>
          <a:p>
            <a:r>
              <a:rPr lang="en-US" b="0" dirty="0">
                <a:solidFill>
                  <a:schemeClr val="tx1"/>
                </a:solidFill>
              </a:rPr>
              <a:t>Read slide</a:t>
            </a:r>
          </a:p>
          <a:p>
            <a:endParaRPr lang="en-US" b="0" dirty="0">
              <a:solidFill>
                <a:schemeClr val="tx1"/>
              </a:solidFill>
            </a:endParaRPr>
          </a:p>
          <a:p>
            <a:r>
              <a:rPr lang="en-US" b="0" dirty="0">
                <a:solidFill>
                  <a:schemeClr val="tx1"/>
                </a:solidFill>
              </a:rPr>
              <a:t> </a:t>
            </a:r>
          </a:p>
          <a:p>
            <a:endParaRPr lang="en-US" b="0" strike="noStrike" dirty="0">
              <a:effectLst/>
            </a:endParaRP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51</a:t>
            </a:fld>
            <a:endParaRPr lang="en-US"/>
          </a:p>
        </p:txBody>
      </p:sp>
    </p:spTree>
    <p:extLst>
      <p:ext uri="{BB962C8B-B14F-4D97-AF65-F5344CB8AC3E}">
        <p14:creationId xmlns:p14="http://schemas.microsoft.com/office/powerpoint/2010/main" val="7004891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dirty="0"/>
              <a:t>Read slide</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52</a:t>
            </a:fld>
            <a:endParaRPr lang="en-US"/>
          </a:p>
        </p:txBody>
      </p:sp>
    </p:spTree>
    <p:extLst>
      <p:ext uri="{BB962C8B-B14F-4D97-AF65-F5344CB8AC3E}">
        <p14:creationId xmlns:p14="http://schemas.microsoft.com/office/powerpoint/2010/main" val="14407206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8"/>
            <a:ext cx="560832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53</a:t>
            </a:fld>
            <a:endParaRPr lang="en-US"/>
          </a:p>
        </p:txBody>
      </p:sp>
    </p:spTree>
    <p:extLst>
      <p:ext uri="{BB962C8B-B14F-4D97-AF65-F5344CB8AC3E}">
        <p14:creationId xmlns:p14="http://schemas.microsoft.com/office/powerpoint/2010/main" val="212855184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54</a:t>
            </a:fld>
            <a:endParaRPr lang="en-US"/>
          </a:p>
        </p:txBody>
      </p:sp>
    </p:spTree>
    <p:extLst>
      <p:ext uri="{BB962C8B-B14F-4D97-AF65-F5344CB8AC3E}">
        <p14:creationId xmlns:p14="http://schemas.microsoft.com/office/powerpoint/2010/main" val="25613033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In this scenario, we have a 32-year-old WIC-eligible woman who is exclusively breastfeeding her two-week-old infant. She hopes to breastfeed her infant for at least one year.</a:t>
            </a:r>
          </a:p>
          <a:p>
            <a:endParaRPr lang="en-US" dirty="0"/>
          </a:p>
          <a:p>
            <a:r>
              <a:rPr lang="en-US" dirty="0"/>
              <a:t>The woman went to her HCP with some medical concerns and was subsequently prescribed a medication that is contraindicated for breastfeeding.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DA9C80-B631-4EC4-8253-F63CFD0157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9233443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Her HCP explained she can’t breastfeed her infant during this period and should stop breastfeeding. </a:t>
            </a:r>
          </a:p>
          <a:p>
            <a:endParaRPr lang="en-US" dirty="0"/>
          </a:p>
          <a:p>
            <a:r>
              <a:rPr lang="en-US" dirty="0"/>
              <a:t>The woman will have to give formula to her infant. </a:t>
            </a:r>
          </a:p>
          <a:p>
            <a:endParaRPr lang="en-US" dirty="0"/>
          </a:p>
          <a:p>
            <a:r>
              <a:rPr lang="en-US" dirty="0"/>
              <a:t>This woman is now concerned and upset that she won't be able to meet her breastfeeding goals.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DA9C80-B631-4EC4-8253-F63CFD0157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0802126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8"/>
            <a:ext cx="560832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57</a:t>
            </a:fld>
            <a:endParaRPr lang="en-US"/>
          </a:p>
        </p:txBody>
      </p:sp>
    </p:spTree>
    <p:extLst>
      <p:ext uri="{BB962C8B-B14F-4D97-AF65-F5344CB8AC3E}">
        <p14:creationId xmlns:p14="http://schemas.microsoft.com/office/powerpoint/2010/main" val="250825687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r>
              <a:rPr lang="en-US" sz="1200" kern="1200" dirty="0">
                <a:solidFill>
                  <a:schemeClr val="tx1"/>
                </a:solidFill>
                <a:effectLst/>
                <a:latin typeface="+mn-lt"/>
                <a:ea typeface="+mn-ea"/>
                <a:cs typeface="+mn-cs"/>
              </a:rPr>
              <a:t>In this scenario, WIC is a valuable resource to which the HCP can refer the woman if she qualifies. WIC has trained breastfeeding staff who provide breastfeeding assistance, guidance and support to women.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the woman is not WIC eligible, she should be referred to a lactation consultant. Since the woman is two weeks postpartum, she should contact the hospital or birthing center’s lactation staff.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WIC breastfeeding expert will assess and counsel the woman on how to build and sustain a milk supply during the course of temporary cessation while on the prescribed medication. The woman will be assessed for a breast pump that will fit her need in this situation. A hospital grade electric breast pump is her best option for this circumstance, as it will continue to build and maintain her milk supply.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During this period of temporary cessation, she will receive education on how to pump and discard breastmilk. The woman will be referred to a WIC breastfeeding peer counselor who will provide breastfeeding support and follow-up. WIC staff will also assess the need for, and provide referrals to, appropriate supportive services, such as mental health services.  </a:t>
            </a:r>
          </a:p>
          <a:p>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The two-week-old infant will be assessed and issued the appropriate amount of formula. The mother will be instructed on how to prepare and store infant formula, and how to bottle feed her baby.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They will be seen in the WIC clinic in one month for a follow-up appointment.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WIC will continue to provide breastfeeding assistance during and after the course of her medication to help her reach her breastfeeding goals.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58</a:t>
            </a:fld>
            <a:endParaRPr lang="en-US"/>
          </a:p>
        </p:txBody>
      </p:sp>
    </p:spTree>
    <p:extLst>
      <p:ext uri="{BB962C8B-B14F-4D97-AF65-F5344CB8AC3E}">
        <p14:creationId xmlns:p14="http://schemas.microsoft.com/office/powerpoint/2010/main" val="402711645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59</a:t>
            </a:fld>
            <a:endParaRPr lang="en-US"/>
          </a:p>
        </p:txBody>
      </p:sp>
    </p:spTree>
    <p:extLst>
      <p:ext uri="{BB962C8B-B14F-4D97-AF65-F5344CB8AC3E}">
        <p14:creationId xmlns:p14="http://schemas.microsoft.com/office/powerpoint/2010/main" val="1302179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dirty="0"/>
              <a:t>There are a number of national and international organizations that fully support exclusive breastfeeding for the majority of women, including:</a:t>
            </a:r>
          </a:p>
          <a:p>
            <a:pPr marL="171450" indent="-171450">
              <a:buFont typeface="Arial" panose="020B0604020202020204" pitchFamily="34" charset="0"/>
              <a:buChar char="•"/>
            </a:pPr>
            <a:r>
              <a:rPr lang="en-US" dirty="0"/>
              <a:t>American Academy of Pediatrics (AAP), </a:t>
            </a:r>
          </a:p>
          <a:p>
            <a:pPr marL="171450" indent="-171450">
              <a:buFont typeface="Arial" panose="020B0604020202020204" pitchFamily="34" charset="0"/>
              <a:buChar char="•"/>
            </a:pPr>
            <a:r>
              <a:rPr lang="en-US" dirty="0"/>
              <a:t>American College of Obstetrics and Gynecology (ACOG), </a:t>
            </a:r>
          </a:p>
          <a:p>
            <a:pPr marL="171450" indent="-171450">
              <a:buFont typeface="Arial" panose="020B0604020202020204" pitchFamily="34" charset="0"/>
              <a:buChar char="•"/>
            </a:pPr>
            <a:r>
              <a:rPr lang="en-US" dirty="0"/>
              <a:t>Centers for Disease Control and Prevention (CDC), and </a:t>
            </a:r>
          </a:p>
          <a:p>
            <a:pPr marL="171450" indent="-171450">
              <a:buFont typeface="Arial" panose="020B0604020202020204" pitchFamily="34" charset="0"/>
              <a:buChar char="•"/>
            </a:pPr>
            <a:r>
              <a:rPr lang="en-US" dirty="0"/>
              <a:t>World Health Organization (WHO).</a:t>
            </a:r>
          </a:p>
          <a:p>
            <a:endParaRPr lang="en-US" dirty="0"/>
          </a:p>
          <a:p>
            <a:r>
              <a:rPr lang="en-US" dirty="0"/>
              <a:t>A mother’s consideration on how she is most comfortable feeding her newborn should be addressed early in pregnancy.  Health care providers guide mothers in their decision-making about feeding options to help them make an informed choice. Breastfeeding can be supported for most healthy mothers and infants. However, health care providers should take into account the mother’s health and the health of her newborn.  There may be situations that arise during pregnancy or immediately after delivery which may impact whether a mother can breastfeed or provide expressed breastmilk, or whether it’s inadvisable. These situations should be addressed quickly and with sensitivity. </a:t>
            </a:r>
          </a:p>
          <a:p>
            <a:endParaRPr lang="en-US" dirty="0"/>
          </a:p>
          <a:p>
            <a:r>
              <a:rPr lang="en-US" dirty="0"/>
              <a:t>Mothers have the right to be educated on all feeding options, including when breastfeeding is contraindicated or not advisable, and should receive ongoing support by health care workers. Mothers who chose not to breastfeed or who are advised not to breastfeed due to medical issues should be fully supported in their decisions.</a:t>
            </a:r>
          </a:p>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6</a:t>
            </a:fld>
            <a:endParaRPr lang="en-US" dirty="0"/>
          </a:p>
        </p:txBody>
      </p:sp>
    </p:spTree>
    <p:extLst>
      <p:ext uri="{BB962C8B-B14F-4D97-AF65-F5344CB8AC3E}">
        <p14:creationId xmlns:p14="http://schemas.microsoft.com/office/powerpoint/2010/main" val="330537728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81"/>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60</a:t>
            </a:fld>
            <a:endParaRPr lang="en-US"/>
          </a:p>
        </p:txBody>
      </p:sp>
    </p:spTree>
    <p:extLst>
      <p:ext uri="{BB962C8B-B14F-4D97-AF65-F5344CB8AC3E}">
        <p14:creationId xmlns:p14="http://schemas.microsoft.com/office/powerpoint/2010/main" val="334740205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8"/>
            <a:ext cx="560832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61</a:t>
            </a:fld>
            <a:endParaRPr lang="en-US"/>
          </a:p>
        </p:txBody>
      </p:sp>
    </p:spTree>
    <p:extLst>
      <p:ext uri="{BB962C8B-B14F-4D97-AF65-F5344CB8AC3E}">
        <p14:creationId xmlns:p14="http://schemas.microsoft.com/office/powerpoint/2010/main" val="6535188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62</a:t>
            </a:fld>
            <a:endParaRPr lang="en-US"/>
          </a:p>
        </p:txBody>
      </p:sp>
    </p:spTree>
    <p:extLst>
      <p:ext uri="{BB962C8B-B14F-4D97-AF65-F5344CB8AC3E}">
        <p14:creationId xmlns:p14="http://schemas.microsoft.com/office/powerpoint/2010/main" val="336075692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dirty="0"/>
              <a:t>The NYSDOH updated policy, </a:t>
            </a:r>
            <a:r>
              <a:rPr lang="en-US" i="1" dirty="0"/>
              <a:t>“Situations Where Breastfeeding is Contraindicated or Not Advisable”</a:t>
            </a:r>
            <a:r>
              <a:rPr lang="en-US" i="0" dirty="0"/>
              <a:t>, p</a:t>
            </a:r>
            <a:r>
              <a:rPr lang="en-US" dirty="0"/>
              <a:t>rovides you with links to references and resources. The next slides provide references and resources to the NYSDOH as well as the National Institutes of Health (NIH) and other national organizations whose focus is on the care of women and children.  Additional references and resources may be found in the policy statement at:  </a:t>
            </a:r>
          </a:p>
          <a:p>
            <a:endParaRPr lang="en-US" dirty="0"/>
          </a:p>
          <a:p>
            <a:r>
              <a:rPr lang="en-US" dirty="0">
                <a:hlinkClick r:id="rId3"/>
              </a:rPr>
              <a:t>https://www.health.ny.gov/diseases/aids/providers/testing/perinatal/breastfeeding_policy.htm</a:t>
            </a: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63</a:t>
            </a:fld>
            <a:endParaRPr lang="en-US"/>
          </a:p>
        </p:txBody>
      </p:sp>
    </p:spTree>
    <p:extLst>
      <p:ext uri="{BB962C8B-B14F-4D97-AF65-F5344CB8AC3E}">
        <p14:creationId xmlns:p14="http://schemas.microsoft.com/office/powerpoint/2010/main" val="72237573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8"/>
            <a:ext cx="560832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64</a:t>
            </a:fld>
            <a:endParaRPr lang="en-US"/>
          </a:p>
        </p:txBody>
      </p:sp>
    </p:spTree>
    <p:extLst>
      <p:ext uri="{BB962C8B-B14F-4D97-AF65-F5344CB8AC3E}">
        <p14:creationId xmlns:p14="http://schemas.microsoft.com/office/powerpoint/2010/main" val="287748582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81"/>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65</a:t>
            </a:fld>
            <a:endParaRPr lang="en-US"/>
          </a:p>
        </p:txBody>
      </p:sp>
    </p:spTree>
    <p:extLst>
      <p:ext uri="{BB962C8B-B14F-4D97-AF65-F5344CB8AC3E}">
        <p14:creationId xmlns:p14="http://schemas.microsoft.com/office/powerpoint/2010/main" val="264929218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8"/>
            <a:ext cx="560832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66</a:t>
            </a:fld>
            <a:endParaRPr lang="en-US"/>
          </a:p>
        </p:txBody>
      </p:sp>
    </p:spTree>
    <p:extLst>
      <p:ext uri="{BB962C8B-B14F-4D97-AF65-F5344CB8AC3E}">
        <p14:creationId xmlns:p14="http://schemas.microsoft.com/office/powerpoint/2010/main" val="4182256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7</a:t>
            </a:fld>
            <a:endParaRPr lang="en-US"/>
          </a:p>
        </p:txBody>
      </p:sp>
    </p:spTree>
    <p:extLst>
      <p:ext uri="{BB962C8B-B14F-4D97-AF65-F5344CB8AC3E}">
        <p14:creationId xmlns:p14="http://schemas.microsoft.com/office/powerpoint/2010/main" val="956541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lIns="93177" tIns="46589" rIns="93177" bIns="46589"/>
          <a:lstStyle/>
          <a:p>
            <a:r>
              <a:rPr lang="en-US" baseline="0" dirty="0"/>
              <a:t>Currently, t</a:t>
            </a:r>
            <a:r>
              <a:rPr lang="en-US" sz="1200" dirty="0"/>
              <a:t>here are only a few true medical </a:t>
            </a:r>
            <a:r>
              <a:rPr lang="en-US" baseline="0" dirty="0"/>
              <a:t>contraindications to breastfeeding.</a:t>
            </a:r>
          </a:p>
          <a:p>
            <a:r>
              <a:rPr lang="en-US" baseline="0" dirty="0"/>
              <a:t>They include:</a:t>
            </a:r>
          </a:p>
          <a:p>
            <a:pPr marL="171450" indent="-171450">
              <a:buFont typeface="Arial" panose="020B0604020202020204" pitchFamily="34" charset="0"/>
              <a:buChar char="•"/>
            </a:pPr>
            <a:r>
              <a:rPr lang="en-US" baseline="0" dirty="0"/>
              <a:t>Infants with classic galactosemia. </a:t>
            </a:r>
          </a:p>
          <a:p>
            <a:pPr marL="0" indent="0">
              <a:buFontTx/>
              <a:buNone/>
            </a:pPr>
            <a:endParaRPr lang="en-US" baseline="0" dirty="0"/>
          </a:p>
          <a:p>
            <a:pPr marL="0" indent="0">
              <a:buFontTx/>
              <a:buNone/>
            </a:pPr>
            <a:r>
              <a:rPr lang="en-US" baseline="0" dirty="0"/>
              <a:t>And in the U.S.:  </a:t>
            </a:r>
          </a:p>
          <a:p>
            <a:pPr marL="171450" indent="-171450">
              <a:buFont typeface="Arial" panose="020B0604020202020204" pitchFamily="34" charset="0"/>
              <a:buChar char="•"/>
            </a:pPr>
            <a:r>
              <a:rPr lang="en-US" baseline="0" dirty="0"/>
              <a:t>Mothers living with Human T-cell Lymphotropic Virus, type I and II, and </a:t>
            </a:r>
          </a:p>
          <a:p>
            <a:pPr marL="171450" indent="-171450">
              <a:buFont typeface="Arial" panose="020B0604020202020204" pitchFamily="34" charset="0"/>
              <a:buChar char="•"/>
            </a:pPr>
            <a:r>
              <a:rPr lang="en-US" baseline="0" dirty="0"/>
              <a:t>Mothers living with Human Immunodeficiency Virus (HIV).</a:t>
            </a:r>
          </a:p>
          <a:p>
            <a:pPr marL="171450" indent="-171450">
              <a:buFont typeface="Arial" panose="020B0604020202020204" pitchFamily="34" charset="0"/>
              <a:buChar char="•"/>
            </a:pPr>
            <a:endParaRPr lang="en-US" baseline="0" dirty="0"/>
          </a:p>
          <a:p>
            <a:pPr marL="0" indent="0">
              <a:buFontTx/>
              <a:buNone/>
            </a:pPr>
            <a:r>
              <a:rPr lang="en-US" dirty="0"/>
              <a:t>Recommendations from numerous organizations</a:t>
            </a:r>
            <a:r>
              <a:rPr lang="en-US" baseline="0" dirty="0"/>
              <a:t> endorse that women living with HIV in the United States, where safe infant feeding alternatives are available, should be counseled not to breastfeed or feed their own expressed breastmilk to their infants. </a:t>
            </a:r>
          </a:p>
          <a:p>
            <a:endParaRPr lang="en-US" baseline="0" dirty="0"/>
          </a:p>
          <a:p>
            <a:r>
              <a:rPr lang="en-US" baseline="0" dirty="0"/>
              <a:t>If a mother has one or more of these medical contraindications, or her infant has classic galactosemia, she should be counseled not to breastfeed her infant and instructed to use infant formula to feed her infant.   </a:t>
            </a:r>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8</a:t>
            </a:fld>
            <a:endParaRPr lang="en-US"/>
          </a:p>
        </p:txBody>
      </p:sp>
    </p:spTree>
    <p:extLst>
      <p:ext uri="{BB962C8B-B14F-4D97-AF65-F5344CB8AC3E}">
        <p14:creationId xmlns:p14="http://schemas.microsoft.com/office/powerpoint/2010/main" val="524714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3660775"/>
          </a:xfrm>
          <a:prstGeom prst="rect">
            <a:avLst/>
          </a:prstGeom>
        </p:spPr>
        <p:txBody>
          <a:bodyPr/>
          <a:lstStyle/>
          <a:p>
            <a:r>
              <a:rPr lang="en-US" dirty="0"/>
              <a:t>Read slide</a:t>
            </a:r>
          </a:p>
        </p:txBody>
      </p:sp>
      <p:sp>
        <p:nvSpPr>
          <p:cNvPr id="4" name="Slide Number Placeholder 3"/>
          <p:cNvSpPr>
            <a:spLocks noGrp="1"/>
          </p:cNvSpPr>
          <p:nvPr>
            <p:ph type="sldNum" sz="quarter" idx="10"/>
          </p:nvPr>
        </p:nvSpPr>
        <p:spPr/>
        <p:txBody>
          <a:bodyPr/>
          <a:lstStyle/>
          <a:p>
            <a:fld id="{F6DA9C80-B631-4EC4-8253-F63CFD0157DF}" type="slidenum">
              <a:rPr lang="en-US" smtClean="0"/>
              <a:t>9</a:t>
            </a:fld>
            <a:endParaRPr lang="en-US"/>
          </a:p>
        </p:txBody>
      </p:sp>
    </p:spTree>
    <p:extLst>
      <p:ext uri="{BB962C8B-B14F-4D97-AF65-F5344CB8AC3E}">
        <p14:creationId xmlns:p14="http://schemas.microsoft.com/office/powerpoint/2010/main" val="63989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H_DOH_rgb.jp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533401" y="361951"/>
            <a:ext cx="3657600" cy="822317"/>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9/28/2018</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H_DOH_rgb.jpg"/>
          <p:cNvPicPr>
            <a:picLocks noChangeAspect="1"/>
          </p:cNvPicPr>
          <p:nvPr userDrawn="1"/>
        </p:nvPicPr>
        <p:blipFill>
          <a:blip r:embed="rId3" cstate="print">
            <a:alphaModFix/>
            <a:extLst>
              <a:ext uri="{28A0092B-C50C-407E-A947-70E740481C1C}">
                <a14:useLocalDpi xmlns:a14="http://schemas.microsoft.com/office/drawing/2010/main" val="0"/>
              </a:ext>
            </a:extLst>
          </a:blip>
          <a:stretch>
            <a:fillRect/>
          </a:stretch>
        </p:blipFill>
        <p:spPr>
          <a:xfrm>
            <a:off x="7096591" y="4522340"/>
            <a:ext cx="1666409" cy="374649"/>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descr="NYSOOH_DOH_rgb.jpg"/>
          <p:cNvPicPr>
            <a:picLocks noChangeAspect="1"/>
          </p:cNvPicPr>
          <p:nvPr userDrawn="1"/>
        </p:nvPicPr>
        <p:blipFill>
          <a:blip r:embed="rId13" cstate="print">
            <a:alphaModFix/>
            <a:extLst>
              <a:ext uri="{28A0092B-C50C-407E-A947-70E740481C1C}">
                <a14:useLocalDpi xmlns:a14="http://schemas.microsoft.com/office/drawing/2010/main" val="0"/>
              </a:ext>
            </a:extLst>
          </a:blip>
          <a:stretch>
            <a:fillRect/>
          </a:stretch>
        </p:blipFill>
        <p:spPr>
          <a:xfrm>
            <a:off x="7110589" y="4512028"/>
            <a:ext cx="1666409" cy="374649"/>
          </a:xfrm>
          <a:prstGeom prst="rect">
            <a:avLst/>
          </a:prstGeom>
        </p:spPr>
      </p:pic>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3" Type="http://schemas.openxmlformats.org/officeDocument/2006/relationships/hyperlink" Target="http://www.health.ny.gov/community/pregnancy/breastfeeding/providers/" TargetMode="External"/><Relationship Id="rId7" Type="http://schemas.openxmlformats.org/officeDocument/2006/relationships/hyperlink" Target="https://www.health.ny.gov/prevention/nutrition/wic/" TargetMode="External"/><Relationship Id="rId2" Type="http://schemas.openxmlformats.org/officeDocument/2006/relationships/notesSlide" Target="../notesSlides/notesSlide63.xml"/><Relationship Id="rId1" Type="http://schemas.openxmlformats.org/officeDocument/2006/relationships/slideLayout" Target="../slideLayouts/slideLayout4.xml"/><Relationship Id="rId6" Type="http://schemas.openxmlformats.org/officeDocument/2006/relationships/hyperlink" Target="https://www.hivguidelines.org/" TargetMode="External"/><Relationship Id="rId5" Type="http://schemas.openxmlformats.org/officeDocument/2006/relationships/hyperlink" Target="https://www.hivguidelines.org/perinatal-hiv-care/preventing-mtct/" TargetMode="External"/><Relationship Id="rId4" Type="http://schemas.openxmlformats.org/officeDocument/2006/relationships/hyperlink" Target="https://www.hivguidelines.org/pregnancy-and-hiv/"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aidsinfo.nih.gov/guidelines/html/3/perinatal-guidelines/185/postpartum-follow-up-of-hiv-infected-women" TargetMode="External"/><Relationship Id="rId2" Type="http://schemas.openxmlformats.org/officeDocument/2006/relationships/notesSlide" Target="../notesSlides/notesSlide64.xml"/><Relationship Id="rId1" Type="http://schemas.openxmlformats.org/officeDocument/2006/relationships/slideLayout" Target="../slideLayouts/slideLayout4.xml"/><Relationship Id="rId4" Type="http://schemas.openxmlformats.org/officeDocument/2006/relationships/hyperlink" Target="https://aidsinfo.nih.gov/guidelines/html/3/perinatal-guidelines/153/reproductive-options-for-hiv-concordant-and-serodiscordant-couples"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www.aafp.org/about/policies/all/breastfeeding-support.html" TargetMode="External"/><Relationship Id="rId2" Type="http://schemas.openxmlformats.org/officeDocument/2006/relationships/notesSlide" Target="../notesSlides/notesSlide65.xml"/><Relationship Id="rId1" Type="http://schemas.openxmlformats.org/officeDocument/2006/relationships/slideLayout" Target="../slideLayouts/slideLayout4.xml"/><Relationship Id="rId6" Type="http://schemas.openxmlformats.org/officeDocument/2006/relationships/hyperlink" Target="http://pediatrics.aappublications.org/content/108/3/776.full" TargetMode="External"/><Relationship Id="rId5" Type="http://schemas.openxmlformats.org/officeDocument/2006/relationships/hyperlink" Target="http://pediatrics.aappublications.org/content/pediatrics/early/2013/08/20/peds.2013-1985.full.pdf" TargetMode="External"/><Relationship Id="rId4" Type="http://schemas.openxmlformats.org/officeDocument/2006/relationships/hyperlink" Target="http://pediatrics.aappublications.org/content/131/2/391"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http://www.acog.org/Resources-And-Publications/Committee-Opinions/Committee-on-Obstetric-Practice/Optimizing-Support-for-Breastfeeding-as-Part-of-Obstetric-Practice" TargetMode="External"/><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77072" y="1102937"/>
            <a:ext cx="8436990" cy="3108543"/>
          </a:xfrm>
          <a:prstGeom prst="rect">
            <a:avLst/>
          </a:prstGeom>
          <a:noFill/>
          <a:ln>
            <a:noFill/>
          </a:ln>
        </p:spPr>
        <p:txBody>
          <a:bodyPr wrap="square" rtlCol="0">
            <a:spAutoFit/>
          </a:bodyPr>
          <a:lstStyle/>
          <a:p>
            <a:endParaRPr lang="en-US" sz="1600" b="1" dirty="0">
              <a:solidFill>
                <a:schemeClr val="tx2">
                  <a:lumMod val="75000"/>
                </a:schemeClr>
              </a:solidFill>
              <a:latin typeface="Arial" panose="020B0604020202020204" pitchFamily="34" charset="0"/>
              <a:cs typeface="Arial" panose="020B0604020202020204" pitchFamily="34" charset="0"/>
            </a:endParaRPr>
          </a:p>
          <a:p>
            <a:pPr algn="ctr"/>
            <a:r>
              <a:rPr lang="en-US" sz="2800" b="1" dirty="0">
                <a:solidFill>
                  <a:schemeClr val="tx2">
                    <a:lumMod val="75000"/>
                  </a:schemeClr>
                </a:solidFill>
                <a:latin typeface="Arial" panose="020B0604020202020204" pitchFamily="34" charset="0"/>
                <a:cs typeface="Arial" panose="020B0604020202020204" pitchFamily="34" charset="0"/>
              </a:rPr>
              <a:t>Situations Where Breastfeeding is Contraindicated or Not Advisable: </a:t>
            </a:r>
          </a:p>
          <a:p>
            <a:pPr algn="ctr"/>
            <a:r>
              <a:rPr lang="en-US" sz="2000" b="1" dirty="0">
                <a:solidFill>
                  <a:schemeClr val="tx2">
                    <a:lumMod val="75000"/>
                  </a:schemeClr>
                </a:solidFill>
                <a:latin typeface="Arial" panose="020B0604020202020204" pitchFamily="34" charset="0"/>
                <a:cs typeface="Arial" panose="020B0604020202020204" pitchFamily="34" charset="0"/>
              </a:rPr>
              <a:t>New York State Department of Health (NYSDOH) </a:t>
            </a:r>
          </a:p>
          <a:p>
            <a:pPr algn="ctr"/>
            <a:r>
              <a:rPr lang="en-US" sz="2000" b="1" dirty="0">
                <a:solidFill>
                  <a:schemeClr val="tx2">
                    <a:lumMod val="75000"/>
                  </a:schemeClr>
                </a:solidFill>
                <a:latin typeface="Arial" panose="020B0604020202020204" pitchFamily="34" charset="0"/>
                <a:cs typeface="Arial" panose="020B0604020202020204" pitchFamily="34" charset="0"/>
              </a:rPr>
              <a:t>Policy Statement</a:t>
            </a:r>
          </a:p>
          <a:p>
            <a:pPr algn="ctr"/>
            <a:r>
              <a:rPr lang="en-US" sz="2000" b="1" dirty="0">
                <a:solidFill>
                  <a:schemeClr val="tx2">
                    <a:lumMod val="75000"/>
                  </a:schemeClr>
                </a:solidFill>
                <a:latin typeface="Arial" panose="020B0604020202020204" pitchFamily="34" charset="0"/>
                <a:cs typeface="Arial" panose="020B0604020202020204" pitchFamily="34" charset="0"/>
              </a:rPr>
              <a:t>(Posted January 2018)</a:t>
            </a:r>
          </a:p>
          <a:p>
            <a:pPr algn="ctr"/>
            <a:endParaRPr lang="en-US" sz="2000" b="1" dirty="0">
              <a:solidFill>
                <a:schemeClr val="tx2">
                  <a:lumMod val="75000"/>
                </a:schemeClr>
              </a:solidFill>
              <a:latin typeface="Arial" panose="020B0604020202020204" pitchFamily="34" charset="0"/>
              <a:cs typeface="Arial" panose="020B0604020202020204" pitchFamily="34" charset="0"/>
            </a:endParaRPr>
          </a:p>
          <a:p>
            <a:pPr algn="ctr"/>
            <a:endParaRPr lang="en-US" sz="2000" b="1" dirty="0">
              <a:solidFill>
                <a:schemeClr val="tx2">
                  <a:lumMod val="75000"/>
                </a:schemeClr>
              </a:solidFill>
              <a:latin typeface="Arial" panose="020B0604020202020204" pitchFamily="34" charset="0"/>
              <a:cs typeface="Arial" panose="020B0604020202020204" pitchFamily="34" charset="0"/>
            </a:endParaRPr>
          </a:p>
          <a:p>
            <a:endParaRPr lang="en-US" sz="1200" b="1" dirty="0">
              <a:solidFill>
                <a:schemeClr val="tx2">
                  <a:lumMod val="75000"/>
                </a:schemeClr>
              </a:solidFill>
              <a:latin typeface="Arial" panose="020B0604020202020204" pitchFamily="34" charset="0"/>
              <a:cs typeface="Arial" panose="020B0604020202020204" pitchFamily="34" charset="0"/>
            </a:endParaRPr>
          </a:p>
          <a:p>
            <a:endParaRPr lang="en-US" sz="12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263"/>
            <a:ext cx="8229600" cy="857738"/>
          </a:xfrm>
        </p:spPr>
        <p:txBody>
          <a:bodyPr>
            <a:noAutofit/>
          </a:bodyPr>
          <a:lstStyle/>
          <a:p>
            <a:r>
              <a:rPr lang="en-US" sz="3600" dirty="0"/>
              <a:t>HIV and Breastfeeding</a:t>
            </a:r>
          </a:p>
        </p:txBody>
      </p:sp>
      <p:sp>
        <p:nvSpPr>
          <p:cNvPr id="3" name="Content Placeholder 2"/>
          <p:cNvSpPr>
            <a:spLocks noGrp="1"/>
          </p:cNvSpPr>
          <p:nvPr>
            <p:ph idx="1"/>
          </p:nvPr>
        </p:nvSpPr>
        <p:spPr>
          <a:xfrm>
            <a:off x="457200" y="931985"/>
            <a:ext cx="8229600" cy="3781530"/>
          </a:xfrm>
        </p:spPr>
        <p:txBody>
          <a:bodyPr>
            <a:normAutofit lnSpcReduction="10000"/>
          </a:bodyPr>
          <a:lstStyle/>
          <a:p>
            <a:r>
              <a:rPr lang="en-US" sz="3000" dirty="0"/>
              <a:t>Women living with HIV in the United States (U.S.) should be advised not to breastfeed</a:t>
            </a:r>
          </a:p>
          <a:p>
            <a:pPr lvl="1"/>
            <a:r>
              <a:rPr lang="en-US" sz="2600" dirty="0"/>
              <a:t>Maternal antiretroviral therapy (ART) reduces but does not eliminate the risk of HIV transmission via breastmilk</a:t>
            </a:r>
          </a:p>
          <a:p>
            <a:pPr lvl="1"/>
            <a:r>
              <a:rPr lang="en-US" sz="2600" dirty="0"/>
              <a:t>Safe and affordable infant feeding alternatives are readily accessible in the U.S.</a:t>
            </a:r>
          </a:p>
          <a:p>
            <a:pPr lvl="1"/>
            <a:r>
              <a:rPr lang="en-US" sz="2600" dirty="0"/>
              <a:t>There is a lack of safety data on most modern ART regimens during breastfeeding</a:t>
            </a:r>
          </a:p>
          <a:p>
            <a:pPr lvl="1"/>
            <a:endParaRPr lang="en-US" sz="2600" dirty="0"/>
          </a:p>
          <a:p>
            <a:pPr lvl="1"/>
            <a:endParaRPr lang="en-US" dirty="0"/>
          </a:p>
          <a:p>
            <a:pPr marL="457200" lvl="1" indent="0">
              <a:buNone/>
            </a:pPr>
            <a:endParaRPr lang="en-US" sz="2400" dirty="0"/>
          </a:p>
          <a:p>
            <a:pPr lvl="1"/>
            <a:endParaRPr lang="en-US" sz="2400" dirty="0"/>
          </a:p>
          <a:p>
            <a:pPr marL="457200" lvl="1" indent="0">
              <a:buNone/>
            </a:pPr>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F1B5D026-2AC0-49C5-A5C8-26AE2E7013F5}"/>
              </a:ext>
            </a:extLst>
          </p:cNvPr>
          <p:cNvSpPr>
            <a:spLocks noGrp="1"/>
          </p:cNvSpPr>
          <p:nvPr>
            <p:ph type="ftr" sz="quarter" idx="11"/>
          </p:nvPr>
        </p:nvSpPr>
        <p:spPr>
          <a:xfrm>
            <a:off x="457200" y="4870938"/>
            <a:ext cx="6537488" cy="190918"/>
          </a:xfrm>
        </p:spPr>
        <p:txBody>
          <a:bodyPr/>
          <a:lstStyle/>
          <a:p>
            <a:pPr algn="l"/>
            <a:r>
              <a:rPr lang="en-US" sz="900" u="sng" dirty="0"/>
              <a:t>https://aidsinfo.nih.gov/guidelines/html/3/perinatal/513/counseling-and-management-of-women-living-with-hiv-who-breastfeed</a:t>
            </a:r>
          </a:p>
          <a:p>
            <a:pPr algn="l"/>
            <a:r>
              <a:rPr lang="en-US" u="sng" dirty="0"/>
              <a:t> </a:t>
            </a:r>
            <a:endParaRPr lang="en-US" dirty="0"/>
          </a:p>
        </p:txBody>
      </p:sp>
    </p:spTree>
    <p:extLst>
      <p:ext uri="{BB962C8B-B14F-4D97-AF65-F5344CB8AC3E}">
        <p14:creationId xmlns:p14="http://schemas.microsoft.com/office/powerpoint/2010/main" val="3884658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5335F-2412-459A-8C13-425044300675}"/>
              </a:ext>
            </a:extLst>
          </p:cNvPr>
          <p:cNvSpPr>
            <a:spLocks noGrp="1"/>
          </p:cNvSpPr>
          <p:nvPr>
            <p:ph type="title"/>
          </p:nvPr>
        </p:nvSpPr>
        <p:spPr>
          <a:xfrm>
            <a:off x="457200" y="87923"/>
            <a:ext cx="8229600" cy="975702"/>
          </a:xfrm>
        </p:spPr>
        <p:txBody>
          <a:bodyPr>
            <a:noAutofit/>
          </a:bodyPr>
          <a:lstStyle/>
          <a:p>
            <a:r>
              <a:rPr lang="en-US" sz="3600" dirty="0"/>
              <a:t>HIV and Breastfeeding (continued)</a:t>
            </a:r>
          </a:p>
        </p:txBody>
      </p:sp>
      <p:sp>
        <p:nvSpPr>
          <p:cNvPr id="3" name="Content Placeholder 2">
            <a:extLst>
              <a:ext uri="{FF2B5EF4-FFF2-40B4-BE49-F238E27FC236}">
                <a16:creationId xmlns:a16="http://schemas.microsoft.com/office/drawing/2014/main" id="{24DDDDEE-4499-46BD-A1DA-9F29DA475127}"/>
              </a:ext>
            </a:extLst>
          </p:cNvPr>
          <p:cNvSpPr>
            <a:spLocks noGrp="1"/>
          </p:cNvSpPr>
          <p:nvPr>
            <p:ph idx="1"/>
          </p:nvPr>
        </p:nvSpPr>
        <p:spPr>
          <a:xfrm>
            <a:off x="457200" y="782515"/>
            <a:ext cx="8510954" cy="4246685"/>
          </a:xfrm>
        </p:spPr>
        <p:txBody>
          <a:bodyPr>
            <a:normAutofit/>
          </a:bodyPr>
          <a:lstStyle/>
          <a:p>
            <a:pPr lvl="1"/>
            <a:r>
              <a:rPr lang="en-US" sz="2600" dirty="0"/>
              <a:t>Viral load in breastmilk differs from viral load in blood</a:t>
            </a:r>
          </a:p>
          <a:p>
            <a:pPr lvl="1"/>
            <a:r>
              <a:rPr lang="en-US" sz="2600" dirty="0"/>
              <a:t>ART does not adequately reduce cell-associated</a:t>
            </a:r>
          </a:p>
          <a:p>
            <a:pPr marL="457200" lvl="1" indent="0">
              <a:buNone/>
            </a:pPr>
            <a:r>
              <a:rPr lang="en-US" sz="2600" dirty="0"/>
              <a:t>    HIV virus in breastmilk</a:t>
            </a:r>
          </a:p>
          <a:p>
            <a:pPr lvl="1"/>
            <a:r>
              <a:rPr lang="en-US" sz="2600" dirty="0">
                <a:solidFill>
                  <a:prstClr val="black"/>
                </a:solidFill>
              </a:rPr>
              <a:t>Breast infections/inflammations (e.g., mastitis) significantly increase the amount of virus in breastmilk</a:t>
            </a:r>
          </a:p>
          <a:p>
            <a:pPr lvl="1"/>
            <a:r>
              <a:rPr lang="en-US" sz="2600" dirty="0">
                <a:solidFill>
                  <a:prstClr val="black"/>
                </a:solidFill>
              </a:rPr>
              <a:t>Infant ingests a large volume of breastmilk daily for many months</a:t>
            </a:r>
          </a:p>
          <a:p>
            <a:pPr marL="457200" lvl="1" indent="0">
              <a:buNone/>
            </a:pPr>
            <a:endParaRPr lang="en-US" sz="2400" dirty="0"/>
          </a:p>
        </p:txBody>
      </p:sp>
      <p:sp>
        <p:nvSpPr>
          <p:cNvPr id="4" name="Footer Placeholder 3">
            <a:extLst>
              <a:ext uri="{FF2B5EF4-FFF2-40B4-BE49-F238E27FC236}">
                <a16:creationId xmlns:a16="http://schemas.microsoft.com/office/drawing/2014/main" id="{82F12445-A672-4553-839A-6833478AD3CE}"/>
              </a:ext>
            </a:extLst>
          </p:cNvPr>
          <p:cNvSpPr>
            <a:spLocks noGrp="1"/>
          </p:cNvSpPr>
          <p:nvPr>
            <p:ph type="ftr" sz="quarter" idx="11"/>
          </p:nvPr>
        </p:nvSpPr>
        <p:spPr>
          <a:xfrm>
            <a:off x="457200" y="4765431"/>
            <a:ext cx="8686800" cy="263769"/>
          </a:xfrm>
        </p:spPr>
        <p:txBody>
          <a:bodyPr/>
          <a:lstStyle/>
          <a:p>
            <a:pPr algn="l"/>
            <a:r>
              <a:rPr lang="en-US" sz="900" dirty="0"/>
              <a:t>https://www.hivguidelines.org/perinatal-hiv-care/ - postpartum management and breastfeeding section</a:t>
            </a:r>
          </a:p>
          <a:p>
            <a:pPr algn="l"/>
            <a:r>
              <a:rPr lang="en-US" sz="900" dirty="0"/>
              <a:t>https://aidsinfo.nih.gov/guidelines/html/3/perinatal/513/guidance-for-counseling-and-managing-women-living-with-hiv-in-the-united-states-who-desire-to-breastfeed</a:t>
            </a:r>
          </a:p>
        </p:txBody>
      </p:sp>
    </p:spTree>
    <p:extLst>
      <p:ext uri="{BB962C8B-B14F-4D97-AF65-F5344CB8AC3E}">
        <p14:creationId xmlns:p14="http://schemas.microsoft.com/office/powerpoint/2010/main" val="3116940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756BA-F126-4798-A07A-96833E0F7482}"/>
              </a:ext>
            </a:extLst>
          </p:cNvPr>
          <p:cNvSpPr>
            <a:spLocks noGrp="1"/>
          </p:cNvSpPr>
          <p:nvPr>
            <p:ph type="title"/>
          </p:nvPr>
        </p:nvSpPr>
        <p:spPr>
          <a:xfrm>
            <a:off x="457200" y="315686"/>
            <a:ext cx="8229600" cy="664028"/>
          </a:xfrm>
        </p:spPr>
        <p:txBody>
          <a:bodyPr>
            <a:normAutofit/>
          </a:bodyPr>
          <a:lstStyle/>
          <a:p>
            <a:r>
              <a:rPr lang="en-US" sz="3600" dirty="0"/>
              <a:t>Acute HIV Infection (AHI)</a:t>
            </a:r>
          </a:p>
        </p:txBody>
      </p:sp>
      <p:sp>
        <p:nvSpPr>
          <p:cNvPr id="3" name="Content Placeholder 2">
            <a:extLst>
              <a:ext uri="{FF2B5EF4-FFF2-40B4-BE49-F238E27FC236}">
                <a16:creationId xmlns:a16="http://schemas.microsoft.com/office/drawing/2014/main" id="{6A476395-B1DB-44EC-B186-B9EB6F03839E}"/>
              </a:ext>
            </a:extLst>
          </p:cNvPr>
          <p:cNvSpPr>
            <a:spLocks noGrp="1"/>
          </p:cNvSpPr>
          <p:nvPr>
            <p:ph idx="1"/>
          </p:nvPr>
        </p:nvSpPr>
        <p:spPr>
          <a:xfrm>
            <a:off x="457200" y="1132114"/>
            <a:ext cx="8229600" cy="3462111"/>
          </a:xfrm>
        </p:spPr>
        <p:txBody>
          <a:bodyPr>
            <a:noAutofit/>
          </a:bodyPr>
          <a:lstStyle/>
          <a:p>
            <a:r>
              <a:rPr lang="en-US" sz="2600" dirty="0"/>
              <a:t>Early stage of HIV infection that extends approximately 1 to 4 weeks from initial infection until the body produces enough HIV antibodies to be detected by an HIV antibody test </a:t>
            </a:r>
          </a:p>
          <a:p>
            <a:r>
              <a:rPr lang="en-US" sz="2600" dirty="0"/>
              <a:t>During AHI, HIV is highly infectious because the virus is multiplying rapidly </a:t>
            </a:r>
          </a:p>
          <a:p>
            <a:r>
              <a:rPr lang="en-US" sz="2600" dirty="0"/>
              <a:t>The rapid increase in HIV viral load can be detected before HIV antibodies are present</a:t>
            </a:r>
          </a:p>
        </p:txBody>
      </p:sp>
      <p:sp>
        <p:nvSpPr>
          <p:cNvPr id="4" name="Footer Placeholder 3">
            <a:extLst>
              <a:ext uri="{FF2B5EF4-FFF2-40B4-BE49-F238E27FC236}">
                <a16:creationId xmlns:a16="http://schemas.microsoft.com/office/drawing/2014/main" id="{533A3C5C-E86C-4B88-B50A-3FA250648C26}"/>
              </a:ext>
            </a:extLst>
          </p:cNvPr>
          <p:cNvSpPr>
            <a:spLocks noGrp="1"/>
          </p:cNvSpPr>
          <p:nvPr>
            <p:ph type="ftr" sz="quarter" idx="11"/>
          </p:nvPr>
        </p:nvSpPr>
        <p:spPr>
          <a:xfrm>
            <a:off x="457199" y="4827813"/>
            <a:ext cx="6737927" cy="103415"/>
          </a:xfrm>
        </p:spPr>
        <p:txBody>
          <a:bodyPr/>
          <a:lstStyle/>
          <a:p>
            <a:pPr algn="l"/>
            <a:r>
              <a:rPr lang="en-US" sz="900" dirty="0"/>
              <a:t>https://aidsinfo.nih.gov/understanding-hiv-aids/glossary/7/acute-hiv-infection</a:t>
            </a:r>
          </a:p>
        </p:txBody>
      </p:sp>
    </p:spTree>
    <p:extLst>
      <p:ext uri="{BB962C8B-B14F-4D97-AF65-F5344CB8AC3E}">
        <p14:creationId xmlns:p14="http://schemas.microsoft.com/office/powerpoint/2010/main" val="3586521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145"/>
            <a:ext cx="8385142" cy="712177"/>
          </a:xfrm>
        </p:spPr>
        <p:txBody>
          <a:bodyPr>
            <a:noAutofit/>
          </a:bodyPr>
          <a:lstStyle/>
          <a:p>
            <a:r>
              <a:rPr lang="en-US" sz="3600" dirty="0"/>
              <a:t>AHI and Breastfeeding</a:t>
            </a:r>
          </a:p>
        </p:txBody>
      </p:sp>
      <p:sp>
        <p:nvSpPr>
          <p:cNvPr id="3" name="Content Placeholder 2"/>
          <p:cNvSpPr>
            <a:spLocks noGrp="1"/>
          </p:cNvSpPr>
          <p:nvPr>
            <p:ph idx="1"/>
          </p:nvPr>
        </p:nvSpPr>
        <p:spPr>
          <a:xfrm>
            <a:off x="457200" y="1002322"/>
            <a:ext cx="8229600" cy="3701564"/>
          </a:xfrm>
        </p:spPr>
        <p:txBody>
          <a:bodyPr>
            <a:noAutofit/>
          </a:bodyPr>
          <a:lstStyle/>
          <a:p>
            <a:r>
              <a:rPr lang="en-US" sz="2800" dirty="0"/>
              <a:t>AHI significantly increases the risk of mother-to-child transmission (MTCT) of HIV from approximately 14% in the absence of AHI, up to approximately 30% during AHI</a:t>
            </a:r>
          </a:p>
          <a:p>
            <a:r>
              <a:rPr lang="en-US" sz="2800" dirty="0"/>
              <a:t>Clinicians should include AHI in the differential diagnosis for any breastfeeding mother presenting with rash and/or flu-like symptoms or other symptoms consistent with AHI</a:t>
            </a:r>
          </a:p>
        </p:txBody>
      </p:sp>
      <p:sp>
        <p:nvSpPr>
          <p:cNvPr id="4" name="Footer Placeholder 3">
            <a:extLst>
              <a:ext uri="{FF2B5EF4-FFF2-40B4-BE49-F238E27FC236}">
                <a16:creationId xmlns:a16="http://schemas.microsoft.com/office/drawing/2014/main" id="{684241DE-E92F-4153-8543-AEDC74C2D54F}"/>
              </a:ext>
            </a:extLst>
          </p:cNvPr>
          <p:cNvSpPr>
            <a:spLocks noGrp="1"/>
          </p:cNvSpPr>
          <p:nvPr>
            <p:ph type="ftr" sz="quarter" idx="11"/>
          </p:nvPr>
        </p:nvSpPr>
        <p:spPr>
          <a:xfrm>
            <a:off x="457200" y="4554415"/>
            <a:ext cx="8686800" cy="487486"/>
          </a:xfrm>
        </p:spPr>
        <p:txBody>
          <a:bodyPr/>
          <a:lstStyle/>
          <a:p>
            <a:endParaRPr lang="en-US" i="1" dirty="0"/>
          </a:p>
          <a:p>
            <a:pPr algn="l"/>
            <a:r>
              <a:rPr lang="en-US" sz="900" dirty="0"/>
              <a:t>Acute HIV Infection in Pregnancy Guideline.  https://www.hivguidelines.org/perinatal-hiv-care/</a:t>
            </a:r>
          </a:p>
          <a:p>
            <a:pPr algn="l"/>
            <a:r>
              <a:rPr lang="en-US" sz="900" dirty="0"/>
              <a:t>https://aidsinfo.nih.gov/guidelines/html/3/perinatal/513/guidance-for-counseling-and-managing-women-living-with-hiv-in-the-united-states-who-desire-to-breastfeed</a:t>
            </a:r>
          </a:p>
        </p:txBody>
      </p:sp>
    </p:spTree>
    <p:extLst>
      <p:ext uri="{BB962C8B-B14F-4D97-AF65-F5344CB8AC3E}">
        <p14:creationId xmlns:p14="http://schemas.microsoft.com/office/powerpoint/2010/main" val="2965696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400"/>
            <a:ext cx="8229600" cy="815731"/>
          </a:xfrm>
        </p:spPr>
        <p:txBody>
          <a:bodyPr>
            <a:noAutofit/>
          </a:bodyPr>
          <a:lstStyle/>
          <a:p>
            <a:r>
              <a:rPr lang="en-US" sz="3600" dirty="0"/>
              <a:t>Factors that Increase Risk of Acquiring HIV Infection in Women</a:t>
            </a:r>
          </a:p>
        </p:txBody>
      </p:sp>
      <p:sp>
        <p:nvSpPr>
          <p:cNvPr id="3" name="Content Placeholder 2"/>
          <p:cNvSpPr>
            <a:spLocks noGrp="1"/>
          </p:cNvSpPr>
          <p:nvPr>
            <p:ph idx="1"/>
          </p:nvPr>
        </p:nvSpPr>
        <p:spPr>
          <a:xfrm>
            <a:off x="457200" y="1459524"/>
            <a:ext cx="8215460" cy="3534507"/>
          </a:xfrm>
        </p:spPr>
        <p:txBody>
          <a:bodyPr>
            <a:normAutofit lnSpcReduction="10000"/>
          </a:bodyPr>
          <a:lstStyle/>
          <a:p>
            <a:r>
              <a:rPr lang="en-US" sz="2400" dirty="0"/>
              <a:t>New diagnosis of a sexually transmitted infection (STI) in self and/or partner</a:t>
            </a:r>
          </a:p>
          <a:p>
            <a:r>
              <a:rPr lang="en-US" sz="2400" dirty="0"/>
              <a:t>Partner is known to be living with HIV with an unknown viral load (VL) or detectable VL </a:t>
            </a:r>
          </a:p>
          <a:p>
            <a:r>
              <a:rPr lang="en-US" sz="2400" dirty="0"/>
              <a:t>Partner(s) with unknown HIV status</a:t>
            </a:r>
          </a:p>
          <a:p>
            <a:r>
              <a:rPr lang="en-US" sz="2400" dirty="0"/>
              <a:t>Male partner who also has sex with other men</a:t>
            </a:r>
          </a:p>
          <a:p>
            <a:r>
              <a:rPr lang="en-US" sz="2400" dirty="0"/>
              <a:t>Injection drug use by self and/or partner(s)</a:t>
            </a:r>
          </a:p>
          <a:p>
            <a:r>
              <a:rPr lang="en-US" sz="2400" dirty="0"/>
              <a:t>Engagement in transactional sex (e.g., trade sex for shelter)</a:t>
            </a:r>
          </a:p>
          <a:p>
            <a:endParaRPr lang="en-US" sz="2400" dirty="0"/>
          </a:p>
          <a:p>
            <a:endParaRPr lang="en-US" sz="2400" dirty="0"/>
          </a:p>
          <a:p>
            <a:endParaRPr lang="en-US" sz="2800" dirty="0"/>
          </a:p>
        </p:txBody>
      </p:sp>
    </p:spTree>
    <p:extLst>
      <p:ext uri="{BB962C8B-B14F-4D97-AF65-F5344CB8AC3E}">
        <p14:creationId xmlns:p14="http://schemas.microsoft.com/office/powerpoint/2010/main" val="4099462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FC84D-CDD7-4ED9-90ED-0EDF0A95B78D}"/>
              </a:ext>
            </a:extLst>
          </p:cNvPr>
          <p:cNvSpPr>
            <a:spLocks noGrp="1"/>
          </p:cNvSpPr>
          <p:nvPr>
            <p:ph type="title"/>
          </p:nvPr>
        </p:nvSpPr>
        <p:spPr>
          <a:xfrm>
            <a:off x="457200" y="633045"/>
            <a:ext cx="8229600" cy="430579"/>
          </a:xfrm>
        </p:spPr>
        <p:txBody>
          <a:bodyPr>
            <a:noAutofit/>
          </a:bodyPr>
          <a:lstStyle/>
          <a:p>
            <a:r>
              <a:rPr lang="en-US" sz="3600" dirty="0"/>
              <a:t>Women at High Risk for HIV Infection and Breastfeeding</a:t>
            </a:r>
          </a:p>
        </p:txBody>
      </p:sp>
      <p:sp>
        <p:nvSpPr>
          <p:cNvPr id="3" name="Content Placeholder 2">
            <a:extLst>
              <a:ext uri="{FF2B5EF4-FFF2-40B4-BE49-F238E27FC236}">
                <a16:creationId xmlns:a16="http://schemas.microsoft.com/office/drawing/2014/main" id="{7BE8E6D1-935C-46B9-8D97-5DBD9F67068F}"/>
              </a:ext>
            </a:extLst>
          </p:cNvPr>
          <p:cNvSpPr>
            <a:spLocks noGrp="1"/>
          </p:cNvSpPr>
          <p:nvPr>
            <p:ph idx="1"/>
          </p:nvPr>
        </p:nvSpPr>
        <p:spPr>
          <a:xfrm>
            <a:off x="457200" y="1345222"/>
            <a:ext cx="8229600" cy="4018086"/>
          </a:xfrm>
        </p:spPr>
        <p:txBody>
          <a:bodyPr>
            <a:normAutofit fontScale="62500" lnSpcReduction="20000"/>
          </a:bodyPr>
          <a:lstStyle/>
          <a:p>
            <a:pPr marL="514350" indent="-457200"/>
            <a:r>
              <a:rPr lang="en-US" sz="4200" dirty="0"/>
              <a:t>Women with current or ongoing high risk factors should not breastfeed until an HIV risk-reduction plan is in place</a:t>
            </a:r>
          </a:p>
          <a:p>
            <a:pPr marL="514350" indent="-457200"/>
            <a:r>
              <a:rPr lang="en-US" sz="4200" dirty="0"/>
              <a:t>Plan should include:</a:t>
            </a:r>
          </a:p>
          <a:p>
            <a:pPr marL="914400" lvl="1" indent="-457200"/>
            <a:r>
              <a:rPr lang="en-US" sz="3700" dirty="0"/>
              <a:t>Pre-exposure prophylaxis (PrEP)</a:t>
            </a:r>
          </a:p>
          <a:p>
            <a:pPr marL="914400" lvl="1" indent="-457200"/>
            <a:r>
              <a:rPr lang="en-US" sz="3700" dirty="0"/>
              <a:t>Regular HIV/STI testing</a:t>
            </a:r>
          </a:p>
          <a:p>
            <a:pPr marL="914400" lvl="1" indent="-457200"/>
            <a:r>
              <a:rPr lang="en-US" sz="3700" dirty="0"/>
              <a:t>Access to condoms and consistent use of safer sex practices</a:t>
            </a:r>
          </a:p>
          <a:p>
            <a:pPr marL="914400" lvl="1" indent="-457200"/>
            <a:r>
              <a:rPr lang="en-US" sz="3700" dirty="0"/>
              <a:t>Access to mental health and substance use treatment</a:t>
            </a:r>
          </a:p>
          <a:p>
            <a:pPr marL="914400" lvl="1" indent="-457200"/>
            <a:r>
              <a:rPr lang="en-US" sz="3700" dirty="0"/>
              <a:t>Access to syringe exchange programs</a:t>
            </a:r>
          </a:p>
          <a:p>
            <a:endParaRPr lang="en-US" dirty="0"/>
          </a:p>
        </p:txBody>
      </p:sp>
      <p:sp>
        <p:nvSpPr>
          <p:cNvPr id="4" name="Footer Placeholder 3">
            <a:extLst>
              <a:ext uri="{FF2B5EF4-FFF2-40B4-BE49-F238E27FC236}">
                <a16:creationId xmlns:a16="http://schemas.microsoft.com/office/drawing/2014/main" id="{767AD1DE-F9FB-4D74-A945-CDE0DB028401}"/>
              </a:ext>
            </a:extLst>
          </p:cNvPr>
          <p:cNvSpPr>
            <a:spLocks noGrp="1"/>
          </p:cNvSpPr>
          <p:nvPr>
            <p:ph type="ftr" sz="quarter" idx="11"/>
          </p:nvPr>
        </p:nvSpPr>
        <p:spPr>
          <a:xfrm>
            <a:off x="457200" y="4950069"/>
            <a:ext cx="5562600" cy="91831"/>
          </a:xfrm>
        </p:spPr>
        <p:txBody>
          <a:bodyPr/>
          <a:lstStyle/>
          <a:p>
            <a:pPr algn="l"/>
            <a:r>
              <a:rPr lang="en-US" sz="900" u="sng" dirty="0"/>
              <a:t>https://www.hivguidelines.org/perinatal-hiv-care/preventing-mtct</a:t>
            </a:r>
            <a:endParaRPr lang="en-US" sz="900" dirty="0"/>
          </a:p>
          <a:p>
            <a:endParaRPr lang="en-US" dirty="0"/>
          </a:p>
        </p:txBody>
      </p:sp>
    </p:spTree>
    <p:extLst>
      <p:ext uri="{BB962C8B-B14F-4D97-AF65-F5344CB8AC3E}">
        <p14:creationId xmlns:p14="http://schemas.microsoft.com/office/powerpoint/2010/main" val="2568046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C4582-DEC8-4D03-B6E6-E7B3FAE5D034}"/>
              </a:ext>
            </a:extLst>
          </p:cNvPr>
          <p:cNvSpPr>
            <a:spLocks noGrp="1"/>
          </p:cNvSpPr>
          <p:nvPr>
            <p:ph type="title"/>
          </p:nvPr>
        </p:nvSpPr>
        <p:spPr>
          <a:xfrm>
            <a:off x="457200" y="589085"/>
            <a:ext cx="8229600" cy="474540"/>
          </a:xfrm>
        </p:spPr>
        <p:txBody>
          <a:bodyPr>
            <a:noAutofit/>
          </a:bodyPr>
          <a:lstStyle/>
          <a:p>
            <a:r>
              <a:rPr lang="en-US" sz="3600" dirty="0"/>
              <a:t>Pre-Exposure Prophylaxis (PrEP) for Prevention of HIV Infection</a:t>
            </a:r>
          </a:p>
        </p:txBody>
      </p:sp>
      <p:sp>
        <p:nvSpPr>
          <p:cNvPr id="3" name="Content Placeholder 2">
            <a:extLst>
              <a:ext uri="{FF2B5EF4-FFF2-40B4-BE49-F238E27FC236}">
                <a16:creationId xmlns:a16="http://schemas.microsoft.com/office/drawing/2014/main" id="{34FF727A-9E47-4A6D-B16D-1815C92EF376}"/>
              </a:ext>
            </a:extLst>
          </p:cNvPr>
          <p:cNvSpPr>
            <a:spLocks noGrp="1"/>
          </p:cNvSpPr>
          <p:nvPr>
            <p:ph idx="1"/>
          </p:nvPr>
        </p:nvSpPr>
        <p:spPr>
          <a:xfrm>
            <a:off x="457200" y="1397977"/>
            <a:ext cx="8229600" cy="3596054"/>
          </a:xfrm>
        </p:spPr>
        <p:txBody>
          <a:bodyPr>
            <a:normAutofit/>
          </a:bodyPr>
          <a:lstStyle/>
          <a:p>
            <a:r>
              <a:rPr lang="en-US" sz="3000" dirty="0"/>
              <a:t>What is PrEP?</a:t>
            </a:r>
          </a:p>
          <a:p>
            <a:pPr lvl="1"/>
            <a:r>
              <a:rPr lang="en-US" dirty="0"/>
              <a:t>Biomedical intervention</a:t>
            </a:r>
          </a:p>
          <a:p>
            <a:pPr lvl="1"/>
            <a:r>
              <a:rPr lang="en-US" dirty="0"/>
              <a:t>Daily ART given to non-HIV infected individuals to reduce their risk of acquiring HIV </a:t>
            </a:r>
          </a:p>
          <a:p>
            <a:pPr lvl="1"/>
            <a:r>
              <a:rPr lang="en-US" dirty="0"/>
              <a:t>Evidence to date suggests use during pregnancy and breastfeeding is safe</a:t>
            </a:r>
          </a:p>
        </p:txBody>
      </p:sp>
      <p:sp>
        <p:nvSpPr>
          <p:cNvPr id="4" name="Footer Placeholder 3">
            <a:extLst>
              <a:ext uri="{FF2B5EF4-FFF2-40B4-BE49-F238E27FC236}">
                <a16:creationId xmlns:a16="http://schemas.microsoft.com/office/drawing/2014/main" id="{884E1AD3-C4D8-4235-BA5E-E69598CB46C9}"/>
              </a:ext>
            </a:extLst>
          </p:cNvPr>
          <p:cNvSpPr>
            <a:spLocks noGrp="1"/>
          </p:cNvSpPr>
          <p:nvPr>
            <p:ph type="ftr" sz="quarter" idx="11"/>
          </p:nvPr>
        </p:nvSpPr>
        <p:spPr>
          <a:xfrm>
            <a:off x="457200" y="4767263"/>
            <a:ext cx="5562600" cy="490537"/>
          </a:xfrm>
        </p:spPr>
        <p:txBody>
          <a:bodyPr/>
          <a:lstStyle/>
          <a:p>
            <a:pPr algn="l"/>
            <a:r>
              <a:rPr lang="en-US" sz="900" u="sng" dirty="0"/>
              <a:t>https://www.hivguidelines.org/perinatal-hiv-care/preventing-mtct</a:t>
            </a:r>
            <a:endParaRPr lang="en-US" sz="900" dirty="0"/>
          </a:p>
          <a:p>
            <a:endParaRPr lang="en-US" dirty="0"/>
          </a:p>
        </p:txBody>
      </p:sp>
    </p:spTree>
    <p:extLst>
      <p:ext uri="{BB962C8B-B14F-4D97-AF65-F5344CB8AC3E}">
        <p14:creationId xmlns:p14="http://schemas.microsoft.com/office/powerpoint/2010/main" val="2736736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B1AF26-6E7C-4C1D-A997-E7E718083DA6}"/>
              </a:ext>
            </a:extLst>
          </p:cNvPr>
          <p:cNvSpPr>
            <a:spLocks noGrp="1"/>
          </p:cNvSpPr>
          <p:nvPr>
            <p:ph idx="1"/>
          </p:nvPr>
        </p:nvSpPr>
        <p:spPr>
          <a:xfrm>
            <a:off x="457200" y="448408"/>
            <a:ext cx="8229600" cy="4145817"/>
          </a:xfrm>
        </p:spPr>
        <p:txBody>
          <a:bodyPr/>
          <a:lstStyle/>
          <a:p>
            <a:pPr marL="0" indent="0">
              <a:buNone/>
            </a:pPr>
            <a:endParaRPr lang="en-US" dirty="0"/>
          </a:p>
          <a:p>
            <a:pPr marL="0" indent="0" algn="ctr">
              <a:buNone/>
            </a:pPr>
            <a:r>
              <a:rPr lang="en-US" sz="4000" dirty="0"/>
              <a:t>Maternal Conditions Where Breastfeeding is Not Advisable but </a:t>
            </a:r>
            <a:r>
              <a:rPr lang="en-US" sz="4000" i="1" u="sng" dirty="0"/>
              <a:t>Expressed Breastmilk Can Be Provided</a:t>
            </a:r>
            <a:endParaRPr lang="en-US" sz="4000" dirty="0"/>
          </a:p>
        </p:txBody>
      </p:sp>
    </p:spTree>
    <p:extLst>
      <p:ext uri="{BB962C8B-B14F-4D97-AF65-F5344CB8AC3E}">
        <p14:creationId xmlns:p14="http://schemas.microsoft.com/office/powerpoint/2010/main" val="3409323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1886"/>
            <a:ext cx="9143999" cy="838199"/>
          </a:xfrm>
        </p:spPr>
        <p:txBody>
          <a:bodyPr>
            <a:noAutofit/>
          </a:bodyPr>
          <a:lstStyle/>
          <a:p>
            <a:r>
              <a:rPr lang="en-US" sz="2800" dirty="0"/>
              <a:t>Maternal Conditions Where Breastfeeding is Not Advisable but </a:t>
            </a:r>
            <a:r>
              <a:rPr lang="en-US" sz="2800" i="1" u="sng" dirty="0"/>
              <a:t>Expressed Breastmilk Can Be Provided</a:t>
            </a:r>
          </a:p>
        </p:txBody>
      </p:sp>
      <p:sp>
        <p:nvSpPr>
          <p:cNvPr id="3" name="Content Placeholder 2"/>
          <p:cNvSpPr>
            <a:spLocks noGrp="1"/>
          </p:cNvSpPr>
          <p:nvPr>
            <p:ph idx="1"/>
          </p:nvPr>
        </p:nvSpPr>
        <p:spPr>
          <a:xfrm>
            <a:off x="450527" y="1403928"/>
            <a:ext cx="8229600" cy="3493744"/>
          </a:xfrm>
        </p:spPr>
        <p:txBody>
          <a:bodyPr>
            <a:normAutofit lnSpcReduction="10000"/>
          </a:bodyPr>
          <a:lstStyle/>
          <a:p>
            <a:r>
              <a:rPr lang="en-US" sz="3000" dirty="0"/>
              <a:t>Untreated, active tuberculosis</a:t>
            </a:r>
          </a:p>
          <a:p>
            <a:pPr lvl="1"/>
            <a:r>
              <a:rPr lang="en-US" sz="2600" dirty="0"/>
              <a:t>Breastfeeding may resume after a minimum of 2 weeks of treatment and mother is determined to not be infectious</a:t>
            </a:r>
          </a:p>
          <a:p>
            <a:r>
              <a:rPr lang="en-US" sz="3000" dirty="0"/>
              <a:t>Varicella</a:t>
            </a:r>
          </a:p>
          <a:p>
            <a:pPr lvl="1"/>
            <a:r>
              <a:rPr lang="en-US" sz="2600" dirty="0"/>
              <a:t>Breastfeeding may resume once all lesions have become scabbed and crusted, and mother does not have any new vesicles appearing</a:t>
            </a:r>
          </a:p>
        </p:txBody>
      </p:sp>
      <p:sp>
        <p:nvSpPr>
          <p:cNvPr id="4" name="Footer Placeholder 3">
            <a:extLst>
              <a:ext uri="{FF2B5EF4-FFF2-40B4-BE49-F238E27FC236}">
                <a16:creationId xmlns:a16="http://schemas.microsoft.com/office/drawing/2014/main" id="{F9226D21-5296-48EE-9948-3E72E58F140C}"/>
              </a:ext>
            </a:extLst>
          </p:cNvPr>
          <p:cNvSpPr>
            <a:spLocks noGrp="1"/>
          </p:cNvSpPr>
          <p:nvPr>
            <p:ph type="ftr" sz="quarter" idx="11"/>
          </p:nvPr>
        </p:nvSpPr>
        <p:spPr>
          <a:xfrm>
            <a:off x="450527" y="4835769"/>
            <a:ext cx="6523348" cy="206131"/>
          </a:xfrm>
        </p:spPr>
        <p:txBody>
          <a:bodyPr/>
          <a:lstStyle/>
          <a:p>
            <a:pPr algn="l"/>
            <a:r>
              <a:rPr lang="en-US" sz="900" dirty="0"/>
              <a:t>American Academy of Pediatrics (AAP). Policy Statement: Breastfeeding and the Use of Human Milk. Pediatrics 2012; 129(3), e827-841. </a:t>
            </a:r>
          </a:p>
        </p:txBody>
      </p:sp>
    </p:spTree>
    <p:extLst>
      <p:ext uri="{BB962C8B-B14F-4D97-AF65-F5344CB8AC3E}">
        <p14:creationId xmlns:p14="http://schemas.microsoft.com/office/powerpoint/2010/main" val="3027726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8FEF6-46B7-4550-BD89-32E51A05F7C5}"/>
              </a:ext>
            </a:extLst>
          </p:cNvPr>
          <p:cNvSpPr>
            <a:spLocks noGrp="1"/>
          </p:cNvSpPr>
          <p:nvPr>
            <p:ph type="title"/>
          </p:nvPr>
        </p:nvSpPr>
        <p:spPr>
          <a:xfrm>
            <a:off x="0" y="518746"/>
            <a:ext cx="9144000" cy="939940"/>
          </a:xfrm>
        </p:spPr>
        <p:txBody>
          <a:bodyPr>
            <a:noAutofit/>
          </a:bodyPr>
          <a:lstStyle/>
          <a:p>
            <a:r>
              <a:rPr lang="en-US" sz="2800" dirty="0"/>
              <a:t>Maternal Conditions Where Breastfeeding is Not Advisable but </a:t>
            </a:r>
            <a:r>
              <a:rPr lang="en-US" sz="2800" i="1" u="sng" dirty="0"/>
              <a:t>Expressed Breastmilk Can Be Provided</a:t>
            </a:r>
            <a:br>
              <a:rPr lang="en-US" sz="2800" i="1" u="sng" dirty="0"/>
            </a:br>
            <a:r>
              <a:rPr lang="en-US" sz="2800" dirty="0"/>
              <a:t>(continued)</a:t>
            </a:r>
          </a:p>
        </p:txBody>
      </p:sp>
      <p:sp>
        <p:nvSpPr>
          <p:cNvPr id="3" name="Content Placeholder 2">
            <a:extLst>
              <a:ext uri="{FF2B5EF4-FFF2-40B4-BE49-F238E27FC236}">
                <a16:creationId xmlns:a16="http://schemas.microsoft.com/office/drawing/2014/main" id="{E7D338DD-C658-4BFA-B5BD-5F7C96FAFDD5}"/>
              </a:ext>
            </a:extLst>
          </p:cNvPr>
          <p:cNvSpPr>
            <a:spLocks noGrp="1"/>
          </p:cNvSpPr>
          <p:nvPr>
            <p:ph idx="1"/>
          </p:nvPr>
        </p:nvSpPr>
        <p:spPr>
          <a:xfrm>
            <a:off x="457200" y="1907931"/>
            <a:ext cx="8229600" cy="2267463"/>
          </a:xfrm>
        </p:spPr>
        <p:txBody>
          <a:bodyPr/>
          <a:lstStyle/>
          <a:p>
            <a:pPr lvl="0"/>
            <a:r>
              <a:rPr lang="en-US" sz="3000" dirty="0">
                <a:solidFill>
                  <a:prstClr val="black"/>
                </a:solidFill>
              </a:rPr>
              <a:t>Active herpetic lesions on breast(s)</a:t>
            </a:r>
          </a:p>
          <a:p>
            <a:pPr lvl="1"/>
            <a:r>
              <a:rPr lang="en-US" sz="2600" dirty="0">
                <a:solidFill>
                  <a:prstClr val="black"/>
                </a:solidFill>
              </a:rPr>
              <a:t>Avoid breastfeeding until all lesions healed</a:t>
            </a:r>
          </a:p>
          <a:p>
            <a:pPr lvl="1"/>
            <a:r>
              <a:rPr lang="en-US" sz="2600" dirty="0">
                <a:solidFill>
                  <a:prstClr val="black"/>
                </a:solidFill>
              </a:rPr>
              <a:t>Breastfeeding may continue on the unaffected breast</a:t>
            </a:r>
            <a:endParaRPr lang="en-US" sz="2600" dirty="0"/>
          </a:p>
        </p:txBody>
      </p:sp>
      <p:sp>
        <p:nvSpPr>
          <p:cNvPr id="4" name="Footer Placeholder 3">
            <a:extLst>
              <a:ext uri="{FF2B5EF4-FFF2-40B4-BE49-F238E27FC236}">
                <a16:creationId xmlns:a16="http://schemas.microsoft.com/office/drawing/2014/main" id="{7F8FE3C9-E6DE-4AFC-AE68-DDAD8B5049FC}"/>
              </a:ext>
            </a:extLst>
          </p:cNvPr>
          <p:cNvSpPr>
            <a:spLocks noGrp="1"/>
          </p:cNvSpPr>
          <p:nvPr>
            <p:ph type="ftr" sz="quarter" idx="11"/>
          </p:nvPr>
        </p:nvSpPr>
        <p:spPr>
          <a:xfrm>
            <a:off x="457200" y="4844562"/>
            <a:ext cx="7070436" cy="197338"/>
          </a:xfrm>
        </p:spPr>
        <p:txBody>
          <a:bodyPr/>
          <a:lstStyle/>
          <a:p>
            <a:pPr lvl="0" algn="l"/>
            <a:r>
              <a:rPr lang="en-US" sz="900" dirty="0">
                <a:solidFill>
                  <a:prstClr val="black">
                    <a:tint val="75000"/>
                  </a:prstClr>
                </a:solidFill>
              </a:rPr>
              <a:t>American Academy of Pediatrics (AAP). Policy Statement: Breastfeeding and the Use of Human Milk. Pediatrics 2012; 129(3), e827-841. </a:t>
            </a:r>
          </a:p>
          <a:p>
            <a:endParaRPr lang="en-US" dirty="0"/>
          </a:p>
        </p:txBody>
      </p:sp>
    </p:spTree>
    <p:extLst>
      <p:ext uri="{BB962C8B-B14F-4D97-AF65-F5344CB8AC3E}">
        <p14:creationId xmlns:p14="http://schemas.microsoft.com/office/powerpoint/2010/main" val="226712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B66B4-BA07-4B83-B4DE-5B23C547DF15}"/>
              </a:ext>
            </a:extLst>
          </p:cNvPr>
          <p:cNvSpPr>
            <a:spLocks noGrp="1"/>
          </p:cNvSpPr>
          <p:nvPr>
            <p:ph type="title"/>
          </p:nvPr>
        </p:nvSpPr>
        <p:spPr/>
        <p:txBody>
          <a:bodyPr>
            <a:normAutofit/>
          </a:bodyPr>
          <a:lstStyle/>
          <a:p>
            <a:r>
              <a:rPr lang="en-US" sz="3600" dirty="0"/>
              <a:t>Objectives</a:t>
            </a:r>
          </a:p>
        </p:txBody>
      </p:sp>
      <p:sp>
        <p:nvSpPr>
          <p:cNvPr id="3" name="Content Placeholder 2">
            <a:extLst>
              <a:ext uri="{FF2B5EF4-FFF2-40B4-BE49-F238E27FC236}">
                <a16:creationId xmlns:a16="http://schemas.microsoft.com/office/drawing/2014/main" id="{2F66C4BB-9B90-4AB7-9FD9-C8B4D298CB84}"/>
              </a:ext>
            </a:extLst>
          </p:cNvPr>
          <p:cNvSpPr>
            <a:spLocks noGrp="1"/>
          </p:cNvSpPr>
          <p:nvPr>
            <p:ph idx="1"/>
          </p:nvPr>
        </p:nvSpPr>
        <p:spPr>
          <a:xfrm>
            <a:off x="457200" y="1230086"/>
            <a:ext cx="8229600" cy="3674423"/>
          </a:xfrm>
        </p:spPr>
        <p:txBody>
          <a:bodyPr>
            <a:noAutofit/>
          </a:bodyPr>
          <a:lstStyle/>
          <a:p>
            <a:r>
              <a:rPr lang="en-US" sz="2800" dirty="0"/>
              <a:t>Provide an overview of the NYSDOH’s new policy re: situations where breastfeeding is contraindicated or not advisable</a:t>
            </a:r>
          </a:p>
          <a:p>
            <a:r>
              <a:rPr lang="en-US" sz="2800" dirty="0"/>
              <a:t>Review expectations for those who provide care to women who should not breastfeed</a:t>
            </a:r>
          </a:p>
        </p:txBody>
      </p:sp>
    </p:spTree>
    <p:extLst>
      <p:ext uri="{BB962C8B-B14F-4D97-AF65-F5344CB8AC3E}">
        <p14:creationId xmlns:p14="http://schemas.microsoft.com/office/powerpoint/2010/main" val="1193851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C7C175-3D59-407B-AF14-EA1EFE5D5A0A}"/>
              </a:ext>
            </a:extLst>
          </p:cNvPr>
          <p:cNvSpPr>
            <a:spLocks noGrp="1"/>
          </p:cNvSpPr>
          <p:nvPr>
            <p:ph idx="1"/>
          </p:nvPr>
        </p:nvSpPr>
        <p:spPr/>
        <p:txBody>
          <a:bodyPr>
            <a:normAutofit/>
          </a:bodyPr>
          <a:lstStyle/>
          <a:p>
            <a:pPr marL="0" indent="0" algn="ctr">
              <a:buNone/>
            </a:pPr>
            <a:r>
              <a:rPr lang="en-US" sz="4000" dirty="0"/>
              <a:t>Maternal Conditions Where Temporary Cessation of Breastfeeding is Recommended </a:t>
            </a:r>
            <a:r>
              <a:rPr lang="en-US" sz="4000" i="1" u="sng" dirty="0"/>
              <a:t>and</a:t>
            </a:r>
            <a:r>
              <a:rPr lang="en-US" sz="4000" dirty="0"/>
              <a:t> Expressed Breastmilk </a:t>
            </a:r>
            <a:r>
              <a:rPr lang="en-US" sz="4000" i="1" u="sng" dirty="0"/>
              <a:t>Should Not</a:t>
            </a:r>
            <a:r>
              <a:rPr lang="en-US" sz="4000" dirty="0"/>
              <a:t> be Used</a:t>
            </a:r>
          </a:p>
        </p:txBody>
      </p:sp>
    </p:spTree>
    <p:extLst>
      <p:ext uri="{BB962C8B-B14F-4D97-AF65-F5344CB8AC3E}">
        <p14:creationId xmlns:p14="http://schemas.microsoft.com/office/powerpoint/2010/main" val="1925625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06892"/>
          </a:xfrm>
        </p:spPr>
        <p:txBody>
          <a:bodyPr>
            <a:noAutofit/>
          </a:bodyPr>
          <a:lstStyle/>
          <a:p>
            <a:r>
              <a:rPr lang="en-US" sz="2800" dirty="0"/>
              <a:t>Maternal Conditions Where Temporary Cessation of Breastfeeding is Recommended </a:t>
            </a:r>
            <a:r>
              <a:rPr lang="en-US" sz="2800" i="1" u="sng" dirty="0"/>
              <a:t>and</a:t>
            </a:r>
            <a:r>
              <a:rPr lang="en-US" sz="2800" dirty="0"/>
              <a:t> Expressed Breastmilk </a:t>
            </a:r>
            <a:r>
              <a:rPr lang="en-US" sz="2800" i="1" u="sng" dirty="0"/>
              <a:t>Should Not</a:t>
            </a:r>
            <a:r>
              <a:rPr lang="en-US" sz="2800" dirty="0"/>
              <a:t> be Used</a:t>
            </a:r>
          </a:p>
        </p:txBody>
      </p:sp>
      <p:sp>
        <p:nvSpPr>
          <p:cNvPr id="3" name="Content Placeholder 2"/>
          <p:cNvSpPr>
            <a:spLocks noGrp="1"/>
          </p:cNvSpPr>
          <p:nvPr>
            <p:ph idx="1"/>
          </p:nvPr>
        </p:nvSpPr>
        <p:spPr>
          <a:xfrm>
            <a:off x="457200" y="1643743"/>
            <a:ext cx="8229600" cy="3364297"/>
          </a:xfrm>
        </p:spPr>
        <p:txBody>
          <a:bodyPr>
            <a:normAutofit/>
          </a:bodyPr>
          <a:lstStyle/>
          <a:p>
            <a:r>
              <a:rPr lang="en-US" sz="3000" dirty="0"/>
              <a:t>Specific Medications</a:t>
            </a:r>
          </a:p>
          <a:p>
            <a:pPr lvl="1"/>
            <a:r>
              <a:rPr lang="en-US" sz="2600" dirty="0"/>
              <a:t>e.g., Taking radioactive isotopes, cancer chemotherapy, antimetabolites</a:t>
            </a:r>
          </a:p>
          <a:p>
            <a:pPr lvl="1"/>
            <a:r>
              <a:rPr lang="en-US" sz="2600" dirty="0"/>
              <a:t>Risks and benefits should be discussed for each </a:t>
            </a:r>
          </a:p>
          <a:p>
            <a:r>
              <a:rPr lang="en-US" sz="3000" dirty="0"/>
              <a:t>Radiation Treatments</a:t>
            </a:r>
          </a:p>
          <a:p>
            <a:pPr lvl="1"/>
            <a:r>
              <a:rPr lang="en-US" sz="2600" dirty="0"/>
              <a:t>e.g., Undergoing different radiation therapies</a:t>
            </a:r>
          </a:p>
        </p:txBody>
      </p:sp>
      <p:sp>
        <p:nvSpPr>
          <p:cNvPr id="4" name="Footer Placeholder 3">
            <a:extLst>
              <a:ext uri="{FF2B5EF4-FFF2-40B4-BE49-F238E27FC236}">
                <a16:creationId xmlns:a16="http://schemas.microsoft.com/office/drawing/2014/main" id="{44D89773-2292-40A1-9E85-255F20E0A27E}"/>
              </a:ext>
            </a:extLst>
          </p:cNvPr>
          <p:cNvSpPr>
            <a:spLocks noGrp="1"/>
          </p:cNvSpPr>
          <p:nvPr>
            <p:ph type="ftr" sz="quarter" idx="11"/>
          </p:nvPr>
        </p:nvSpPr>
        <p:spPr>
          <a:xfrm>
            <a:off x="457199" y="4862145"/>
            <a:ext cx="7622931" cy="281355"/>
          </a:xfrm>
        </p:spPr>
        <p:txBody>
          <a:bodyPr/>
          <a:lstStyle/>
          <a:p>
            <a:pPr lvl="0" algn="l"/>
            <a:r>
              <a:rPr lang="en-US" sz="900" b="1" dirty="0"/>
              <a:t>National Library of Medicine (NLM).</a:t>
            </a:r>
            <a:r>
              <a:rPr lang="en-US" sz="900" dirty="0"/>
              <a:t> Drugs and Lactation Database (</a:t>
            </a:r>
            <a:r>
              <a:rPr lang="en-US" sz="900" dirty="0" err="1"/>
              <a:t>LactMed</a:t>
            </a:r>
            <a:r>
              <a:rPr lang="en-US" sz="900" dirty="0"/>
              <a:t>) https://www.healthdata.gov/dataset/drugs-and-lactation-database-lactmed</a:t>
            </a:r>
          </a:p>
        </p:txBody>
      </p:sp>
    </p:spTree>
    <p:extLst>
      <p:ext uri="{BB962C8B-B14F-4D97-AF65-F5344CB8AC3E}">
        <p14:creationId xmlns:p14="http://schemas.microsoft.com/office/powerpoint/2010/main" val="2149154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6E7E8-F86C-4A21-8B56-57F36141968D}"/>
              </a:ext>
            </a:extLst>
          </p:cNvPr>
          <p:cNvSpPr>
            <a:spLocks noGrp="1"/>
          </p:cNvSpPr>
          <p:nvPr>
            <p:ph type="title"/>
          </p:nvPr>
        </p:nvSpPr>
        <p:spPr>
          <a:xfrm>
            <a:off x="457200" y="379828"/>
            <a:ext cx="8229600" cy="1252023"/>
          </a:xfrm>
        </p:spPr>
        <p:txBody>
          <a:bodyPr>
            <a:noAutofit/>
          </a:bodyPr>
          <a:lstStyle/>
          <a:p>
            <a:r>
              <a:rPr lang="en-US" sz="2800" dirty="0">
                <a:solidFill>
                  <a:prstClr val="black"/>
                </a:solidFill>
              </a:rPr>
              <a:t>Maternal Conditions Where Temporary Cessation of Breastfeeding is Recommended </a:t>
            </a:r>
            <a:r>
              <a:rPr lang="en-US" sz="2800" i="1" u="sng" dirty="0">
                <a:solidFill>
                  <a:prstClr val="black"/>
                </a:solidFill>
              </a:rPr>
              <a:t>and</a:t>
            </a:r>
            <a:r>
              <a:rPr lang="en-US" sz="2800" dirty="0">
                <a:solidFill>
                  <a:prstClr val="black"/>
                </a:solidFill>
              </a:rPr>
              <a:t> Expressed Breastmilk </a:t>
            </a:r>
            <a:r>
              <a:rPr lang="en-US" sz="2800" i="1" u="sng" dirty="0">
                <a:solidFill>
                  <a:prstClr val="black"/>
                </a:solidFill>
              </a:rPr>
              <a:t>Should Not </a:t>
            </a:r>
            <a:r>
              <a:rPr lang="en-US" sz="2800" dirty="0">
                <a:solidFill>
                  <a:prstClr val="black"/>
                </a:solidFill>
              </a:rPr>
              <a:t>be Used (continued)</a:t>
            </a:r>
            <a:endParaRPr lang="en-US" sz="2800" dirty="0"/>
          </a:p>
        </p:txBody>
      </p:sp>
      <p:sp>
        <p:nvSpPr>
          <p:cNvPr id="3" name="Content Placeholder 2">
            <a:extLst>
              <a:ext uri="{FF2B5EF4-FFF2-40B4-BE49-F238E27FC236}">
                <a16:creationId xmlns:a16="http://schemas.microsoft.com/office/drawing/2014/main" id="{C31B4147-ED0D-48B8-849D-4A363679747D}"/>
              </a:ext>
            </a:extLst>
          </p:cNvPr>
          <p:cNvSpPr>
            <a:spLocks noGrp="1"/>
          </p:cNvSpPr>
          <p:nvPr>
            <p:ph idx="1"/>
          </p:nvPr>
        </p:nvSpPr>
        <p:spPr>
          <a:xfrm>
            <a:off x="457200" y="1732547"/>
            <a:ext cx="8229600" cy="3051889"/>
          </a:xfrm>
        </p:spPr>
        <p:txBody>
          <a:bodyPr>
            <a:normAutofit/>
          </a:bodyPr>
          <a:lstStyle/>
          <a:p>
            <a:pPr lvl="0"/>
            <a:r>
              <a:rPr lang="en-US" sz="3000" dirty="0">
                <a:solidFill>
                  <a:prstClr val="black"/>
                </a:solidFill>
              </a:rPr>
              <a:t>Hepatitis C infection</a:t>
            </a:r>
          </a:p>
          <a:p>
            <a:pPr lvl="1"/>
            <a:r>
              <a:rPr lang="en-US" sz="2600" dirty="0">
                <a:solidFill>
                  <a:prstClr val="black"/>
                </a:solidFill>
              </a:rPr>
              <a:t>If nipples/areola are cracked or bleeding</a:t>
            </a:r>
          </a:p>
          <a:p>
            <a:pPr lvl="1"/>
            <a:r>
              <a:rPr lang="en-US" sz="2600" dirty="0">
                <a:solidFill>
                  <a:prstClr val="black"/>
                </a:solidFill>
              </a:rPr>
              <a:t>Once completely healed, can breastfeed or use expressed breastmilk</a:t>
            </a:r>
            <a:endParaRPr lang="en-US" sz="2600" dirty="0"/>
          </a:p>
          <a:p>
            <a:r>
              <a:rPr lang="en-US" sz="3000" dirty="0"/>
              <a:t>Active untreated brucellosis</a:t>
            </a:r>
          </a:p>
          <a:p>
            <a:pPr lvl="1"/>
            <a:r>
              <a:rPr lang="en-US" sz="2600" dirty="0"/>
              <a:t>Until no longer contagious</a:t>
            </a:r>
          </a:p>
          <a:p>
            <a:endParaRPr lang="en-US" dirty="0"/>
          </a:p>
        </p:txBody>
      </p:sp>
      <p:sp>
        <p:nvSpPr>
          <p:cNvPr id="5" name="Footer Placeholder 3">
            <a:extLst>
              <a:ext uri="{FF2B5EF4-FFF2-40B4-BE49-F238E27FC236}">
                <a16:creationId xmlns:a16="http://schemas.microsoft.com/office/drawing/2014/main" id="{77D84E89-6965-4F89-8F29-E1BA86ABCC8A}"/>
              </a:ext>
            </a:extLst>
          </p:cNvPr>
          <p:cNvSpPr>
            <a:spLocks noGrp="1"/>
          </p:cNvSpPr>
          <p:nvPr>
            <p:ph type="ftr" sz="quarter" idx="11"/>
          </p:nvPr>
        </p:nvSpPr>
        <p:spPr>
          <a:xfrm>
            <a:off x="457199" y="4604657"/>
            <a:ext cx="6822831" cy="437243"/>
          </a:xfrm>
        </p:spPr>
        <p:txBody>
          <a:bodyPr/>
          <a:lstStyle/>
          <a:p>
            <a:pPr algn="l"/>
            <a:r>
              <a:rPr lang="en-US" sz="900" b="1" u="sng" dirty="0"/>
              <a:t>Centers for Disease Control and Prevention. </a:t>
            </a:r>
            <a:r>
              <a:rPr lang="en-US" sz="900" u="sng" dirty="0"/>
              <a:t>Breastfeeding Diseases and Conditions: When should a mother avoid breastfeeding? Updated November 18, 2016.   https://www.cdc.gov/breastfeeding/disease/</a:t>
            </a:r>
            <a:endParaRPr lang="en-US" sz="900" dirty="0"/>
          </a:p>
        </p:txBody>
      </p:sp>
    </p:spTree>
    <p:extLst>
      <p:ext uri="{BB962C8B-B14F-4D97-AF65-F5344CB8AC3E}">
        <p14:creationId xmlns:p14="http://schemas.microsoft.com/office/powerpoint/2010/main" val="168043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E823F8-20EE-4F58-8E9A-CB24706978BA}"/>
              </a:ext>
            </a:extLst>
          </p:cNvPr>
          <p:cNvSpPr>
            <a:spLocks noGrp="1"/>
          </p:cNvSpPr>
          <p:nvPr>
            <p:ph idx="1"/>
          </p:nvPr>
        </p:nvSpPr>
        <p:spPr/>
        <p:txBody>
          <a:bodyPr>
            <a:normAutofit/>
          </a:bodyPr>
          <a:lstStyle/>
          <a:p>
            <a:pPr marL="0" indent="0" algn="ctr">
              <a:buNone/>
            </a:pPr>
            <a:r>
              <a:rPr lang="en-US" sz="4000" dirty="0"/>
              <a:t>Special Situations Where Breastfeeding Should be Individually Tailored</a:t>
            </a:r>
          </a:p>
        </p:txBody>
      </p:sp>
    </p:spTree>
    <p:extLst>
      <p:ext uri="{BB962C8B-B14F-4D97-AF65-F5344CB8AC3E}">
        <p14:creationId xmlns:p14="http://schemas.microsoft.com/office/powerpoint/2010/main" val="1060039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402771"/>
            <a:ext cx="8806543" cy="947855"/>
          </a:xfrm>
        </p:spPr>
        <p:txBody>
          <a:bodyPr>
            <a:noAutofit/>
          </a:bodyPr>
          <a:lstStyle/>
          <a:p>
            <a:r>
              <a:rPr lang="en-US" sz="3600" dirty="0"/>
              <a:t>Special Situations Where Breastfeeding Should be Individually Tailored</a:t>
            </a:r>
          </a:p>
        </p:txBody>
      </p:sp>
      <p:sp>
        <p:nvSpPr>
          <p:cNvPr id="3" name="Content Placeholder 2"/>
          <p:cNvSpPr>
            <a:spLocks noGrp="1"/>
          </p:cNvSpPr>
          <p:nvPr>
            <p:ph idx="1"/>
          </p:nvPr>
        </p:nvSpPr>
        <p:spPr>
          <a:xfrm>
            <a:off x="457200" y="1487151"/>
            <a:ext cx="8229600" cy="3394075"/>
          </a:xfrm>
        </p:spPr>
        <p:txBody>
          <a:bodyPr>
            <a:normAutofit/>
          </a:bodyPr>
          <a:lstStyle/>
          <a:p>
            <a:r>
              <a:rPr lang="en-US" sz="3000" dirty="0"/>
              <a:t>Women using the following:</a:t>
            </a:r>
          </a:p>
          <a:p>
            <a:pPr lvl="1"/>
            <a:r>
              <a:rPr lang="en-US" dirty="0"/>
              <a:t>Prescription controlled substances</a:t>
            </a:r>
          </a:p>
          <a:p>
            <a:pPr lvl="1"/>
            <a:r>
              <a:rPr lang="en-US" dirty="0"/>
              <a:t>Illicit drugs (e.g., cocaine)</a:t>
            </a:r>
          </a:p>
          <a:p>
            <a:pPr lvl="2">
              <a:buFont typeface="Wingdings" panose="05000000000000000000" pitchFamily="2" charset="2"/>
              <a:buChar char="Ø"/>
            </a:pPr>
            <a:r>
              <a:rPr lang="en-US" sz="2600" dirty="0"/>
              <a:t>unless specifically approved by the infant’s and mother’s health care providers on a case-by-case basis</a:t>
            </a:r>
          </a:p>
        </p:txBody>
      </p:sp>
      <p:sp>
        <p:nvSpPr>
          <p:cNvPr id="4" name="Footer Placeholder 3">
            <a:extLst>
              <a:ext uri="{FF2B5EF4-FFF2-40B4-BE49-F238E27FC236}">
                <a16:creationId xmlns:a16="http://schemas.microsoft.com/office/drawing/2014/main" id="{D4CB9B5F-E5B4-44D8-B56C-EB69231F6FFC}"/>
              </a:ext>
            </a:extLst>
          </p:cNvPr>
          <p:cNvSpPr>
            <a:spLocks noGrp="1"/>
          </p:cNvSpPr>
          <p:nvPr>
            <p:ph type="ftr" sz="quarter" idx="11"/>
          </p:nvPr>
        </p:nvSpPr>
        <p:spPr>
          <a:xfrm>
            <a:off x="457200" y="4740729"/>
            <a:ext cx="6690946" cy="277022"/>
          </a:xfrm>
        </p:spPr>
        <p:txBody>
          <a:bodyPr/>
          <a:lstStyle/>
          <a:p>
            <a:pPr algn="l"/>
            <a:r>
              <a:rPr lang="en-US" sz="900" dirty="0"/>
              <a:t>Situations Where Breastfeeding is Contraindicated or Not Advisable:  New York State Department of Health Policy Statement, January 2018</a:t>
            </a:r>
          </a:p>
        </p:txBody>
      </p:sp>
    </p:spTree>
    <p:extLst>
      <p:ext uri="{BB962C8B-B14F-4D97-AF65-F5344CB8AC3E}">
        <p14:creationId xmlns:p14="http://schemas.microsoft.com/office/powerpoint/2010/main" val="2741183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4352C-AEA3-4985-83C1-5104D4B9DE94}"/>
              </a:ext>
            </a:extLst>
          </p:cNvPr>
          <p:cNvSpPr>
            <a:spLocks noGrp="1"/>
          </p:cNvSpPr>
          <p:nvPr>
            <p:ph type="title"/>
          </p:nvPr>
        </p:nvSpPr>
        <p:spPr>
          <a:xfrm>
            <a:off x="1" y="283029"/>
            <a:ext cx="9046028" cy="1194790"/>
          </a:xfrm>
        </p:spPr>
        <p:txBody>
          <a:bodyPr>
            <a:noAutofit/>
          </a:bodyPr>
          <a:lstStyle/>
          <a:p>
            <a:r>
              <a:rPr lang="en-US" sz="3400" dirty="0">
                <a:solidFill>
                  <a:prstClr val="black"/>
                </a:solidFill>
              </a:rPr>
              <a:t>Special Situations Where Breastfeeding Should be Individually Tailored (continued)</a:t>
            </a:r>
            <a:endParaRPr lang="en-US" sz="3400" dirty="0"/>
          </a:p>
        </p:txBody>
      </p:sp>
      <p:sp>
        <p:nvSpPr>
          <p:cNvPr id="3" name="Content Placeholder 2">
            <a:extLst>
              <a:ext uri="{FF2B5EF4-FFF2-40B4-BE49-F238E27FC236}">
                <a16:creationId xmlns:a16="http://schemas.microsoft.com/office/drawing/2014/main" id="{48F701E3-51E1-487E-8E08-5E4B1788ADC0}"/>
              </a:ext>
            </a:extLst>
          </p:cNvPr>
          <p:cNvSpPr>
            <a:spLocks noGrp="1"/>
          </p:cNvSpPr>
          <p:nvPr>
            <p:ph idx="1"/>
          </p:nvPr>
        </p:nvSpPr>
        <p:spPr>
          <a:xfrm>
            <a:off x="457200" y="1469571"/>
            <a:ext cx="8229600" cy="3570515"/>
          </a:xfrm>
        </p:spPr>
        <p:txBody>
          <a:bodyPr>
            <a:normAutofit/>
          </a:bodyPr>
          <a:lstStyle/>
          <a:p>
            <a:pPr lvl="0"/>
            <a:r>
              <a:rPr lang="en-US" sz="2800" dirty="0">
                <a:solidFill>
                  <a:prstClr val="black"/>
                </a:solidFill>
              </a:rPr>
              <a:t>Women using the following:</a:t>
            </a:r>
          </a:p>
          <a:p>
            <a:pPr lvl="1"/>
            <a:r>
              <a:rPr lang="en-US" sz="2600" dirty="0">
                <a:solidFill>
                  <a:prstClr val="black"/>
                </a:solidFill>
              </a:rPr>
              <a:t>Opioids</a:t>
            </a:r>
          </a:p>
          <a:p>
            <a:pPr lvl="2">
              <a:buFont typeface="Wingdings" panose="05000000000000000000" pitchFamily="2" charset="2"/>
              <a:buChar char="Ø"/>
            </a:pPr>
            <a:r>
              <a:rPr lang="en-US" dirty="0">
                <a:solidFill>
                  <a:prstClr val="black"/>
                </a:solidFill>
              </a:rPr>
              <a:t>Women stable on opioid agonist pharmacotherapy should be encouraged to breastfeed</a:t>
            </a:r>
          </a:p>
          <a:p>
            <a:pPr lvl="1"/>
            <a:r>
              <a:rPr lang="en-US" sz="2600" dirty="0">
                <a:solidFill>
                  <a:prstClr val="black"/>
                </a:solidFill>
              </a:rPr>
              <a:t>Medical or recreational marijuana</a:t>
            </a:r>
          </a:p>
          <a:p>
            <a:pPr lvl="2">
              <a:buFont typeface="Wingdings" panose="05000000000000000000" pitchFamily="2" charset="2"/>
              <a:buChar char="Ø"/>
            </a:pPr>
            <a:r>
              <a:rPr lang="en-US" dirty="0">
                <a:solidFill>
                  <a:prstClr val="black"/>
                </a:solidFill>
              </a:rPr>
              <a:t>Cannabis is not considered an absolute contraindication to breastfeeding </a:t>
            </a:r>
          </a:p>
          <a:p>
            <a:endParaRPr lang="en-US" dirty="0"/>
          </a:p>
        </p:txBody>
      </p:sp>
      <p:sp>
        <p:nvSpPr>
          <p:cNvPr id="4" name="Footer Placeholder 3">
            <a:extLst>
              <a:ext uri="{FF2B5EF4-FFF2-40B4-BE49-F238E27FC236}">
                <a16:creationId xmlns:a16="http://schemas.microsoft.com/office/drawing/2014/main" id="{9C69825E-A283-41F6-8D3E-DF83DFC46533}"/>
              </a:ext>
            </a:extLst>
          </p:cNvPr>
          <p:cNvSpPr>
            <a:spLocks noGrp="1"/>
          </p:cNvSpPr>
          <p:nvPr>
            <p:ph type="ftr" sz="quarter" idx="11"/>
          </p:nvPr>
        </p:nvSpPr>
        <p:spPr>
          <a:xfrm>
            <a:off x="320511" y="4783015"/>
            <a:ext cx="6786142" cy="192897"/>
          </a:xfrm>
        </p:spPr>
        <p:txBody>
          <a:bodyPr/>
          <a:lstStyle/>
          <a:p>
            <a:pPr algn="l"/>
            <a:r>
              <a:rPr lang="en-US" sz="900" b="1" dirty="0"/>
              <a:t>Academy of Breastfeeding Medicine (ABM). </a:t>
            </a:r>
            <a:r>
              <a:rPr lang="en-US" sz="900" dirty="0"/>
              <a:t>ABM Clinical Protocol #21: Guidelines for Breastfeeding and </a:t>
            </a:r>
          </a:p>
          <a:p>
            <a:pPr algn="l"/>
            <a:r>
              <a:rPr lang="en-US" sz="900" dirty="0"/>
              <a:t>Substance Use or Substance Use Disorder, Revised, 2015. Breastfeeding Medicine. November 3, 2015; 10: 135-141. </a:t>
            </a:r>
          </a:p>
        </p:txBody>
      </p:sp>
    </p:spTree>
    <p:extLst>
      <p:ext uri="{BB962C8B-B14F-4D97-AF65-F5344CB8AC3E}">
        <p14:creationId xmlns:p14="http://schemas.microsoft.com/office/powerpoint/2010/main" val="2518004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0DD336-E0CA-4F69-9F54-7E97CA029EAD}"/>
              </a:ext>
            </a:extLst>
          </p:cNvPr>
          <p:cNvSpPr>
            <a:spLocks noGrp="1"/>
          </p:cNvSpPr>
          <p:nvPr>
            <p:ph idx="1"/>
          </p:nvPr>
        </p:nvSpPr>
        <p:spPr/>
        <p:txBody>
          <a:bodyPr>
            <a:normAutofit/>
          </a:bodyPr>
          <a:lstStyle/>
          <a:p>
            <a:pPr marL="0" indent="0" algn="ctr">
              <a:buNone/>
            </a:pPr>
            <a:r>
              <a:rPr lang="en-US" sz="4000" dirty="0"/>
              <a:t>Infant Conditions Where Breastfeeding Can Be Initiated with Feeding Modifications</a:t>
            </a:r>
          </a:p>
        </p:txBody>
      </p:sp>
    </p:spTree>
    <p:extLst>
      <p:ext uri="{BB962C8B-B14F-4D97-AF65-F5344CB8AC3E}">
        <p14:creationId xmlns:p14="http://schemas.microsoft.com/office/powerpoint/2010/main" val="883198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71" y="429668"/>
            <a:ext cx="8850085" cy="743350"/>
          </a:xfrm>
        </p:spPr>
        <p:txBody>
          <a:bodyPr>
            <a:noAutofit/>
          </a:bodyPr>
          <a:lstStyle/>
          <a:p>
            <a:r>
              <a:rPr lang="en-US" sz="3400" dirty="0"/>
              <a:t>Infant Conditions Where Breastfeeding Can Be Initiated with Feeding Modifications</a:t>
            </a:r>
          </a:p>
        </p:txBody>
      </p:sp>
      <p:sp>
        <p:nvSpPr>
          <p:cNvPr id="3" name="Content Placeholder 2"/>
          <p:cNvSpPr>
            <a:spLocks noGrp="1"/>
          </p:cNvSpPr>
          <p:nvPr>
            <p:ph idx="1"/>
          </p:nvPr>
        </p:nvSpPr>
        <p:spPr>
          <a:xfrm>
            <a:off x="457200" y="1403927"/>
            <a:ext cx="8229600" cy="3251200"/>
          </a:xfrm>
        </p:spPr>
        <p:txBody>
          <a:bodyPr>
            <a:normAutofit fontScale="77500" lnSpcReduction="20000"/>
          </a:bodyPr>
          <a:lstStyle/>
          <a:p>
            <a:r>
              <a:rPr lang="en-US" sz="3600" dirty="0"/>
              <a:t>Phenylketonuria (PKU)</a:t>
            </a:r>
          </a:p>
          <a:p>
            <a:pPr lvl="1"/>
            <a:r>
              <a:rPr lang="en-US" sz="3100" dirty="0"/>
              <a:t>Breastfeeding can take place with supplementation with low-phenylalanine formula and monitoring of blood phenylalanine levels with adjustment to the amount of breastmilk consumed</a:t>
            </a:r>
          </a:p>
          <a:p>
            <a:r>
              <a:rPr lang="en-US" sz="3600" dirty="0"/>
              <a:t>Glucose 6-Phosphate-Dehydrogenase Deficiency (G6PD)</a:t>
            </a:r>
          </a:p>
          <a:p>
            <a:pPr lvl="1"/>
            <a:r>
              <a:rPr lang="en-US" sz="3100" dirty="0"/>
              <a:t>While breastfeeding, certain foods and medications should be avoided due to hemolysis in G6PD infants</a:t>
            </a:r>
          </a:p>
          <a:p>
            <a:pPr marL="457200" lvl="1" indent="0">
              <a:buNone/>
            </a:pPr>
            <a:endParaRPr lang="en-US" sz="1200" dirty="0"/>
          </a:p>
        </p:txBody>
      </p:sp>
      <p:sp>
        <p:nvSpPr>
          <p:cNvPr id="4" name="Footer Placeholder 3">
            <a:extLst>
              <a:ext uri="{FF2B5EF4-FFF2-40B4-BE49-F238E27FC236}">
                <a16:creationId xmlns:a16="http://schemas.microsoft.com/office/drawing/2014/main" id="{9095969D-0B1C-4A98-AD92-618496D83661}"/>
              </a:ext>
            </a:extLst>
          </p:cNvPr>
          <p:cNvSpPr>
            <a:spLocks noGrp="1"/>
          </p:cNvSpPr>
          <p:nvPr>
            <p:ph type="ftr" sz="quarter" idx="11"/>
          </p:nvPr>
        </p:nvSpPr>
        <p:spPr>
          <a:xfrm>
            <a:off x="281354" y="4886035"/>
            <a:ext cx="8642838" cy="565195"/>
          </a:xfrm>
        </p:spPr>
        <p:txBody>
          <a:bodyPr/>
          <a:lstStyle/>
          <a:p>
            <a:pPr algn="l"/>
            <a:r>
              <a:rPr lang="en-US" sz="900" u="sng" dirty="0"/>
              <a:t>http://pediatrics.aappublications.org/content/pediatrics/129/3/e827.full.pdf</a:t>
            </a:r>
          </a:p>
          <a:p>
            <a:pPr algn="l"/>
            <a:r>
              <a:rPr lang="en-US" sz="900" dirty="0"/>
              <a:t>Kaplan M, Hammerman C.  Severe neonatal hyperbilirubinemia.  A potential complication of glucose-6-phosphate dehydrogenase deficiency.  </a:t>
            </a:r>
            <a:r>
              <a:rPr lang="en-US" sz="900" i="1" dirty="0" err="1"/>
              <a:t>Clin</a:t>
            </a:r>
            <a:r>
              <a:rPr lang="en-US" sz="900" i="1" dirty="0"/>
              <a:t> Perinatal. </a:t>
            </a:r>
            <a:r>
              <a:rPr lang="en-US" sz="900" dirty="0"/>
              <a:t>1998;25(3):575-590, viii</a:t>
            </a:r>
            <a:r>
              <a:rPr lang="en-US" sz="1100" dirty="0"/>
              <a:t>	</a:t>
            </a:r>
          </a:p>
          <a:p>
            <a:pPr algn="l"/>
            <a:endParaRPr lang="en-US" dirty="0"/>
          </a:p>
          <a:p>
            <a:pPr algn="l"/>
            <a:endParaRPr lang="en-US" dirty="0"/>
          </a:p>
        </p:txBody>
      </p:sp>
    </p:spTree>
    <p:extLst>
      <p:ext uri="{BB962C8B-B14F-4D97-AF65-F5344CB8AC3E}">
        <p14:creationId xmlns:p14="http://schemas.microsoft.com/office/powerpoint/2010/main" val="1493162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0629" y="-114300"/>
            <a:ext cx="8556171" cy="1784838"/>
          </a:xfrm>
        </p:spPr>
        <p:txBody>
          <a:bodyPr>
            <a:noAutofit/>
          </a:bodyPr>
          <a:lstStyle/>
          <a:p>
            <a:r>
              <a:rPr lang="en-US" sz="3200" dirty="0"/>
              <a:t>Awareness, Support &amp; Planning for Women Who </a:t>
            </a:r>
            <a:r>
              <a:rPr lang="en-US" sz="3200" i="1" dirty="0"/>
              <a:t>Should Not</a:t>
            </a:r>
            <a:r>
              <a:rPr lang="en-US" sz="3200" dirty="0"/>
              <a:t> or </a:t>
            </a:r>
            <a:r>
              <a:rPr lang="en-US" sz="3200" i="1" dirty="0"/>
              <a:t>Choose Not</a:t>
            </a:r>
            <a:r>
              <a:rPr lang="en-US" sz="3200" dirty="0"/>
              <a:t> to Breastfeed </a:t>
            </a:r>
          </a:p>
        </p:txBody>
      </p:sp>
      <p:sp>
        <p:nvSpPr>
          <p:cNvPr id="6" name="Content Placeholder 5"/>
          <p:cNvSpPr>
            <a:spLocks noGrp="1"/>
          </p:cNvSpPr>
          <p:nvPr>
            <p:ph idx="1"/>
          </p:nvPr>
        </p:nvSpPr>
        <p:spPr>
          <a:xfrm>
            <a:off x="457200" y="1512278"/>
            <a:ext cx="8229600" cy="3427918"/>
          </a:xfrm>
        </p:spPr>
        <p:txBody>
          <a:bodyPr>
            <a:normAutofit/>
          </a:bodyPr>
          <a:lstStyle/>
          <a:p>
            <a:r>
              <a:rPr lang="en-US" sz="2800" dirty="0"/>
              <a:t>All pregnant women should have their feeding choice specified in their prenatal and hospital medical records</a:t>
            </a:r>
            <a:endParaRPr lang="en-US" sz="2600" dirty="0"/>
          </a:p>
          <a:p>
            <a:r>
              <a:rPr lang="en-US" sz="2800" dirty="0"/>
              <a:t>Staff should be aware of social, familial, and/or personal pressures women may experience as a result of not breastfeeding</a:t>
            </a:r>
          </a:p>
        </p:txBody>
      </p:sp>
    </p:spTree>
    <p:extLst>
      <p:ext uri="{BB962C8B-B14F-4D97-AF65-F5344CB8AC3E}">
        <p14:creationId xmlns:p14="http://schemas.microsoft.com/office/powerpoint/2010/main" val="4263729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85" y="703385"/>
            <a:ext cx="8937171" cy="637471"/>
          </a:xfrm>
        </p:spPr>
        <p:txBody>
          <a:bodyPr>
            <a:noAutofit/>
          </a:bodyPr>
          <a:lstStyle/>
          <a:p>
            <a:r>
              <a:rPr lang="en-US" sz="3200" dirty="0"/>
              <a:t>Awareness, Support &amp; Planning for Women Who </a:t>
            </a:r>
            <a:r>
              <a:rPr lang="en-US" sz="3200" i="1" dirty="0"/>
              <a:t>Should Not</a:t>
            </a:r>
            <a:r>
              <a:rPr lang="en-US" sz="3200" dirty="0"/>
              <a:t> or </a:t>
            </a:r>
            <a:r>
              <a:rPr lang="en-US" sz="3200" i="1" dirty="0"/>
              <a:t>Choose Not</a:t>
            </a:r>
            <a:r>
              <a:rPr lang="en-US" sz="3200" dirty="0"/>
              <a:t> to Breastfeed (continued)</a:t>
            </a:r>
          </a:p>
        </p:txBody>
      </p:sp>
      <p:sp>
        <p:nvSpPr>
          <p:cNvPr id="3" name="Content Placeholder 2"/>
          <p:cNvSpPr>
            <a:spLocks noGrp="1"/>
          </p:cNvSpPr>
          <p:nvPr>
            <p:ph idx="1"/>
          </p:nvPr>
        </p:nvSpPr>
        <p:spPr>
          <a:xfrm>
            <a:off x="390456" y="1776046"/>
            <a:ext cx="8229600" cy="3094892"/>
          </a:xfrm>
        </p:spPr>
        <p:txBody>
          <a:bodyPr>
            <a:normAutofit/>
          </a:bodyPr>
          <a:lstStyle/>
          <a:p>
            <a:r>
              <a:rPr lang="en-US" sz="2800" dirty="0"/>
              <a:t>Some women may not want to share with staff why they are not breastfeeding</a:t>
            </a:r>
          </a:p>
          <a:p>
            <a:r>
              <a:rPr lang="en-US" sz="2800" dirty="0"/>
              <a:t>Encourage the woman to develop, in advance, an explanation for why she is not breastfeeding that she’s comfortable telling others</a:t>
            </a:r>
          </a:p>
          <a:p>
            <a:r>
              <a:rPr lang="en-US" sz="2800" dirty="0"/>
              <a:t>Protect the privacy of the mother and her infant</a:t>
            </a:r>
          </a:p>
        </p:txBody>
      </p:sp>
    </p:spTree>
    <p:extLst>
      <p:ext uri="{BB962C8B-B14F-4D97-AF65-F5344CB8AC3E}">
        <p14:creationId xmlns:p14="http://schemas.microsoft.com/office/powerpoint/2010/main" val="2010473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B66B4-BA07-4B83-B4DE-5B23C547DF15}"/>
              </a:ext>
            </a:extLst>
          </p:cNvPr>
          <p:cNvSpPr>
            <a:spLocks noGrp="1"/>
          </p:cNvSpPr>
          <p:nvPr>
            <p:ph type="title"/>
          </p:nvPr>
        </p:nvSpPr>
        <p:spPr>
          <a:xfrm>
            <a:off x="457200" y="350981"/>
            <a:ext cx="8229600" cy="712643"/>
          </a:xfrm>
        </p:spPr>
        <p:txBody>
          <a:bodyPr>
            <a:normAutofit/>
          </a:bodyPr>
          <a:lstStyle/>
          <a:p>
            <a:r>
              <a:rPr lang="en-US" sz="3600" dirty="0"/>
              <a:t>Objectives (continued)</a:t>
            </a:r>
          </a:p>
        </p:txBody>
      </p:sp>
      <p:sp>
        <p:nvSpPr>
          <p:cNvPr id="3" name="Content Placeholder 2">
            <a:extLst>
              <a:ext uri="{FF2B5EF4-FFF2-40B4-BE49-F238E27FC236}">
                <a16:creationId xmlns:a16="http://schemas.microsoft.com/office/drawing/2014/main" id="{2F66C4BB-9B90-4AB7-9FD9-C8B4D298CB84}"/>
              </a:ext>
            </a:extLst>
          </p:cNvPr>
          <p:cNvSpPr>
            <a:spLocks noGrp="1"/>
          </p:cNvSpPr>
          <p:nvPr>
            <p:ph idx="1"/>
          </p:nvPr>
        </p:nvSpPr>
        <p:spPr>
          <a:xfrm>
            <a:off x="457200" y="1374486"/>
            <a:ext cx="8229600" cy="3549206"/>
          </a:xfrm>
        </p:spPr>
        <p:txBody>
          <a:bodyPr>
            <a:normAutofit/>
          </a:bodyPr>
          <a:lstStyle/>
          <a:p>
            <a:r>
              <a:rPr lang="en-US" sz="2800" dirty="0"/>
              <a:t>Discuss issues faced by women for whom breastfeeding is contraindicated or not advisable, including stigma</a:t>
            </a:r>
          </a:p>
          <a:p>
            <a:r>
              <a:rPr lang="en-US" sz="2800" dirty="0"/>
              <a:t>Review appropriately tailored, individualized messaging on best infant feeding options based on maternal and/or infant needs</a:t>
            </a:r>
          </a:p>
          <a:p>
            <a:r>
              <a:rPr lang="en-US" sz="2800" dirty="0"/>
              <a:t>Identify strategies to reduce stigma</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587544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7601A1-58C4-44F5-8583-2818D3367C23}"/>
              </a:ext>
            </a:extLst>
          </p:cNvPr>
          <p:cNvSpPr>
            <a:spLocks noGrp="1"/>
          </p:cNvSpPr>
          <p:nvPr>
            <p:ph idx="1"/>
          </p:nvPr>
        </p:nvSpPr>
        <p:spPr/>
        <p:txBody>
          <a:bodyPr>
            <a:normAutofit/>
          </a:bodyPr>
          <a:lstStyle/>
          <a:p>
            <a:pPr marL="0" indent="0" algn="ctr">
              <a:buNone/>
            </a:pPr>
            <a:endParaRPr lang="en-US" sz="4000" dirty="0"/>
          </a:p>
          <a:p>
            <a:pPr marL="0" indent="0" algn="ctr">
              <a:buNone/>
            </a:pPr>
            <a:r>
              <a:rPr lang="en-US" sz="4000" dirty="0"/>
              <a:t>Breastfeeding and Stigma</a:t>
            </a:r>
          </a:p>
        </p:txBody>
      </p:sp>
    </p:spTree>
    <p:extLst>
      <p:ext uri="{BB962C8B-B14F-4D97-AF65-F5344CB8AC3E}">
        <p14:creationId xmlns:p14="http://schemas.microsoft.com/office/powerpoint/2010/main" val="1283773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F1BED-8D3F-476F-9DD5-57080F566A70}"/>
              </a:ext>
            </a:extLst>
          </p:cNvPr>
          <p:cNvSpPr>
            <a:spLocks noGrp="1"/>
          </p:cNvSpPr>
          <p:nvPr>
            <p:ph type="title"/>
          </p:nvPr>
        </p:nvSpPr>
        <p:spPr>
          <a:xfrm>
            <a:off x="457200" y="206375"/>
            <a:ext cx="8229600" cy="837334"/>
          </a:xfrm>
        </p:spPr>
        <p:txBody>
          <a:bodyPr>
            <a:normAutofit/>
          </a:bodyPr>
          <a:lstStyle/>
          <a:p>
            <a:r>
              <a:rPr lang="en-US" sz="3600" dirty="0"/>
              <a:t>Stigma</a:t>
            </a:r>
          </a:p>
        </p:txBody>
      </p:sp>
      <p:sp>
        <p:nvSpPr>
          <p:cNvPr id="3" name="Content Placeholder 2">
            <a:extLst>
              <a:ext uri="{FF2B5EF4-FFF2-40B4-BE49-F238E27FC236}">
                <a16:creationId xmlns:a16="http://schemas.microsoft.com/office/drawing/2014/main" id="{E75E0CB4-31FA-460E-819D-4F476A9E631B}"/>
              </a:ext>
            </a:extLst>
          </p:cNvPr>
          <p:cNvSpPr>
            <a:spLocks noGrp="1"/>
          </p:cNvSpPr>
          <p:nvPr>
            <p:ph idx="1"/>
          </p:nvPr>
        </p:nvSpPr>
        <p:spPr>
          <a:xfrm>
            <a:off x="457200" y="866274"/>
            <a:ext cx="8465126" cy="3724199"/>
          </a:xfrm>
        </p:spPr>
        <p:txBody>
          <a:bodyPr>
            <a:noAutofit/>
          </a:bodyPr>
          <a:lstStyle/>
          <a:p>
            <a:r>
              <a:rPr lang="en-US" sz="2800" dirty="0"/>
              <a:t>Stigma is a lasting, negatively valued circumstance, status, or characteristic that discredits and disadvantages individuals</a:t>
            </a:r>
          </a:p>
          <a:p>
            <a:r>
              <a:rPr lang="en-US" sz="2800" dirty="0"/>
              <a:t>Stigma is manifested through four factors: </a:t>
            </a:r>
            <a:r>
              <a:rPr lang="en-US" sz="2800" b="1" dirty="0"/>
              <a:t>prejudice, discounting, discrediting, </a:t>
            </a:r>
            <a:r>
              <a:rPr lang="en-US" sz="2800" dirty="0"/>
              <a:t>and</a:t>
            </a:r>
            <a:r>
              <a:rPr lang="en-US" sz="2800" b="1" dirty="0"/>
              <a:t> discrimination </a:t>
            </a:r>
          </a:p>
          <a:p>
            <a:r>
              <a:rPr lang="en-US" sz="2800" dirty="0"/>
              <a:t>These attitudes and behaviors, as manifestations of stigma, can cause harm to stigmatized persons</a:t>
            </a:r>
          </a:p>
        </p:txBody>
      </p:sp>
      <p:sp>
        <p:nvSpPr>
          <p:cNvPr id="4" name="Footer Placeholder 3">
            <a:extLst>
              <a:ext uri="{FF2B5EF4-FFF2-40B4-BE49-F238E27FC236}">
                <a16:creationId xmlns:a16="http://schemas.microsoft.com/office/drawing/2014/main" id="{ADA9C683-8BCC-4817-AF98-59162282889F}"/>
              </a:ext>
            </a:extLst>
          </p:cNvPr>
          <p:cNvSpPr>
            <a:spLocks noGrp="1"/>
          </p:cNvSpPr>
          <p:nvPr>
            <p:ph type="ftr" sz="quarter" idx="11"/>
          </p:nvPr>
        </p:nvSpPr>
        <p:spPr>
          <a:xfrm>
            <a:off x="369455" y="4937124"/>
            <a:ext cx="8317345" cy="104775"/>
          </a:xfrm>
        </p:spPr>
        <p:txBody>
          <a:bodyPr/>
          <a:lstStyle/>
          <a:p>
            <a:pPr algn="l"/>
            <a:r>
              <a:rPr lang="en-US" sz="900" dirty="0" err="1"/>
              <a:t>Florom</a:t>
            </a:r>
            <a:r>
              <a:rPr lang="en-US" sz="900" dirty="0"/>
              <a:t>-Smith, A. L., &amp; De </a:t>
            </a:r>
            <a:r>
              <a:rPr lang="en-US" sz="900" dirty="0" err="1"/>
              <a:t>Santis</a:t>
            </a:r>
            <a:r>
              <a:rPr lang="en-US" sz="900" dirty="0"/>
              <a:t>, J. P.(2012). Exploring the Concept of HIV-Related Stigma. </a:t>
            </a:r>
            <a:r>
              <a:rPr lang="en-US" sz="900" i="1" dirty="0"/>
              <a:t>Nursing Forum</a:t>
            </a:r>
            <a:r>
              <a:rPr lang="en-US" sz="900" dirty="0"/>
              <a:t>, </a:t>
            </a:r>
            <a:r>
              <a:rPr lang="en-US" sz="900" i="1" dirty="0"/>
              <a:t>47</a:t>
            </a:r>
            <a:r>
              <a:rPr lang="en-US" sz="900" dirty="0"/>
              <a:t>(3), 153–165.  http://doi.org/10.1111/j.1744-6198.2011.00235.x</a:t>
            </a:r>
          </a:p>
        </p:txBody>
      </p:sp>
    </p:spTree>
    <p:extLst>
      <p:ext uri="{BB962C8B-B14F-4D97-AF65-F5344CB8AC3E}">
        <p14:creationId xmlns:p14="http://schemas.microsoft.com/office/powerpoint/2010/main" val="1298595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42D24-7A51-421E-930F-F3DC6627B5A1}"/>
              </a:ext>
            </a:extLst>
          </p:cNvPr>
          <p:cNvSpPr>
            <a:spLocks noGrp="1"/>
          </p:cNvSpPr>
          <p:nvPr>
            <p:ph type="title"/>
          </p:nvPr>
        </p:nvSpPr>
        <p:spPr/>
        <p:txBody>
          <a:bodyPr>
            <a:normAutofit/>
          </a:bodyPr>
          <a:lstStyle/>
          <a:p>
            <a:r>
              <a:rPr lang="en-US" sz="3600" dirty="0"/>
              <a:t>Stigma (continued)</a:t>
            </a:r>
          </a:p>
        </p:txBody>
      </p:sp>
      <p:sp>
        <p:nvSpPr>
          <p:cNvPr id="3" name="Content Placeholder 2">
            <a:extLst>
              <a:ext uri="{FF2B5EF4-FFF2-40B4-BE49-F238E27FC236}">
                <a16:creationId xmlns:a16="http://schemas.microsoft.com/office/drawing/2014/main" id="{38BBA984-D75C-4EEF-AD61-BCCF9536170B}"/>
              </a:ext>
            </a:extLst>
          </p:cNvPr>
          <p:cNvSpPr>
            <a:spLocks noGrp="1"/>
          </p:cNvSpPr>
          <p:nvPr>
            <p:ph idx="1"/>
          </p:nvPr>
        </p:nvSpPr>
        <p:spPr/>
        <p:txBody>
          <a:bodyPr/>
          <a:lstStyle/>
          <a:p>
            <a:r>
              <a:rPr lang="en-US" sz="3000" dirty="0"/>
              <a:t>Stigma can be evidenced in four forms:</a:t>
            </a:r>
          </a:p>
          <a:p>
            <a:pPr lvl="1"/>
            <a:r>
              <a:rPr lang="en-US" dirty="0"/>
              <a:t>Physical</a:t>
            </a:r>
          </a:p>
          <a:p>
            <a:pPr lvl="1"/>
            <a:r>
              <a:rPr lang="en-US" dirty="0"/>
              <a:t>Social</a:t>
            </a:r>
          </a:p>
          <a:p>
            <a:pPr lvl="1"/>
            <a:r>
              <a:rPr lang="en-US" dirty="0"/>
              <a:t>Verbal</a:t>
            </a:r>
          </a:p>
          <a:p>
            <a:pPr lvl="1"/>
            <a:r>
              <a:rPr lang="en-US" dirty="0"/>
              <a:t>Institutional</a:t>
            </a:r>
          </a:p>
          <a:p>
            <a:pPr marL="457200" lvl="1" indent="0">
              <a:buNone/>
            </a:pPr>
            <a:endParaRPr lang="en-US" dirty="0"/>
          </a:p>
        </p:txBody>
      </p:sp>
      <p:sp>
        <p:nvSpPr>
          <p:cNvPr id="4" name="Footer Placeholder 3">
            <a:extLst>
              <a:ext uri="{FF2B5EF4-FFF2-40B4-BE49-F238E27FC236}">
                <a16:creationId xmlns:a16="http://schemas.microsoft.com/office/drawing/2014/main" id="{E22C3B9A-3EFF-40AA-B711-C44F0C872A7F}"/>
              </a:ext>
            </a:extLst>
          </p:cNvPr>
          <p:cNvSpPr>
            <a:spLocks noGrp="1"/>
          </p:cNvSpPr>
          <p:nvPr>
            <p:ph type="ftr" sz="quarter" idx="11"/>
          </p:nvPr>
        </p:nvSpPr>
        <p:spPr>
          <a:xfrm>
            <a:off x="457200" y="4767263"/>
            <a:ext cx="5989782" cy="274637"/>
          </a:xfrm>
        </p:spPr>
        <p:txBody>
          <a:bodyPr/>
          <a:lstStyle/>
          <a:p>
            <a:pPr algn="l"/>
            <a:r>
              <a:rPr lang="en-US" sz="900" dirty="0"/>
              <a:t>Ogden J., &amp; </a:t>
            </a:r>
            <a:r>
              <a:rPr lang="en-US" sz="900" dirty="0" err="1"/>
              <a:t>Nyblade</a:t>
            </a:r>
            <a:r>
              <a:rPr lang="en-US" sz="900" dirty="0"/>
              <a:t> L. (2005).  Common at its core: HIV-related stigma across contexts.</a:t>
            </a:r>
          </a:p>
        </p:txBody>
      </p:sp>
    </p:spTree>
    <p:extLst>
      <p:ext uri="{BB962C8B-B14F-4D97-AF65-F5344CB8AC3E}">
        <p14:creationId xmlns:p14="http://schemas.microsoft.com/office/powerpoint/2010/main" val="89567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24988-2742-401B-B798-172289877742}"/>
              </a:ext>
            </a:extLst>
          </p:cNvPr>
          <p:cNvSpPr>
            <a:spLocks noGrp="1"/>
          </p:cNvSpPr>
          <p:nvPr>
            <p:ph type="title"/>
          </p:nvPr>
        </p:nvSpPr>
        <p:spPr>
          <a:xfrm>
            <a:off x="457200" y="511629"/>
            <a:ext cx="8229600" cy="615208"/>
          </a:xfrm>
        </p:spPr>
        <p:txBody>
          <a:bodyPr>
            <a:noAutofit/>
          </a:bodyPr>
          <a:lstStyle/>
          <a:p>
            <a:r>
              <a:rPr lang="en-US" sz="3600" dirty="0"/>
              <a:t>Forms of Stigma in Health </a:t>
            </a:r>
            <a:br>
              <a:rPr lang="en-US" sz="3600" dirty="0"/>
            </a:br>
            <a:r>
              <a:rPr lang="en-US" sz="3600" dirty="0"/>
              <a:t>Care Facilities</a:t>
            </a:r>
          </a:p>
        </p:txBody>
      </p:sp>
      <p:sp>
        <p:nvSpPr>
          <p:cNvPr id="3" name="Content Placeholder 2">
            <a:extLst>
              <a:ext uri="{FF2B5EF4-FFF2-40B4-BE49-F238E27FC236}">
                <a16:creationId xmlns:a16="http://schemas.microsoft.com/office/drawing/2014/main" id="{74EA4A3B-5594-4C27-BA5B-3345EBE1D047}"/>
              </a:ext>
            </a:extLst>
          </p:cNvPr>
          <p:cNvSpPr>
            <a:spLocks noGrp="1"/>
          </p:cNvSpPr>
          <p:nvPr>
            <p:ph idx="1"/>
          </p:nvPr>
        </p:nvSpPr>
        <p:spPr>
          <a:xfrm>
            <a:off x="598601" y="1426029"/>
            <a:ext cx="8229600" cy="3478552"/>
          </a:xfrm>
        </p:spPr>
        <p:txBody>
          <a:bodyPr>
            <a:normAutofit/>
          </a:bodyPr>
          <a:lstStyle/>
          <a:p>
            <a:r>
              <a:rPr lang="en-US" sz="2800" dirty="0"/>
              <a:t>Refusing to provide treatment</a:t>
            </a:r>
          </a:p>
          <a:p>
            <a:r>
              <a:rPr lang="en-US" sz="2800" dirty="0"/>
              <a:t>Differential treatment</a:t>
            </a:r>
          </a:p>
          <a:p>
            <a:r>
              <a:rPr lang="en-US" sz="2800" dirty="0"/>
              <a:t>Gossip or verbal abuse</a:t>
            </a:r>
          </a:p>
          <a:p>
            <a:r>
              <a:rPr lang="en-US" sz="2800" dirty="0"/>
              <a:t>Marking files or other patient belongings</a:t>
            </a:r>
          </a:p>
          <a:p>
            <a:r>
              <a:rPr lang="en-US" sz="2800" dirty="0"/>
              <a:t>Disclosing someone’s diagnosis/condition, such as HIV</a:t>
            </a:r>
          </a:p>
        </p:txBody>
      </p:sp>
      <p:sp>
        <p:nvSpPr>
          <p:cNvPr id="4" name="Footer Placeholder 3">
            <a:extLst>
              <a:ext uri="{FF2B5EF4-FFF2-40B4-BE49-F238E27FC236}">
                <a16:creationId xmlns:a16="http://schemas.microsoft.com/office/drawing/2014/main" id="{DBD3778F-B967-4E2C-9C3F-DF3913C249E3}"/>
              </a:ext>
            </a:extLst>
          </p:cNvPr>
          <p:cNvSpPr>
            <a:spLocks noGrp="1"/>
          </p:cNvSpPr>
          <p:nvPr>
            <p:ph type="ftr" sz="quarter" idx="11"/>
          </p:nvPr>
        </p:nvSpPr>
        <p:spPr>
          <a:xfrm>
            <a:off x="457200" y="4904581"/>
            <a:ext cx="8088199" cy="137320"/>
          </a:xfrm>
        </p:spPr>
        <p:txBody>
          <a:bodyPr/>
          <a:lstStyle/>
          <a:p>
            <a:pPr algn="l"/>
            <a:r>
              <a:rPr lang="en-US" sz="900" dirty="0"/>
              <a:t>Kidd R., Clay S., Stockton M., </a:t>
            </a:r>
            <a:r>
              <a:rPr lang="en-US" sz="900" dirty="0" err="1"/>
              <a:t>Nyblade</a:t>
            </a:r>
            <a:r>
              <a:rPr lang="en-US" sz="900" dirty="0"/>
              <a:t> L. 2015. </a:t>
            </a:r>
            <a:r>
              <a:rPr lang="en-US" sz="900" i="1" dirty="0"/>
              <a:t>Facilitators Training Guide For A Stigma-Free Health Facility</a:t>
            </a:r>
            <a:r>
              <a:rPr lang="en-US" sz="900" dirty="0"/>
              <a:t>.  Washington, DC:  Futures Group, Health Policy Report</a:t>
            </a:r>
          </a:p>
        </p:txBody>
      </p:sp>
    </p:spTree>
    <p:extLst>
      <p:ext uri="{BB962C8B-B14F-4D97-AF65-F5344CB8AC3E}">
        <p14:creationId xmlns:p14="http://schemas.microsoft.com/office/powerpoint/2010/main" val="7879831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24988-2742-401B-B798-172289877742}"/>
              </a:ext>
            </a:extLst>
          </p:cNvPr>
          <p:cNvSpPr>
            <a:spLocks noGrp="1"/>
          </p:cNvSpPr>
          <p:nvPr>
            <p:ph type="title"/>
          </p:nvPr>
        </p:nvSpPr>
        <p:spPr>
          <a:xfrm>
            <a:off x="0" y="707571"/>
            <a:ext cx="9144000" cy="733302"/>
          </a:xfrm>
        </p:spPr>
        <p:txBody>
          <a:bodyPr>
            <a:noAutofit/>
          </a:bodyPr>
          <a:lstStyle/>
          <a:p>
            <a:r>
              <a:rPr lang="en-US" sz="3400" dirty="0"/>
              <a:t>Stigma in Health Care Facilities </a:t>
            </a:r>
            <a:br>
              <a:rPr lang="en-US" sz="3400" dirty="0"/>
            </a:br>
            <a:r>
              <a:rPr lang="en-US" sz="3400" dirty="0"/>
              <a:t>Experienced by Some Women Who Can’t/Choose Not to Breastfeed</a:t>
            </a:r>
          </a:p>
        </p:txBody>
      </p:sp>
      <p:sp>
        <p:nvSpPr>
          <p:cNvPr id="3" name="Content Placeholder 2">
            <a:extLst>
              <a:ext uri="{FF2B5EF4-FFF2-40B4-BE49-F238E27FC236}">
                <a16:creationId xmlns:a16="http://schemas.microsoft.com/office/drawing/2014/main" id="{74EA4A3B-5594-4C27-BA5B-3345EBE1D047}"/>
              </a:ext>
            </a:extLst>
          </p:cNvPr>
          <p:cNvSpPr>
            <a:spLocks noGrp="1"/>
          </p:cNvSpPr>
          <p:nvPr>
            <p:ph idx="1"/>
          </p:nvPr>
        </p:nvSpPr>
        <p:spPr>
          <a:xfrm>
            <a:off x="598601" y="1915886"/>
            <a:ext cx="8229600" cy="3069771"/>
          </a:xfrm>
        </p:spPr>
        <p:txBody>
          <a:bodyPr>
            <a:normAutofit fontScale="92500" lnSpcReduction="10000"/>
          </a:bodyPr>
          <a:lstStyle/>
          <a:p>
            <a:r>
              <a:rPr lang="en-US" sz="3000" dirty="0"/>
              <a:t>High pressure, repeated attempts to “convince” women to breastfeed</a:t>
            </a:r>
          </a:p>
          <a:p>
            <a:r>
              <a:rPr lang="en-US" sz="3000" dirty="0"/>
              <a:t>Shaming messages (e.g., don’t you want what’s best for your baby?)</a:t>
            </a:r>
          </a:p>
          <a:p>
            <a:r>
              <a:rPr lang="en-US" sz="3000" dirty="0"/>
              <a:t>Public “outing” (e.g., requiring disclosure during a group infant care class)</a:t>
            </a:r>
          </a:p>
          <a:p>
            <a:r>
              <a:rPr lang="en-US" sz="3000" dirty="0"/>
              <a:t>Differential treatment</a:t>
            </a:r>
          </a:p>
          <a:p>
            <a:endParaRPr lang="en-US" dirty="0"/>
          </a:p>
        </p:txBody>
      </p:sp>
    </p:spTree>
    <p:extLst>
      <p:ext uri="{BB962C8B-B14F-4D97-AF65-F5344CB8AC3E}">
        <p14:creationId xmlns:p14="http://schemas.microsoft.com/office/powerpoint/2010/main" val="12904485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46FBC-BEA1-4167-A54B-0FF0FDB024B0}"/>
              </a:ext>
            </a:extLst>
          </p:cNvPr>
          <p:cNvSpPr>
            <a:spLocks noGrp="1"/>
          </p:cNvSpPr>
          <p:nvPr>
            <p:ph type="title"/>
          </p:nvPr>
        </p:nvSpPr>
        <p:spPr>
          <a:xfrm>
            <a:off x="457200" y="517793"/>
            <a:ext cx="8229600" cy="756826"/>
          </a:xfrm>
        </p:spPr>
        <p:txBody>
          <a:bodyPr>
            <a:noAutofit/>
          </a:bodyPr>
          <a:lstStyle/>
          <a:p>
            <a:r>
              <a:rPr lang="en-US" sz="3600" dirty="0"/>
              <a:t>Case Study #1: </a:t>
            </a:r>
            <a:br>
              <a:rPr lang="en-US" sz="3600" dirty="0"/>
            </a:br>
            <a:r>
              <a:rPr lang="en-US" sz="3600" dirty="0"/>
              <a:t>Woman Living with HIV </a:t>
            </a:r>
          </a:p>
        </p:txBody>
      </p:sp>
      <p:sp>
        <p:nvSpPr>
          <p:cNvPr id="3" name="Content Placeholder 2">
            <a:extLst>
              <a:ext uri="{FF2B5EF4-FFF2-40B4-BE49-F238E27FC236}">
                <a16:creationId xmlns:a16="http://schemas.microsoft.com/office/drawing/2014/main" id="{DFD1F491-7AD7-4B67-A1CA-E3A4810B9E3A}"/>
              </a:ext>
            </a:extLst>
          </p:cNvPr>
          <p:cNvSpPr>
            <a:spLocks noGrp="1"/>
          </p:cNvSpPr>
          <p:nvPr>
            <p:ph idx="1"/>
          </p:nvPr>
        </p:nvSpPr>
        <p:spPr>
          <a:xfrm>
            <a:off x="457200" y="1454226"/>
            <a:ext cx="8229600" cy="3469937"/>
          </a:xfrm>
        </p:spPr>
        <p:txBody>
          <a:bodyPr>
            <a:normAutofit lnSpcReduction="10000"/>
          </a:bodyPr>
          <a:lstStyle/>
          <a:p>
            <a:r>
              <a:rPr lang="en-US" sz="2800" dirty="0"/>
              <a:t>28-year-old woman</a:t>
            </a:r>
          </a:p>
          <a:p>
            <a:r>
              <a:rPr lang="en-US" sz="2800" dirty="0"/>
              <a:t>Living with HIV for many years</a:t>
            </a:r>
          </a:p>
          <a:p>
            <a:r>
              <a:rPr lang="en-US" sz="2800" dirty="0"/>
              <a:t>Adherent to antiretroviral therapy (ART)</a:t>
            </a:r>
          </a:p>
          <a:p>
            <a:r>
              <a:rPr lang="en-US" sz="2800" dirty="0"/>
              <a:t>Engaged in HIV care</a:t>
            </a:r>
          </a:p>
          <a:p>
            <a:r>
              <a:rPr lang="en-US" sz="2800" dirty="0"/>
              <a:t>Developed a birth plan with the help of her HIV care provider and prenatal care provider</a:t>
            </a:r>
          </a:p>
          <a:p>
            <a:r>
              <a:rPr lang="en-US" sz="2800" dirty="0"/>
              <a:t>Delivered a healthy, full-term baby</a:t>
            </a:r>
          </a:p>
        </p:txBody>
      </p:sp>
    </p:spTree>
    <p:extLst>
      <p:ext uri="{BB962C8B-B14F-4D97-AF65-F5344CB8AC3E}">
        <p14:creationId xmlns:p14="http://schemas.microsoft.com/office/powerpoint/2010/main" val="35990757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064B7-F5D7-4E5C-9807-BF20F8D6C88D}"/>
              </a:ext>
            </a:extLst>
          </p:cNvPr>
          <p:cNvSpPr>
            <a:spLocks noGrp="1"/>
          </p:cNvSpPr>
          <p:nvPr>
            <p:ph type="title"/>
          </p:nvPr>
        </p:nvSpPr>
        <p:spPr>
          <a:xfrm>
            <a:off x="457200" y="206375"/>
            <a:ext cx="8229600" cy="882196"/>
          </a:xfrm>
        </p:spPr>
        <p:txBody>
          <a:bodyPr>
            <a:normAutofit/>
          </a:bodyPr>
          <a:lstStyle/>
          <a:p>
            <a:r>
              <a:rPr lang="en-US" sz="3600" dirty="0"/>
              <a:t>Case Study #1 (continued)</a:t>
            </a:r>
          </a:p>
        </p:txBody>
      </p:sp>
      <p:sp>
        <p:nvSpPr>
          <p:cNvPr id="3" name="Content Placeholder 2">
            <a:extLst>
              <a:ext uri="{FF2B5EF4-FFF2-40B4-BE49-F238E27FC236}">
                <a16:creationId xmlns:a16="http://schemas.microsoft.com/office/drawing/2014/main" id="{AFBB77AF-D007-4CCD-9CB9-252C84790DB5}"/>
              </a:ext>
            </a:extLst>
          </p:cNvPr>
          <p:cNvSpPr>
            <a:spLocks noGrp="1"/>
          </p:cNvSpPr>
          <p:nvPr>
            <p:ph idx="1"/>
          </p:nvPr>
        </p:nvSpPr>
        <p:spPr>
          <a:xfrm>
            <a:off x="457200" y="1001486"/>
            <a:ext cx="8229600" cy="3929743"/>
          </a:xfrm>
        </p:spPr>
        <p:txBody>
          <a:bodyPr>
            <a:noAutofit/>
          </a:bodyPr>
          <a:lstStyle/>
          <a:p>
            <a:r>
              <a:rPr lang="en-US" sz="2800" dirty="0"/>
              <a:t>Breastfeeding was encouraged on several occasions by all levels of postpartum staff</a:t>
            </a:r>
          </a:p>
          <a:p>
            <a:r>
              <a:rPr lang="en-US" sz="2800" dirty="0"/>
              <a:t>Mother felt pressured to disclose her status and repeatedly divulge why breastfeeding is contraindicated</a:t>
            </a:r>
          </a:p>
          <a:p>
            <a:r>
              <a:rPr lang="en-US" sz="2800" dirty="0"/>
              <a:t>Assessment of the mother’s needs upon discharge did not include whether a supply of formula was adequate and available</a:t>
            </a:r>
          </a:p>
        </p:txBody>
      </p:sp>
    </p:spTree>
    <p:extLst>
      <p:ext uri="{BB962C8B-B14F-4D97-AF65-F5344CB8AC3E}">
        <p14:creationId xmlns:p14="http://schemas.microsoft.com/office/powerpoint/2010/main" val="3722637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977C34-75C6-4769-A1FE-DBFF5112ADC9}"/>
              </a:ext>
            </a:extLst>
          </p:cNvPr>
          <p:cNvSpPr>
            <a:spLocks noGrp="1"/>
          </p:cNvSpPr>
          <p:nvPr>
            <p:ph idx="1"/>
          </p:nvPr>
        </p:nvSpPr>
        <p:spPr/>
        <p:txBody>
          <a:bodyPr>
            <a:normAutofit/>
          </a:bodyPr>
          <a:lstStyle/>
          <a:p>
            <a:pPr marL="0" indent="0" algn="ctr">
              <a:buNone/>
            </a:pPr>
            <a:r>
              <a:rPr lang="en-US" sz="4400" dirty="0"/>
              <a:t>How could this situation </a:t>
            </a:r>
          </a:p>
          <a:p>
            <a:pPr marL="0" indent="0" algn="ctr">
              <a:buNone/>
            </a:pPr>
            <a:r>
              <a:rPr lang="en-US" sz="4400" dirty="0"/>
              <a:t>have been handled</a:t>
            </a:r>
          </a:p>
          <a:p>
            <a:pPr marL="0" indent="0" algn="ctr">
              <a:buNone/>
            </a:pPr>
            <a:r>
              <a:rPr lang="en-US" sz="4400" dirty="0"/>
              <a:t>differently?</a:t>
            </a:r>
          </a:p>
        </p:txBody>
      </p:sp>
    </p:spTree>
    <p:extLst>
      <p:ext uri="{BB962C8B-B14F-4D97-AF65-F5344CB8AC3E}">
        <p14:creationId xmlns:p14="http://schemas.microsoft.com/office/powerpoint/2010/main" val="11604265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563F9-CDEB-477E-B3E1-2016078FC86B}"/>
              </a:ext>
            </a:extLst>
          </p:cNvPr>
          <p:cNvSpPr>
            <a:spLocks noGrp="1"/>
          </p:cNvSpPr>
          <p:nvPr>
            <p:ph type="title"/>
          </p:nvPr>
        </p:nvSpPr>
        <p:spPr>
          <a:xfrm>
            <a:off x="457200" y="478971"/>
            <a:ext cx="8229600" cy="906484"/>
          </a:xfrm>
        </p:spPr>
        <p:txBody>
          <a:bodyPr>
            <a:noAutofit/>
          </a:bodyPr>
          <a:lstStyle/>
          <a:p>
            <a:r>
              <a:rPr lang="en-US" sz="3600" dirty="0"/>
              <a:t>Case Study #1: What Can Health Care Providers (HCP) and Support Staff Do?</a:t>
            </a:r>
          </a:p>
        </p:txBody>
      </p:sp>
      <p:sp>
        <p:nvSpPr>
          <p:cNvPr id="3" name="Content Placeholder 2">
            <a:extLst>
              <a:ext uri="{FF2B5EF4-FFF2-40B4-BE49-F238E27FC236}">
                <a16:creationId xmlns:a16="http://schemas.microsoft.com/office/drawing/2014/main" id="{7C68E8A1-B7CB-4D1F-B720-B14AB667F11C}"/>
              </a:ext>
            </a:extLst>
          </p:cNvPr>
          <p:cNvSpPr>
            <a:spLocks noGrp="1"/>
          </p:cNvSpPr>
          <p:nvPr>
            <p:ph idx="1"/>
          </p:nvPr>
        </p:nvSpPr>
        <p:spPr>
          <a:xfrm>
            <a:off x="457200" y="1556657"/>
            <a:ext cx="8229600" cy="3246251"/>
          </a:xfrm>
        </p:spPr>
        <p:txBody>
          <a:bodyPr>
            <a:normAutofit fontScale="92500" lnSpcReduction="20000"/>
          </a:bodyPr>
          <a:lstStyle/>
          <a:p>
            <a:r>
              <a:rPr lang="en-US" dirty="0"/>
              <a:t>Be aware of the woman’s health history</a:t>
            </a:r>
          </a:p>
          <a:p>
            <a:pPr lvl="1"/>
            <a:r>
              <a:rPr lang="en-US" sz="3000" dirty="0"/>
              <a:t>Maintain her confidentiality</a:t>
            </a:r>
          </a:p>
          <a:p>
            <a:pPr lvl="1"/>
            <a:r>
              <a:rPr lang="en-US" sz="3000" dirty="0"/>
              <a:t>Understand why breastfeeding is contraindicated</a:t>
            </a:r>
          </a:p>
          <a:p>
            <a:r>
              <a:rPr lang="en-US" dirty="0"/>
              <a:t>Coordinate and communicate among staff </a:t>
            </a:r>
          </a:p>
          <a:p>
            <a:pPr lvl="1"/>
            <a:r>
              <a:rPr lang="en-US" sz="3000" dirty="0"/>
              <a:t>Limit unnecessary, repetitive interventions (e.g., repeated attempts to initiate breastfeeding)</a:t>
            </a:r>
          </a:p>
          <a:p>
            <a:pPr marL="457200" lvl="1" indent="0">
              <a:buNone/>
            </a:pPr>
            <a:endParaRPr lang="en-US" sz="1000" dirty="0"/>
          </a:p>
          <a:p>
            <a:endParaRPr lang="en-US" dirty="0"/>
          </a:p>
        </p:txBody>
      </p:sp>
    </p:spTree>
    <p:extLst>
      <p:ext uri="{BB962C8B-B14F-4D97-AF65-F5344CB8AC3E}">
        <p14:creationId xmlns:p14="http://schemas.microsoft.com/office/powerpoint/2010/main" val="30916026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D98BB-429C-4C8F-8BBC-704398A5A9A1}"/>
              </a:ext>
            </a:extLst>
          </p:cNvPr>
          <p:cNvSpPr>
            <a:spLocks noGrp="1"/>
          </p:cNvSpPr>
          <p:nvPr>
            <p:ph type="title"/>
          </p:nvPr>
        </p:nvSpPr>
        <p:spPr>
          <a:xfrm>
            <a:off x="457200" y="396607"/>
            <a:ext cx="8229600" cy="1046603"/>
          </a:xfrm>
        </p:spPr>
        <p:txBody>
          <a:bodyPr>
            <a:noAutofit/>
          </a:bodyPr>
          <a:lstStyle/>
          <a:p>
            <a:r>
              <a:rPr lang="en-US" sz="3600" dirty="0">
                <a:solidFill>
                  <a:prstClr val="black"/>
                </a:solidFill>
              </a:rPr>
              <a:t>Case Study #1: What Can HCP and Support Staff Do? (continued)</a:t>
            </a:r>
            <a:endParaRPr lang="en-US" sz="3600" dirty="0"/>
          </a:p>
        </p:txBody>
      </p:sp>
      <p:sp>
        <p:nvSpPr>
          <p:cNvPr id="3" name="Content Placeholder 2">
            <a:extLst>
              <a:ext uri="{FF2B5EF4-FFF2-40B4-BE49-F238E27FC236}">
                <a16:creationId xmlns:a16="http://schemas.microsoft.com/office/drawing/2014/main" id="{45B59240-C298-49A8-9CAB-E6F1B1DF1A66}"/>
              </a:ext>
            </a:extLst>
          </p:cNvPr>
          <p:cNvSpPr>
            <a:spLocks noGrp="1"/>
          </p:cNvSpPr>
          <p:nvPr>
            <p:ph idx="1"/>
          </p:nvPr>
        </p:nvSpPr>
        <p:spPr>
          <a:xfrm>
            <a:off x="457200" y="1626577"/>
            <a:ext cx="8229600" cy="3386098"/>
          </a:xfrm>
        </p:spPr>
        <p:txBody>
          <a:bodyPr>
            <a:normAutofit fontScale="92500" lnSpcReduction="20000"/>
          </a:bodyPr>
          <a:lstStyle/>
          <a:p>
            <a:r>
              <a:rPr lang="en-US" sz="2800" dirty="0"/>
              <a:t>Provide support to reassure the woman that her infant’s nutritional needs will be met</a:t>
            </a:r>
          </a:p>
          <a:p>
            <a:r>
              <a:rPr lang="en-US" sz="2800" dirty="0"/>
              <a:t>Promote mother-infant bonding during bottle feeding, (e.g., skin-to-skin contact, eye contact) </a:t>
            </a:r>
          </a:p>
          <a:p>
            <a:r>
              <a:rPr lang="en-US" sz="2800" dirty="0"/>
              <a:t>Be mindful of stigma</a:t>
            </a:r>
          </a:p>
          <a:p>
            <a:r>
              <a:rPr lang="en-US" sz="2800" dirty="0"/>
              <a:t>Offer resources</a:t>
            </a:r>
          </a:p>
          <a:p>
            <a:pPr lvl="1"/>
            <a:r>
              <a:rPr lang="en-US" sz="2600" dirty="0"/>
              <a:t>Visiting nurse services, nutrition assistance (WIC and Supplemental Nutrition Assistance Program-SNAP) </a:t>
            </a:r>
          </a:p>
          <a:p>
            <a:pPr marL="457200" lvl="1" indent="0">
              <a:buNone/>
            </a:pPr>
            <a:r>
              <a:rPr lang="en-US" sz="2600" dirty="0"/>
              <a:t>   and other referrals as appropriate</a:t>
            </a:r>
          </a:p>
          <a:p>
            <a:endParaRPr lang="en-US" dirty="0"/>
          </a:p>
        </p:txBody>
      </p:sp>
    </p:spTree>
    <p:extLst>
      <p:ext uri="{BB962C8B-B14F-4D97-AF65-F5344CB8AC3E}">
        <p14:creationId xmlns:p14="http://schemas.microsoft.com/office/powerpoint/2010/main" val="644618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D8F91-9BE4-4078-8E57-EA272A627322}"/>
              </a:ext>
            </a:extLst>
          </p:cNvPr>
          <p:cNvSpPr>
            <a:spLocks noGrp="1"/>
          </p:cNvSpPr>
          <p:nvPr>
            <p:ph type="title"/>
          </p:nvPr>
        </p:nvSpPr>
        <p:spPr>
          <a:xfrm>
            <a:off x="457200" y="217714"/>
            <a:ext cx="8229600" cy="947057"/>
          </a:xfrm>
        </p:spPr>
        <p:txBody>
          <a:bodyPr>
            <a:normAutofit/>
          </a:bodyPr>
          <a:lstStyle/>
          <a:p>
            <a:r>
              <a:rPr lang="en-US" sz="3600" dirty="0"/>
              <a:t>Purpose</a:t>
            </a:r>
          </a:p>
        </p:txBody>
      </p:sp>
      <p:sp>
        <p:nvSpPr>
          <p:cNvPr id="3" name="Content Placeholder 2">
            <a:extLst>
              <a:ext uri="{FF2B5EF4-FFF2-40B4-BE49-F238E27FC236}">
                <a16:creationId xmlns:a16="http://schemas.microsoft.com/office/drawing/2014/main" id="{28101E5E-96C6-4292-A003-8EEC642BEAEB}"/>
              </a:ext>
            </a:extLst>
          </p:cNvPr>
          <p:cNvSpPr>
            <a:spLocks noGrp="1"/>
          </p:cNvSpPr>
          <p:nvPr>
            <p:ph idx="1"/>
          </p:nvPr>
        </p:nvSpPr>
        <p:spPr>
          <a:xfrm>
            <a:off x="457200" y="1284514"/>
            <a:ext cx="8414658" cy="3416796"/>
          </a:xfrm>
        </p:spPr>
        <p:txBody>
          <a:bodyPr>
            <a:normAutofit/>
          </a:bodyPr>
          <a:lstStyle/>
          <a:p>
            <a:r>
              <a:rPr lang="en-US" sz="2800" dirty="0"/>
              <a:t>Replaces the NYSDOH </a:t>
            </a:r>
            <a:r>
              <a:rPr lang="en-US" sz="2800" i="1" dirty="0"/>
              <a:t>Breastfeeding and HIV Policy </a:t>
            </a:r>
            <a:r>
              <a:rPr lang="en-US" sz="2800" dirty="0"/>
              <a:t>(2005)</a:t>
            </a:r>
            <a:endParaRPr lang="en-US" sz="2800" i="1" dirty="0"/>
          </a:p>
          <a:p>
            <a:r>
              <a:rPr lang="en-US" sz="2800" dirty="0"/>
              <a:t>Expands the scope beyond HIV to include other situations where breastfeeding is contraindicated or not advisable </a:t>
            </a:r>
          </a:p>
          <a:p>
            <a:r>
              <a:rPr lang="en-US" sz="2800" dirty="0"/>
              <a:t>Provides updated evidence-based recommendations and resources</a:t>
            </a:r>
          </a:p>
          <a:p>
            <a:endParaRPr lang="en-US" sz="2800" dirty="0"/>
          </a:p>
        </p:txBody>
      </p:sp>
    </p:spTree>
    <p:extLst>
      <p:ext uri="{BB962C8B-B14F-4D97-AF65-F5344CB8AC3E}">
        <p14:creationId xmlns:p14="http://schemas.microsoft.com/office/powerpoint/2010/main" val="2520629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CCE40-7675-4DF5-BAAD-2F0A1223190D}"/>
              </a:ext>
            </a:extLst>
          </p:cNvPr>
          <p:cNvSpPr>
            <a:spLocks noGrp="1"/>
          </p:cNvSpPr>
          <p:nvPr>
            <p:ph type="title"/>
          </p:nvPr>
        </p:nvSpPr>
        <p:spPr>
          <a:xfrm>
            <a:off x="457200" y="903515"/>
            <a:ext cx="8229600" cy="537358"/>
          </a:xfrm>
        </p:spPr>
        <p:txBody>
          <a:bodyPr>
            <a:normAutofit fontScale="90000"/>
          </a:bodyPr>
          <a:lstStyle/>
          <a:p>
            <a:r>
              <a:rPr lang="en-US" sz="4000" dirty="0"/>
              <a:t>Case Study #2: Double Mastectomy Breast Cancer Survivor</a:t>
            </a:r>
            <a:br>
              <a:rPr lang="en-US" dirty="0"/>
            </a:br>
            <a:endParaRPr lang="en-US" dirty="0"/>
          </a:p>
        </p:txBody>
      </p:sp>
      <p:sp>
        <p:nvSpPr>
          <p:cNvPr id="3" name="Content Placeholder 2">
            <a:extLst>
              <a:ext uri="{FF2B5EF4-FFF2-40B4-BE49-F238E27FC236}">
                <a16:creationId xmlns:a16="http://schemas.microsoft.com/office/drawing/2014/main" id="{D8DEF9CE-8C55-4DA5-AA27-C10C1FD32D83}"/>
              </a:ext>
            </a:extLst>
          </p:cNvPr>
          <p:cNvSpPr>
            <a:spLocks noGrp="1"/>
          </p:cNvSpPr>
          <p:nvPr>
            <p:ph idx="1"/>
          </p:nvPr>
        </p:nvSpPr>
        <p:spPr>
          <a:xfrm>
            <a:off x="457200" y="1415144"/>
            <a:ext cx="8229600" cy="3559628"/>
          </a:xfrm>
        </p:spPr>
        <p:txBody>
          <a:bodyPr>
            <a:normAutofit/>
          </a:bodyPr>
          <a:lstStyle/>
          <a:p>
            <a:r>
              <a:rPr lang="en-US" sz="2800" dirty="0"/>
              <a:t>39-year-old woman</a:t>
            </a:r>
          </a:p>
          <a:p>
            <a:r>
              <a:rPr lang="en-US" sz="2800" dirty="0"/>
              <a:t>Completed chemotherapy, radiation and two rounds of surgery</a:t>
            </a:r>
          </a:p>
          <a:p>
            <a:r>
              <a:rPr lang="en-US" sz="2800" dirty="0"/>
              <a:t>Finished five years of a teratogenic, oral anti-cancer medication</a:t>
            </a:r>
          </a:p>
          <a:p>
            <a:r>
              <a:rPr lang="en-US" sz="2800" dirty="0"/>
              <a:t>IVF pregnancy</a:t>
            </a:r>
          </a:p>
          <a:p>
            <a:r>
              <a:rPr lang="en-US" sz="2800" dirty="0"/>
              <a:t>Delivered healthy, full-term baby </a:t>
            </a:r>
          </a:p>
          <a:p>
            <a:endParaRPr lang="en-US" sz="2800" dirty="0"/>
          </a:p>
        </p:txBody>
      </p:sp>
    </p:spTree>
    <p:extLst>
      <p:ext uri="{BB962C8B-B14F-4D97-AF65-F5344CB8AC3E}">
        <p14:creationId xmlns:p14="http://schemas.microsoft.com/office/powerpoint/2010/main" val="16060768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CCE40-7675-4DF5-BAAD-2F0A1223190D}"/>
              </a:ext>
            </a:extLst>
          </p:cNvPr>
          <p:cNvSpPr>
            <a:spLocks noGrp="1"/>
          </p:cNvSpPr>
          <p:nvPr>
            <p:ph type="title"/>
          </p:nvPr>
        </p:nvSpPr>
        <p:spPr>
          <a:xfrm>
            <a:off x="457200" y="370115"/>
            <a:ext cx="8229600" cy="1051062"/>
          </a:xfrm>
        </p:spPr>
        <p:txBody>
          <a:bodyPr>
            <a:noAutofit/>
          </a:bodyPr>
          <a:lstStyle/>
          <a:p>
            <a:r>
              <a:rPr lang="en-US" sz="3600" dirty="0"/>
              <a:t>Case Study #2: (continued)</a:t>
            </a:r>
            <a:br>
              <a:rPr lang="en-US" sz="3600" dirty="0"/>
            </a:br>
            <a:endParaRPr lang="en-US" sz="3600" dirty="0"/>
          </a:p>
        </p:txBody>
      </p:sp>
      <p:sp>
        <p:nvSpPr>
          <p:cNvPr id="3" name="Content Placeholder 2">
            <a:extLst>
              <a:ext uri="{FF2B5EF4-FFF2-40B4-BE49-F238E27FC236}">
                <a16:creationId xmlns:a16="http://schemas.microsoft.com/office/drawing/2014/main" id="{D8DEF9CE-8C55-4DA5-AA27-C10C1FD32D83}"/>
              </a:ext>
            </a:extLst>
          </p:cNvPr>
          <p:cNvSpPr>
            <a:spLocks noGrp="1"/>
          </p:cNvSpPr>
          <p:nvPr>
            <p:ph idx="1"/>
          </p:nvPr>
        </p:nvSpPr>
        <p:spPr>
          <a:xfrm>
            <a:off x="457200" y="947057"/>
            <a:ext cx="8229600" cy="3426639"/>
          </a:xfrm>
        </p:spPr>
        <p:txBody>
          <a:bodyPr>
            <a:normAutofit/>
          </a:bodyPr>
          <a:lstStyle/>
          <a:p>
            <a:endParaRPr lang="en-US" sz="2800" dirty="0"/>
          </a:p>
          <a:p>
            <a:r>
              <a:rPr lang="en-US" sz="2800" dirty="0"/>
              <a:t>Breastfeeding was encouraged on several occasions</a:t>
            </a:r>
          </a:p>
          <a:p>
            <a:r>
              <a:rPr lang="en-US" sz="2800" dirty="0"/>
              <a:t>Mother felt pressured to disclose her cancer experience, which was traumatic for her </a:t>
            </a:r>
          </a:p>
          <a:p>
            <a:endParaRPr lang="en-US" sz="2800" dirty="0"/>
          </a:p>
        </p:txBody>
      </p:sp>
    </p:spTree>
    <p:extLst>
      <p:ext uri="{BB962C8B-B14F-4D97-AF65-F5344CB8AC3E}">
        <p14:creationId xmlns:p14="http://schemas.microsoft.com/office/powerpoint/2010/main" val="27267675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EAD600-9C28-40BE-A796-D90B677F07D5}"/>
              </a:ext>
            </a:extLst>
          </p:cNvPr>
          <p:cNvSpPr>
            <a:spLocks noGrp="1"/>
          </p:cNvSpPr>
          <p:nvPr>
            <p:ph idx="1"/>
          </p:nvPr>
        </p:nvSpPr>
        <p:spPr/>
        <p:txBody>
          <a:bodyPr/>
          <a:lstStyle/>
          <a:p>
            <a:pPr marL="0" lvl="0" indent="0" algn="ctr">
              <a:buNone/>
            </a:pPr>
            <a:r>
              <a:rPr lang="en-US" sz="4400" dirty="0">
                <a:solidFill>
                  <a:prstClr val="black"/>
                </a:solidFill>
              </a:rPr>
              <a:t>How could this situation</a:t>
            </a:r>
          </a:p>
          <a:p>
            <a:pPr marL="0" lvl="0" indent="0" algn="ctr">
              <a:buNone/>
            </a:pPr>
            <a:r>
              <a:rPr lang="en-US" sz="4400" dirty="0">
                <a:solidFill>
                  <a:prstClr val="black"/>
                </a:solidFill>
              </a:rPr>
              <a:t>have been handled </a:t>
            </a:r>
          </a:p>
          <a:p>
            <a:pPr marL="0" lvl="0" indent="0" algn="ctr">
              <a:buNone/>
            </a:pPr>
            <a:r>
              <a:rPr lang="en-US" sz="4400" dirty="0">
                <a:solidFill>
                  <a:prstClr val="black"/>
                </a:solidFill>
              </a:rPr>
              <a:t>differently?</a:t>
            </a:r>
          </a:p>
          <a:p>
            <a:pPr marL="0" indent="0">
              <a:buNone/>
            </a:pPr>
            <a:endParaRPr lang="en-US" dirty="0"/>
          </a:p>
        </p:txBody>
      </p:sp>
    </p:spTree>
    <p:extLst>
      <p:ext uri="{BB962C8B-B14F-4D97-AF65-F5344CB8AC3E}">
        <p14:creationId xmlns:p14="http://schemas.microsoft.com/office/powerpoint/2010/main" val="21490988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563F9-CDEB-477E-B3E1-2016078FC86B}"/>
              </a:ext>
            </a:extLst>
          </p:cNvPr>
          <p:cNvSpPr>
            <a:spLocks noGrp="1"/>
          </p:cNvSpPr>
          <p:nvPr>
            <p:ph type="title"/>
          </p:nvPr>
        </p:nvSpPr>
        <p:spPr>
          <a:xfrm>
            <a:off x="174171" y="631370"/>
            <a:ext cx="8850085" cy="432253"/>
          </a:xfrm>
        </p:spPr>
        <p:txBody>
          <a:bodyPr>
            <a:noAutofit/>
          </a:bodyPr>
          <a:lstStyle/>
          <a:p>
            <a:r>
              <a:rPr lang="en-US" sz="3600" dirty="0"/>
              <a:t>Case Study #2: What Can HCP and</a:t>
            </a:r>
            <a:br>
              <a:rPr lang="en-US" sz="3600" dirty="0"/>
            </a:br>
            <a:r>
              <a:rPr lang="en-US" sz="3600" dirty="0"/>
              <a:t>Support Staff Do?</a:t>
            </a:r>
          </a:p>
        </p:txBody>
      </p:sp>
      <p:sp>
        <p:nvSpPr>
          <p:cNvPr id="3" name="Content Placeholder 2">
            <a:extLst>
              <a:ext uri="{FF2B5EF4-FFF2-40B4-BE49-F238E27FC236}">
                <a16:creationId xmlns:a16="http://schemas.microsoft.com/office/drawing/2014/main" id="{7C68E8A1-B7CB-4D1F-B720-B14AB667F11C}"/>
              </a:ext>
            </a:extLst>
          </p:cNvPr>
          <p:cNvSpPr>
            <a:spLocks noGrp="1"/>
          </p:cNvSpPr>
          <p:nvPr>
            <p:ph idx="1"/>
          </p:nvPr>
        </p:nvSpPr>
        <p:spPr>
          <a:xfrm>
            <a:off x="87923" y="1415143"/>
            <a:ext cx="8598877" cy="3635828"/>
          </a:xfrm>
        </p:spPr>
        <p:txBody>
          <a:bodyPr>
            <a:normAutofit fontScale="92500" lnSpcReduction="20000"/>
          </a:bodyPr>
          <a:lstStyle/>
          <a:p>
            <a:r>
              <a:rPr lang="en-US" dirty="0"/>
              <a:t>Be aware of the woman’s health history</a:t>
            </a:r>
          </a:p>
          <a:p>
            <a:pPr lvl="1"/>
            <a:r>
              <a:rPr lang="en-US" dirty="0"/>
              <a:t>Understand why breastfeeding is not an option</a:t>
            </a:r>
          </a:p>
          <a:p>
            <a:pPr lvl="1"/>
            <a:r>
              <a:rPr lang="en-US" dirty="0"/>
              <a:t>Recognize she may be grieving</a:t>
            </a:r>
          </a:p>
          <a:p>
            <a:pPr marL="457200" lvl="1" indent="0">
              <a:buNone/>
            </a:pPr>
            <a:endParaRPr lang="en-US" sz="900" dirty="0"/>
          </a:p>
          <a:p>
            <a:r>
              <a:rPr lang="en-US" dirty="0"/>
              <a:t>Coordinate and communicate among staff </a:t>
            </a:r>
          </a:p>
          <a:p>
            <a:pPr lvl="1"/>
            <a:r>
              <a:rPr lang="en-US" dirty="0"/>
              <a:t>Limit unnecessary, repetitive interventions (e.g., repeated attempts to initiate breastfeeding)</a:t>
            </a:r>
          </a:p>
          <a:p>
            <a:pPr marL="457200" lvl="1" indent="0">
              <a:buNone/>
            </a:pPr>
            <a:endParaRPr lang="en-US" sz="1000" dirty="0"/>
          </a:p>
          <a:p>
            <a:r>
              <a:rPr lang="en-US" dirty="0"/>
              <a:t>Provide support and reassurance, celebrate her survival and chance at motherhood</a:t>
            </a:r>
          </a:p>
          <a:p>
            <a:endParaRPr lang="en-US" dirty="0"/>
          </a:p>
        </p:txBody>
      </p:sp>
    </p:spTree>
    <p:extLst>
      <p:ext uri="{BB962C8B-B14F-4D97-AF65-F5344CB8AC3E}">
        <p14:creationId xmlns:p14="http://schemas.microsoft.com/office/powerpoint/2010/main" val="8156803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3E6BF9-BFAC-44B7-9B75-2D6EDFD4ECFD}"/>
              </a:ext>
            </a:extLst>
          </p:cNvPr>
          <p:cNvSpPr>
            <a:spLocks noGrp="1"/>
          </p:cNvSpPr>
          <p:nvPr>
            <p:ph idx="1"/>
          </p:nvPr>
        </p:nvSpPr>
        <p:spPr>
          <a:xfrm>
            <a:off x="457200" y="1072662"/>
            <a:ext cx="8229600" cy="3521563"/>
          </a:xfrm>
        </p:spPr>
        <p:txBody>
          <a:bodyPr>
            <a:normAutofit/>
          </a:bodyPr>
          <a:lstStyle/>
          <a:p>
            <a:pPr marL="0" indent="0" algn="ctr">
              <a:buNone/>
            </a:pPr>
            <a:r>
              <a:rPr lang="en-US" sz="4000" dirty="0"/>
              <a:t>New York State </a:t>
            </a:r>
          </a:p>
          <a:p>
            <a:pPr marL="0" indent="0" algn="ctr">
              <a:buNone/>
            </a:pPr>
            <a:r>
              <a:rPr lang="en-US" sz="4000" dirty="0"/>
              <a:t>Special Supplementation Nutrition</a:t>
            </a:r>
          </a:p>
          <a:p>
            <a:pPr marL="0" indent="0" algn="ctr">
              <a:buNone/>
            </a:pPr>
            <a:r>
              <a:rPr lang="en-US" sz="4000" dirty="0"/>
              <a:t>Program for Women, Infants</a:t>
            </a:r>
          </a:p>
          <a:p>
            <a:pPr marL="0" indent="0" algn="ctr">
              <a:buNone/>
            </a:pPr>
            <a:r>
              <a:rPr lang="en-US" sz="4000" dirty="0"/>
              <a:t>And Children (WIC)</a:t>
            </a:r>
          </a:p>
        </p:txBody>
      </p:sp>
    </p:spTree>
    <p:extLst>
      <p:ext uri="{BB962C8B-B14F-4D97-AF65-F5344CB8AC3E}">
        <p14:creationId xmlns:p14="http://schemas.microsoft.com/office/powerpoint/2010/main" val="1759237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27"/>
            <a:ext cx="8229600" cy="370898"/>
          </a:xfrm>
        </p:spPr>
        <p:txBody>
          <a:bodyPr>
            <a:noAutofit/>
          </a:bodyPr>
          <a:lstStyle/>
          <a:p>
            <a:r>
              <a:rPr lang="en-US" sz="3600" dirty="0"/>
              <a:t>New York State Women, Infants and Children (WIC) Program</a:t>
            </a:r>
          </a:p>
        </p:txBody>
      </p:sp>
      <p:sp>
        <p:nvSpPr>
          <p:cNvPr id="3" name="Content Placeholder 2"/>
          <p:cNvSpPr>
            <a:spLocks noGrp="1"/>
          </p:cNvSpPr>
          <p:nvPr>
            <p:ph idx="1"/>
          </p:nvPr>
        </p:nvSpPr>
        <p:spPr>
          <a:xfrm>
            <a:off x="530619" y="1575266"/>
            <a:ext cx="8156181" cy="3376877"/>
          </a:xfrm>
        </p:spPr>
        <p:txBody>
          <a:bodyPr>
            <a:normAutofit/>
          </a:bodyPr>
          <a:lstStyle/>
          <a:p>
            <a:r>
              <a:rPr lang="en-US" sz="2800" dirty="0"/>
              <a:t>WIC is an important adjunct to health care for women, infants and children who meet federal eligibility criteria</a:t>
            </a:r>
          </a:p>
          <a:p>
            <a:r>
              <a:rPr lang="en-US" sz="2800" dirty="0"/>
              <a:t>WIC participants receive tailored nutrition and breastfeeding services, including breast pumps and infant formula, as needed</a:t>
            </a:r>
          </a:p>
        </p:txBody>
      </p:sp>
    </p:spTree>
    <p:extLst>
      <p:ext uri="{BB962C8B-B14F-4D97-AF65-F5344CB8AC3E}">
        <p14:creationId xmlns:p14="http://schemas.microsoft.com/office/powerpoint/2010/main" val="16480277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131"/>
            <a:ext cx="8229600" cy="984494"/>
          </a:xfrm>
        </p:spPr>
        <p:txBody>
          <a:bodyPr>
            <a:noAutofit/>
          </a:bodyPr>
          <a:lstStyle/>
          <a:p>
            <a:r>
              <a:rPr lang="en-US" sz="3600" dirty="0"/>
              <a:t>NYS WIC Program Benefits</a:t>
            </a:r>
          </a:p>
        </p:txBody>
      </p:sp>
      <p:sp>
        <p:nvSpPr>
          <p:cNvPr id="3" name="Content Placeholder 2"/>
          <p:cNvSpPr>
            <a:spLocks noGrp="1"/>
          </p:cNvSpPr>
          <p:nvPr>
            <p:ph idx="1"/>
          </p:nvPr>
        </p:nvSpPr>
        <p:spPr>
          <a:xfrm>
            <a:off x="457200" y="1063625"/>
            <a:ext cx="8229600" cy="3990110"/>
          </a:xfrm>
        </p:spPr>
        <p:txBody>
          <a:bodyPr>
            <a:normAutofit/>
          </a:bodyPr>
          <a:lstStyle/>
          <a:p>
            <a:pPr marL="234950" lvl="1" indent="-234950">
              <a:buFont typeface="Arial" panose="020B0604020202020204" pitchFamily="34" charset="0"/>
              <a:buChar char="•"/>
            </a:pPr>
            <a:r>
              <a:rPr lang="en-US" sz="2600" dirty="0"/>
              <a:t>Nutrition and breastfeeding assessments </a:t>
            </a:r>
          </a:p>
          <a:p>
            <a:pPr marL="234950" lvl="1" indent="-234950">
              <a:buFont typeface="Arial" panose="020B0604020202020204" pitchFamily="34" charset="0"/>
              <a:buChar char="•"/>
            </a:pPr>
            <a:r>
              <a:rPr lang="en-US" sz="2600" dirty="0"/>
              <a:t>Tailored education and counseling from nutritionists</a:t>
            </a:r>
          </a:p>
          <a:p>
            <a:pPr marL="234950" lvl="1" indent="-234950">
              <a:buFont typeface="Arial" panose="020B0604020202020204" pitchFamily="34" charset="0"/>
              <a:buChar char="•"/>
            </a:pPr>
            <a:r>
              <a:rPr lang="en-US" sz="2600" dirty="0"/>
              <a:t>Breastfeeding guidance, support and education from breastfeeding experts </a:t>
            </a:r>
          </a:p>
          <a:p>
            <a:pPr marL="234950" lvl="1" indent="-234950">
              <a:buFont typeface="Arial" panose="020B0604020202020204" pitchFamily="34" charset="0"/>
              <a:buChar char="•"/>
            </a:pPr>
            <a:r>
              <a:rPr lang="en-US" sz="2600" dirty="0"/>
              <a:t>Breastfeeding support from trained peer counselors</a:t>
            </a:r>
          </a:p>
          <a:p>
            <a:pPr marL="234950" lvl="1" indent="-234950">
              <a:buFont typeface="Arial" panose="020B0604020202020204" pitchFamily="34" charset="0"/>
              <a:buChar char="•"/>
            </a:pPr>
            <a:r>
              <a:rPr lang="en-US" sz="2600" dirty="0"/>
              <a:t>Nutritious supplemental food prescriptions targeted to meet participant needs</a:t>
            </a:r>
          </a:p>
          <a:p>
            <a:pPr marL="234950" lvl="1" indent="-234950">
              <a:buFont typeface="Arial" panose="020B0604020202020204" pitchFamily="34" charset="0"/>
              <a:buChar char="•"/>
            </a:pPr>
            <a:r>
              <a:rPr lang="en-US" sz="2600" dirty="0"/>
              <a:t>Referrals to health care and other services</a:t>
            </a:r>
          </a:p>
        </p:txBody>
      </p:sp>
    </p:spTree>
    <p:extLst>
      <p:ext uri="{BB962C8B-B14F-4D97-AF65-F5344CB8AC3E}">
        <p14:creationId xmlns:p14="http://schemas.microsoft.com/office/powerpoint/2010/main" val="15495148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188" y="478301"/>
            <a:ext cx="8229600" cy="792231"/>
          </a:xfrm>
        </p:spPr>
        <p:txBody>
          <a:bodyPr>
            <a:noAutofit/>
          </a:bodyPr>
          <a:lstStyle/>
          <a:p>
            <a:r>
              <a:rPr lang="en-US" sz="3600" dirty="0"/>
              <a:t>NYS WIC Program: Breastfeeding Support During Temporary Cessation</a:t>
            </a:r>
          </a:p>
        </p:txBody>
      </p:sp>
      <p:sp>
        <p:nvSpPr>
          <p:cNvPr id="3" name="Content Placeholder 2"/>
          <p:cNvSpPr>
            <a:spLocks noGrp="1"/>
          </p:cNvSpPr>
          <p:nvPr>
            <p:ph idx="1"/>
          </p:nvPr>
        </p:nvSpPr>
        <p:spPr>
          <a:xfrm>
            <a:off x="447188" y="1688123"/>
            <a:ext cx="8229600" cy="3059513"/>
          </a:xfrm>
        </p:spPr>
        <p:txBody>
          <a:bodyPr>
            <a:normAutofit lnSpcReduction="10000"/>
          </a:bodyPr>
          <a:lstStyle/>
          <a:p>
            <a:pPr marL="0" indent="0">
              <a:buNone/>
            </a:pPr>
            <a:r>
              <a:rPr lang="en-US" sz="2800" dirty="0"/>
              <a:t>Women participating in WIC receive the following:</a:t>
            </a:r>
          </a:p>
          <a:p>
            <a:pPr marL="234950" lvl="1" indent="-234950">
              <a:buFont typeface="Arial" panose="020B0604020202020204" pitchFamily="34" charset="0"/>
              <a:buChar char="•"/>
            </a:pPr>
            <a:r>
              <a:rPr lang="en-US" sz="2600" dirty="0"/>
              <a:t>Ongoing assessment, counseling and lactation support</a:t>
            </a:r>
          </a:p>
          <a:p>
            <a:pPr marL="234950" lvl="1" indent="-234950">
              <a:buFont typeface="Arial" panose="020B0604020202020204" pitchFamily="34" charset="0"/>
              <a:buChar char="•"/>
            </a:pPr>
            <a:r>
              <a:rPr lang="en-US" sz="2600" dirty="0"/>
              <a:t>High quality breast pumps based on assessed pumping needs </a:t>
            </a:r>
          </a:p>
          <a:p>
            <a:pPr marL="234950" lvl="1" indent="-234950">
              <a:buFont typeface="Arial" panose="020B0604020202020204" pitchFamily="34" charset="0"/>
              <a:buChar char="•"/>
            </a:pPr>
            <a:r>
              <a:rPr lang="en-US" sz="2600" dirty="0"/>
              <a:t>Breast pump instructions</a:t>
            </a:r>
          </a:p>
          <a:p>
            <a:pPr marL="234950" lvl="1" indent="-234950">
              <a:buFont typeface="Arial" panose="020B0604020202020204" pitchFamily="34" charset="0"/>
              <a:buChar char="•"/>
            </a:pPr>
            <a:r>
              <a:rPr lang="en-US" sz="2600" dirty="0"/>
              <a:t>Care and storage of pumped breastmilk</a:t>
            </a:r>
          </a:p>
        </p:txBody>
      </p:sp>
    </p:spTree>
    <p:extLst>
      <p:ext uri="{BB962C8B-B14F-4D97-AF65-F5344CB8AC3E}">
        <p14:creationId xmlns:p14="http://schemas.microsoft.com/office/powerpoint/2010/main" val="12821504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64E2AA-E666-4461-8633-4DA2CCDD1220}"/>
              </a:ext>
            </a:extLst>
          </p:cNvPr>
          <p:cNvSpPr>
            <a:spLocks noGrp="1"/>
          </p:cNvSpPr>
          <p:nvPr>
            <p:ph idx="1"/>
          </p:nvPr>
        </p:nvSpPr>
        <p:spPr>
          <a:xfrm>
            <a:off x="457200" y="1397977"/>
            <a:ext cx="8229600" cy="3196248"/>
          </a:xfrm>
        </p:spPr>
        <p:txBody>
          <a:bodyPr>
            <a:normAutofit/>
          </a:bodyPr>
          <a:lstStyle/>
          <a:p>
            <a:pPr marL="0" indent="0" algn="ctr">
              <a:buNone/>
            </a:pPr>
            <a:r>
              <a:rPr lang="en-US" sz="4000" dirty="0"/>
              <a:t>Temporary Cessation of Breastfeeding</a:t>
            </a:r>
          </a:p>
        </p:txBody>
      </p:sp>
    </p:spTree>
    <p:extLst>
      <p:ext uri="{BB962C8B-B14F-4D97-AF65-F5344CB8AC3E}">
        <p14:creationId xmlns:p14="http://schemas.microsoft.com/office/powerpoint/2010/main" val="34965084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195" y="87923"/>
            <a:ext cx="8229600" cy="977581"/>
          </a:xfrm>
        </p:spPr>
        <p:txBody>
          <a:bodyPr>
            <a:noAutofit/>
          </a:bodyPr>
          <a:lstStyle/>
          <a:p>
            <a:r>
              <a:rPr lang="en-US" sz="3600" dirty="0"/>
              <a:t>Temporary Cessation of Breastfeeding</a:t>
            </a:r>
          </a:p>
        </p:txBody>
      </p:sp>
      <p:sp>
        <p:nvSpPr>
          <p:cNvPr id="3" name="Content Placeholder 2"/>
          <p:cNvSpPr>
            <a:spLocks noGrp="1"/>
          </p:cNvSpPr>
          <p:nvPr>
            <p:ph idx="1"/>
          </p:nvPr>
        </p:nvSpPr>
        <p:spPr>
          <a:xfrm>
            <a:off x="70338" y="712177"/>
            <a:ext cx="8649458" cy="4431324"/>
          </a:xfrm>
        </p:spPr>
        <p:txBody>
          <a:bodyPr>
            <a:noAutofit/>
          </a:bodyPr>
          <a:lstStyle/>
          <a:p>
            <a:r>
              <a:rPr lang="en-US" sz="2800" dirty="0"/>
              <a:t>Lactation support is necessary </a:t>
            </a:r>
          </a:p>
          <a:p>
            <a:r>
              <a:rPr lang="en-US" sz="2800" dirty="0"/>
              <a:t>Women should be provided with the following:</a:t>
            </a:r>
          </a:p>
          <a:p>
            <a:pPr lvl="1"/>
            <a:r>
              <a:rPr lang="en-US" sz="2300" dirty="0"/>
              <a:t>Assessment for breast pump needs</a:t>
            </a:r>
          </a:p>
          <a:p>
            <a:pPr lvl="1"/>
            <a:r>
              <a:rPr lang="en-US" sz="2300" dirty="0"/>
              <a:t>Prescription for appropriate breast pump</a:t>
            </a:r>
          </a:p>
          <a:p>
            <a:pPr lvl="1"/>
            <a:r>
              <a:rPr lang="en-US" sz="2300" dirty="0"/>
              <a:t>Guidance in proper use and cleaning of breast pump</a:t>
            </a:r>
          </a:p>
          <a:p>
            <a:pPr lvl="1"/>
            <a:r>
              <a:rPr lang="en-US" sz="2300" dirty="0"/>
              <a:t>Instruction on collecting and storing breastmilk</a:t>
            </a:r>
          </a:p>
          <a:p>
            <a:pPr lvl="1"/>
            <a:r>
              <a:rPr lang="en-US" sz="2300" dirty="0"/>
              <a:t>Education on strategies to maintaining milk supply</a:t>
            </a:r>
          </a:p>
          <a:p>
            <a:pPr lvl="1"/>
            <a:r>
              <a:rPr lang="en-US" sz="2300" dirty="0"/>
              <a:t>Instruction to prevent engorgement and mastitis</a:t>
            </a:r>
          </a:p>
          <a:p>
            <a:pPr lvl="1"/>
            <a:r>
              <a:rPr lang="en-US" sz="2300" dirty="0"/>
              <a:t>Guidance on temporary use of formula, as needed   </a:t>
            </a:r>
          </a:p>
        </p:txBody>
      </p:sp>
    </p:spTree>
    <p:extLst>
      <p:ext uri="{BB962C8B-B14F-4D97-AF65-F5344CB8AC3E}">
        <p14:creationId xmlns:p14="http://schemas.microsoft.com/office/powerpoint/2010/main" val="4008874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463AB-8397-44C1-91A6-63EFBE011F68}"/>
              </a:ext>
            </a:extLst>
          </p:cNvPr>
          <p:cNvSpPr>
            <a:spLocks noGrp="1"/>
          </p:cNvSpPr>
          <p:nvPr>
            <p:ph type="title"/>
          </p:nvPr>
        </p:nvSpPr>
        <p:spPr>
          <a:xfrm>
            <a:off x="457200" y="193964"/>
            <a:ext cx="8229600" cy="894607"/>
          </a:xfrm>
        </p:spPr>
        <p:txBody>
          <a:bodyPr>
            <a:noAutofit/>
          </a:bodyPr>
          <a:lstStyle/>
          <a:p>
            <a:r>
              <a:rPr lang="en-US" sz="3600" dirty="0"/>
              <a:t>Background </a:t>
            </a:r>
          </a:p>
        </p:txBody>
      </p:sp>
      <p:sp>
        <p:nvSpPr>
          <p:cNvPr id="3" name="Content Placeholder 2">
            <a:extLst>
              <a:ext uri="{FF2B5EF4-FFF2-40B4-BE49-F238E27FC236}">
                <a16:creationId xmlns:a16="http://schemas.microsoft.com/office/drawing/2014/main" id="{D7BC74AF-34A5-4A1F-83CB-D6A5DB7EA4D2}"/>
              </a:ext>
            </a:extLst>
          </p:cNvPr>
          <p:cNvSpPr>
            <a:spLocks noGrp="1"/>
          </p:cNvSpPr>
          <p:nvPr>
            <p:ph idx="1"/>
          </p:nvPr>
        </p:nvSpPr>
        <p:spPr>
          <a:xfrm>
            <a:off x="457200" y="936171"/>
            <a:ext cx="8326582" cy="4015657"/>
          </a:xfrm>
        </p:spPr>
        <p:txBody>
          <a:bodyPr>
            <a:normAutofit fontScale="92500" lnSpcReduction="10000"/>
          </a:bodyPr>
          <a:lstStyle/>
          <a:p>
            <a:r>
              <a:rPr lang="en-US" dirty="0"/>
              <a:t>Breastfeeding 	</a:t>
            </a:r>
          </a:p>
          <a:p>
            <a:pPr lvl="1"/>
            <a:r>
              <a:rPr lang="en-US" sz="2600" dirty="0"/>
              <a:t>Highly beneficial to both the infant and mother</a:t>
            </a:r>
          </a:p>
          <a:p>
            <a:pPr lvl="1"/>
            <a:r>
              <a:rPr lang="en-US" sz="2600" dirty="0"/>
              <a:t>Provides complete nutrition for infants, including the premature and sick</a:t>
            </a:r>
          </a:p>
          <a:p>
            <a:pPr lvl="1"/>
            <a:r>
              <a:rPr lang="en-US" sz="2600" dirty="0"/>
              <a:t>Provides physiologic and immunologic protection</a:t>
            </a:r>
          </a:p>
          <a:p>
            <a:pPr lvl="1"/>
            <a:r>
              <a:rPr lang="en-US" sz="2600" dirty="0"/>
              <a:t>Supported by multiple state, national, and international organizations with emphasis on exclusive breastfeeding for the first 6 months </a:t>
            </a:r>
          </a:p>
          <a:p>
            <a:pPr lvl="2"/>
            <a:r>
              <a:rPr lang="en-US" sz="1800" dirty="0"/>
              <a:t>American Academy of Pediatrics (AAP) recommends </a:t>
            </a:r>
            <a:r>
              <a:rPr lang="en-US" sz="1800" i="1" dirty="0"/>
              <a:t>“exclusive breastfeeding for about 6 months, and then up to a year or longer as mutually desired by mother and infant.”</a:t>
            </a:r>
          </a:p>
          <a:p>
            <a:endParaRPr lang="en-US" dirty="0"/>
          </a:p>
        </p:txBody>
      </p:sp>
    </p:spTree>
    <p:extLst>
      <p:ext uri="{BB962C8B-B14F-4D97-AF65-F5344CB8AC3E}">
        <p14:creationId xmlns:p14="http://schemas.microsoft.com/office/powerpoint/2010/main" val="24621014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162074-E96A-4ED3-8E53-E08E83037F69}"/>
              </a:ext>
            </a:extLst>
          </p:cNvPr>
          <p:cNvSpPr>
            <a:spLocks noGrp="1"/>
          </p:cNvSpPr>
          <p:nvPr>
            <p:ph idx="1"/>
          </p:nvPr>
        </p:nvSpPr>
        <p:spPr>
          <a:xfrm>
            <a:off x="457200" y="1811215"/>
            <a:ext cx="8229600" cy="2783010"/>
          </a:xfrm>
        </p:spPr>
        <p:txBody>
          <a:bodyPr>
            <a:normAutofit/>
          </a:bodyPr>
          <a:lstStyle/>
          <a:p>
            <a:pPr marL="0" indent="0" algn="ctr">
              <a:buNone/>
            </a:pPr>
            <a:r>
              <a:rPr lang="en-US" sz="4000" dirty="0"/>
              <a:t>Postpartum Discharge Instructions</a:t>
            </a:r>
          </a:p>
        </p:txBody>
      </p:sp>
    </p:spTree>
    <p:extLst>
      <p:ext uri="{BB962C8B-B14F-4D97-AF65-F5344CB8AC3E}">
        <p14:creationId xmlns:p14="http://schemas.microsoft.com/office/powerpoint/2010/main" val="20524031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690" y="108857"/>
            <a:ext cx="8229600" cy="957943"/>
          </a:xfrm>
        </p:spPr>
        <p:txBody>
          <a:bodyPr>
            <a:normAutofit/>
          </a:bodyPr>
          <a:lstStyle/>
          <a:p>
            <a:r>
              <a:rPr lang="en-US" sz="3600" dirty="0"/>
              <a:t>Postpartum Discharge Instructions</a:t>
            </a:r>
          </a:p>
        </p:txBody>
      </p:sp>
      <p:sp>
        <p:nvSpPr>
          <p:cNvPr id="3" name="Content Placeholder 2"/>
          <p:cNvSpPr>
            <a:spLocks noGrp="1"/>
          </p:cNvSpPr>
          <p:nvPr>
            <p:ph idx="1"/>
          </p:nvPr>
        </p:nvSpPr>
        <p:spPr>
          <a:xfrm>
            <a:off x="498763" y="1072862"/>
            <a:ext cx="8229600" cy="3893033"/>
          </a:xfrm>
        </p:spPr>
        <p:txBody>
          <a:bodyPr>
            <a:normAutofit fontScale="92500" lnSpcReduction="10000"/>
          </a:bodyPr>
          <a:lstStyle/>
          <a:p>
            <a:pPr marL="514350" indent="-457200"/>
            <a:r>
              <a:rPr lang="en-US" sz="3000" dirty="0">
                <a:solidFill>
                  <a:prstClr val="black"/>
                </a:solidFill>
              </a:rPr>
              <a:t>Refer all women, who are potentially income-eligible, to the WIC Program if not already enrolled prenatally</a:t>
            </a:r>
          </a:p>
          <a:p>
            <a:pPr marL="514350" indent="-457200"/>
            <a:r>
              <a:rPr lang="en-US" sz="3000" dirty="0"/>
              <a:t>Assess whether sources of nutrition for the mother and infant are readily accessible and adequate</a:t>
            </a:r>
          </a:p>
          <a:p>
            <a:pPr marL="914400" lvl="1" indent="-457200"/>
            <a:r>
              <a:rPr lang="en-US" dirty="0"/>
              <a:t>Health care provider and Social Services should be notified if there are concerns for inadequate nutrition</a:t>
            </a:r>
          </a:p>
          <a:p>
            <a:pPr marL="457200" lvl="1" indent="0">
              <a:buNone/>
            </a:pPr>
            <a:endParaRPr lang="en-US" sz="2400" dirty="0"/>
          </a:p>
          <a:p>
            <a:pPr lvl="1"/>
            <a:endParaRPr lang="en-US" sz="2400" dirty="0"/>
          </a:p>
        </p:txBody>
      </p:sp>
    </p:spTree>
    <p:extLst>
      <p:ext uri="{BB962C8B-B14F-4D97-AF65-F5344CB8AC3E}">
        <p14:creationId xmlns:p14="http://schemas.microsoft.com/office/powerpoint/2010/main" val="14629708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031"/>
            <a:ext cx="8229600" cy="815642"/>
          </a:xfrm>
        </p:spPr>
        <p:txBody>
          <a:bodyPr>
            <a:noAutofit/>
          </a:bodyPr>
          <a:lstStyle/>
          <a:p>
            <a:r>
              <a:rPr lang="en-US" sz="3600" dirty="0"/>
              <a:t>Postpartum Discharge Instructions (continued)</a:t>
            </a:r>
          </a:p>
        </p:txBody>
      </p:sp>
      <p:sp>
        <p:nvSpPr>
          <p:cNvPr id="3" name="Content Placeholder 2"/>
          <p:cNvSpPr>
            <a:spLocks noGrp="1"/>
          </p:cNvSpPr>
          <p:nvPr>
            <p:ph idx="1"/>
          </p:nvPr>
        </p:nvSpPr>
        <p:spPr>
          <a:xfrm>
            <a:off x="457200" y="1037492"/>
            <a:ext cx="8229600" cy="3947746"/>
          </a:xfrm>
        </p:spPr>
        <p:txBody>
          <a:bodyPr>
            <a:normAutofit fontScale="92500" lnSpcReduction="10000"/>
          </a:bodyPr>
          <a:lstStyle/>
          <a:p>
            <a:pPr marL="0" indent="0">
              <a:lnSpc>
                <a:spcPct val="120000"/>
              </a:lnSpc>
              <a:buNone/>
            </a:pPr>
            <a:endParaRPr lang="en-US" sz="1000" dirty="0"/>
          </a:p>
          <a:p>
            <a:pPr>
              <a:lnSpc>
                <a:spcPct val="120000"/>
              </a:lnSpc>
            </a:pPr>
            <a:r>
              <a:rPr lang="en-US" sz="2800" dirty="0"/>
              <a:t>Provide home care instructions on infant care and needs</a:t>
            </a:r>
          </a:p>
          <a:p>
            <a:r>
              <a:rPr lang="en-US" sz="2800" dirty="0"/>
              <a:t>Schedule and provide contact information for follow-up appointments </a:t>
            </a:r>
          </a:p>
          <a:p>
            <a:pPr lvl="1"/>
            <a:r>
              <a:rPr lang="en-US" sz="2600" dirty="0"/>
              <a:t>Mother’s and infant’s providers, including HIV providers as appropriate</a:t>
            </a:r>
          </a:p>
          <a:p>
            <a:pPr lvl="1"/>
            <a:r>
              <a:rPr lang="en-US" sz="2600" dirty="0"/>
              <a:t>WIC appointment</a:t>
            </a:r>
          </a:p>
          <a:p>
            <a:pPr lvl="2"/>
            <a:r>
              <a:rPr lang="en-US" sz="2600" dirty="0"/>
              <a:t>If woman not WIC eligible, refer to lactation support in community or at hospital</a:t>
            </a:r>
          </a:p>
          <a:p>
            <a:pPr marL="514350" indent="-457200"/>
            <a:endParaRPr lang="en-US" sz="2800" dirty="0"/>
          </a:p>
        </p:txBody>
      </p:sp>
    </p:spTree>
    <p:extLst>
      <p:ext uri="{BB962C8B-B14F-4D97-AF65-F5344CB8AC3E}">
        <p14:creationId xmlns:p14="http://schemas.microsoft.com/office/powerpoint/2010/main" val="7989347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AC091-AACE-4710-90A2-8C85A3255A13}"/>
              </a:ext>
            </a:extLst>
          </p:cNvPr>
          <p:cNvSpPr>
            <a:spLocks noGrp="1"/>
          </p:cNvSpPr>
          <p:nvPr>
            <p:ph type="title"/>
          </p:nvPr>
        </p:nvSpPr>
        <p:spPr>
          <a:xfrm>
            <a:off x="457200" y="597877"/>
            <a:ext cx="8229600" cy="465747"/>
          </a:xfrm>
        </p:spPr>
        <p:txBody>
          <a:bodyPr>
            <a:noAutofit/>
          </a:bodyPr>
          <a:lstStyle/>
          <a:p>
            <a:r>
              <a:rPr lang="en-US" sz="3600" dirty="0">
                <a:solidFill>
                  <a:prstClr val="black"/>
                </a:solidFill>
              </a:rPr>
              <a:t>Postpartum Discharge Instructions (continued)</a:t>
            </a:r>
            <a:endParaRPr lang="en-US" sz="3600" dirty="0"/>
          </a:p>
        </p:txBody>
      </p:sp>
      <p:sp>
        <p:nvSpPr>
          <p:cNvPr id="3" name="Content Placeholder 2">
            <a:extLst>
              <a:ext uri="{FF2B5EF4-FFF2-40B4-BE49-F238E27FC236}">
                <a16:creationId xmlns:a16="http://schemas.microsoft.com/office/drawing/2014/main" id="{A68FD876-E44F-49DA-AEA6-04FB9768A857}"/>
              </a:ext>
            </a:extLst>
          </p:cNvPr>
          <p:cNvSpPr>
            <a:spLocks noGrp="1"/>
          </p:cNvSpPr>
          <p:nvPr>
            <p:ph idx="1"/>
          </p:nvPr>
        </p:nvSpPr>
        <p:spPr>
          <a:xfrm>
            <a:off x="457200" y="1406768"/>
            <a:ext cx="8229600" cy="3617813"/>
          </a:xfrm>
        </p:spPr>
        <p:txBody>
          <a:bodyPr>
            <a:normAutofit/>
          </a:bodyPr>
          <a:lstStyle/>
          <a:p>
            <a:pPr lvl="0">
              <a:lnSpc>
                <a:spcPct val="120000"/>
              </a:lnSpc>
            </a:pPr>
            <a:r>
              <a:rPr lang="en-US" sz="3000" dirty="0">
                <a:solidFill>
                  <a:prstClr val="black"/>
                </a:solidFill>
              </a:rPr>
              <a:t>Women who are not breastfeeding should be provided with: </a:t>
            </a:r>
          </a:p>
          <a:p>
            <a:pPr lvl="1">
              <a:lnSpc>
                <a:spcPct val="120000"/>
              </a:lnSpc>
            </a:pPr>
            <a:r>
              <a:rPr lang="en-US" dirty="0"/>
              <a:t>Ways to bond with infant (e.g., skin-to-skin contact and eye contact while feeding)</a:t>
            </a:r>
          </a:p>
          <a:p>
            <a:pPr lvl="1"/>
            <a:r>
              <a:rPr lang="en-US" dirty="0"/>
              <a:t>Formula preparation and storage</a:t>
            </a:r>
          </a:p>
          <a:p>
            <a:pPr lvl="1"/>
            <a:r>
              <a:rPr lang="en-US" dirty="0"/>
              <a:t>How to recognize feeding cues</a:t>
            </a:r>
          </a:p>
          <a:p>
            <a:pPr marL="457200" lvl="1" indent="0">
              <a:buNone/>
            </a:pPr>
            <a:endParaRPr lang="en-US" sz="1100" dirty="0"/>
          </a:p>
          <a:p>
            <a:endParaRPr lang="en-US" sz="2600" dirty="0"/>
          </a:p>
          <a:p>
            <a:endParaRPr lang="en-US" dirty="0"/>
          </a:p>
        </p:txBody>
      </p:sp>
    </p:spTree>
    <p:extLst>
      <p:ext uri="{BB962C8B-B14F-4D97-AF65-F5344CB8AC3E}">
        <p14:creationId xmlns:p14="http://schemas.microsoft.com/office/powerpoint/2010/main" val="24061578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0290E-EFE1-450C-B4BA-859910B7F43A}"/>
              </a:ext>
            </a:extLst>
          </p:cNvPr>
          <p:cNvSpPr>
            <a:spLocks noGrp="1"/>
          </p:cNvSpPr>
          <p:nvPr>
            <p:ph type="title"/>
          </p:nvPr>
        </p:nvSpPr>
        <p:spPr>
          <a:xfrm>
            <a:off x="457200" y="641837"/>
            <a:ext cx="8229600" cy="421787"/>
          </a:xfrm>
        </p:spPr>
        <p:txBody>
          <a:bodyPr>
            <a:noAutofit/>
          </a:bodyPr>
          <a:lstStyle/>
          <a:p>
            <a:r>
              <a:rPr lang="en-US" sz="3600" dirty="0"/>
              <a:t>Postpartum Discharge Instructions (continued)</a:t>
            </a:r>
          </a:p>
        </p:txBody>
      </p:sp>
      <p:sp>
        <p:nvSpPr>
          <p:cNvPr id="3" name="Content Placeholder 2">
            <a:extLst>
              <a:ext uri="{FF2B5EF4-FFF2-40B4-BE49-F238E27FC236}">
                <a16:creationId xmlns:a16="http://schemas.microsoft.com/office/drawing/2014/main" id="{FB19942F-FADE-4093-BC57-F934BBEC9BFE}"/>
              </a:ext>
            </a:extLst>
          </p:cNvPr>
          <p:cNvSpPr>
            <a:spLocks noGrp="1"/>
          </p:cNvSpPr>
          <p:nvPr>
            <p:ph idx="1"/>
          </p:nvPr>
        </p:nvSpPr>
        <p:spPr>
          <a:xfrm>
            <a:off x="457200" y="1397976"/>
            <a:ext cx="8229600" cy="3587261"/>
          </a:xfrm>
        </p:spPr>
        <p:txBody>
          <a:bodyPr>
            <a:normAutofit lnSpcReduction="10000"/>
          </a:bodyPr>
          <a:lstStyle/>
          <a:p>
            <a:pPr lvl="0">
              <a:lnSpc>
                <a:spcPct val="120000"/>
              </a:lnSpc>
            </a:pPr>
            <a:r>
              <a:rPr lang="en-US" sz="3000" dirty="0">
                <a:solidFill>
                  <a:prstClr val="black"/>
                </a:solidFill>
              </a:rPr>
              <a:t>Women who are not breastfeeding should be provided with, continued: </a:t>
            </a:r>
            <a:endParaRPr lang="en-US" sz="3000" dirty="0"/>
          </a:p>
          <a:p>
            <a:pPr lvl="1"/>
            <a:r>
              <a:rPr lang="en-US" dirty="0"/>
              <a:t>Infant growth and development information</a:t>
            </a:r>
          </a:p>
          <a:p>
            <a:pPr lvl="1"/>
            <a:r>
              <a:rPr lang="en-US" dirty="0"/>
              <a:t>Maternal breast care instructions (e.g., no/limited breast stimulation, tight supportive bra, ice packs, when to call provider with concerns re: mastitis – fever, breast redness and pain, etc.)</a:t>
            </a:r>
          </a:p>
          <a:p>
            <a:endParaRPr lang="en-US" dirty="0"/>
          </a:p>
        </p:txBody>
      </p:sp>
    </p:spTree>
    <p:extLst>
      <p:ext uri="{BB962C8B-B14F-4D97-AF65-F5344CB8AC3E}">
        <p14:creationId xmlns:p14="http://schemas.microsoft.com/office/powerpoint/2010/main" val="4236194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4D783-755F-4C82-8FF4-E3A955486560}"/>
              </a:ext>
            </a:extLst>
          </p:cNvPr>
          <p:cNvSpPr>
            <a:spLocks noGrp="1"/>
          </p:cNvSpPr>
          <p:nvPr>
            <p:ph type="title"/>
          </p:nvPr>
        </p:nvSpPr>
        <p:spPr>
          <a:xfrm>
            <a:off x="457200" y="112542"/>
            <a:ext cx="8229600" cy="1505243"/>
          </a:xfrm>
        </p:spPr>
        <p:txBody>
          <a:bodyPr>
            <a:normAutofit/>
          </a:bodyPr>
          <a:lstStyle/>
          <a:p>
            <a:r>
              <a:rPr lang="en-US" sz="3600" dirty="0"/>
              <a:t>Case Study #3: Temporary Cessation in Breastfeeding</a:t>
            </a:r>
          </a:p>
        </p:txBody>
      </p:sp>
      <p:sp>
        <p:nvSpPr>
          <p:cNvPr id="3" name="Content Placeholder 2">
            <a:extLst>
              <a:ext uri="{FF2B5EF4-FFF2-40B4-BE49-F238E27FC236}">
                <a16:creationId xmlns:a16="http://schemas.microsoft.com/office/drawing/2014/main" id="{407A9759-3438-4B66-B67E-BCC2C34FBB85}"/>
              </a:ext>
            </a:extLst>
          </p:cNvPr>
          <p:cNvSpPr>
            <a:spLocks noGrp="1"/>
          </p:cNvSpPr>
          <p:nvPr>
            <p:ph idx="1"/>
          </p:nvPr>
        </p:nvSpPr>
        <p:spPr>
          <a:xfrm>
            <a:off x="457200" y="1392702"/>
            <a:ext cx="8229600" cy="3559126"/>
          </a:xfrm>
        </p:spPr>
        <p:txBody>
          <a:bodyPr>
            <a:noAutofit/>
          </a:bodyPr>
          <a:lstStyle/>
          <a:p>
            <a:r>
              <a:rPr lang="en-US" sz="2800" dirty="0"/>
              <a:t>32-year-old woman exclusively breastfeeding with a goal to breastfeed for at least one year</a:t>
            </a:r>
          </a:p>
          <a:p>
            <a:r>
              <a:rPr lang="en-US" sz="2800" dirty="0"/>
              <a:t>Infant is 2 weeks old</a:t>
            </a:r>
          </a:p>
          <a:p>
            <a:r>
              <a:rPr lang="en-US" sz="2800" dirty="0"/>
              <a:t>Woman diagnosed by health care provider (HCP) with a medical condition and prescribed  medication that is contraindicated for breastfeeding</a:t>
            </a:r>
          </a:p>
        </p:txBody>
      </p:sp>
    </p:spTree>
    <p:extLst>
      <p:ext uri="{BB962C8B-B14F-4D97-AF65-F5344CB8AC3E}">
        <p14:creationId xmlns:p14="http://schemas.microsoft.com/office/powerpoint/2010/main" val="18857159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4D783-755F-4C82-8FF4-E3A955486560}"/>
              </a:ext>
            </a:extLst>
          </p:cNvPr>
          <p:cNvSpPr>
            <a:spLocks noGrp="1"/>
          </p:cNvSpPr>
          <p:nvPr>
            <p:ph type="title"/>
          </p:nvPr>
        </p:nvSpPr>
        <p:spPr>
          <a:xfrm>
            <a:off x="457200" y="112542"/>
            <a:ext cx="8229600" cy="1505243"/>
          </a:xfrm>
        </p:spPr>
        <p:txBody>
          <a:bodyPr>
            <a:normAutofit/>
          </a:bodyPr>
          <a:lstStyle/>
          <a:p>
            <a:r>
              <a:rPr lang="en-US" sz="3600" dirty="0"/>
              <a:t>Case Study #3: Temporary Cessation in Breastfeeding (continued)</a:t>
            </a:r>
          </a:p>
        </p:txBody>
      </p:sp>
      <p:sp>
        <p:nvSpPr>
          <p:cNvPr id="3" name="Content Placeholder 2">
            <a:extLst>
              <a:ext uri="{FF2B5EF4-FFF2-40B4-BE49-F238E27FC236}">
                <a16:creationId xmlns:a16="http://schemas.microsoft.com/office/drawing/2014/main" id="{407A9759-3438-4B66-B67E-BCC2C34FBB85}"/>
              </a:ext>
            </a:extLst>
          </p:cNvPr>
          <p:cNvSpPr>
            <a:spLocks noGrp="1"/>
          </p:cNvSpPr>
          <p:nvPr>
            <p:ph idx="1"/>
          </p:nvPr>
        </p:nvSpPr>
        <p:spPr>
          <a:xfrm>
            <a:off x="457200" y="1556656"/>
            <a:ext cx="8229600" cy="3395171"/>
          </a:xfrm>
        </p:spPr>
        <p:txBody>
          <a:bodyPr>
            <a:normAutofit/>
          </a:bodyPr>
          <a:lstStyle/>
          <a:p>
            <a:r>
              <a:rPr lang="en-US" sz="2800" dirty="0"/>
              <a:t>HCP told woman she should stop breastfeeding, recommended formula feeding and sent woman home</a:t>
            </a:r>
          </a:p>
          <a:p>
            <a:r>
              <a:rPr lang="en-US" sz="2800" dirty="0"/>
              <a:t>Woman is concerned about not being able to meet her breastfeeding goals</a:t>
            </a:r>
          </a:p>
        </p:txBody>
      </p:sp>
    </p:spTree>
    <p:extLst>
      <p:ext uri="{BB962C8B-B14F-4D97-AF65-F5344CB8AC3E}">
        <p14:creationId xmlns:p14="http://schemas.microsoft.com/office/powerpoint/2010/main" val="31731429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EAD600-9C28-40BE-A796-D90B677F07D5}"/>
              </a:ext>
            </a:extLst>
          </p:cNvPr>
          <p:cNvSpPr>
            <a:spLocks noGrp="1"/>
          </p:cNvSpPr>
          <p:nvPr>
            <p:ph idx="1"/>
          </p:nvPr>
        </p:nvSpPr>
        <p:spPr/>
        <p:txBody>
          <a:bodyPr/>
          <a:lstStyle/>
          <a:p>
            <a:pPr marL="0" lvl="0" indent="0" algn="ctr">
              <a:buNone/>
            </a:pPr>
            <a:r>
              <a:rPr lang="en-US" sz="4400" dirty="0">
                <a:solidFill>
                  <a:prstClr val="black"/>
                </a:solidFill>
              </a:rPr>
              <a:t>How could this situation</a:t>
            </a:r>
          </a:p>
          <a:p>
            <a:pPr marL="0" lvl="0" indent="0" algn="ctr">
              <a:buNone/>
            </a:pPr>
            <a:r>
              <a:rPr lang="en-US" sz="4400" dirty="0">
                <a:solidFill>
                  <a:prstClr val="black"/>
                </a:solidFill>
              </a:rPr>
              <a:t>have been handled </a:t>
            </a:r>
          </a:p>
          <a:p>
            <a:pPr marL="0" lvl="0" indent="0" algn="ctr">
              <a:buNone/>
            </a:pPr>
            <a:r>
              <a:rPr lang="en-US" sz="4400" dirty="0">
                <a:solidFill>
                  <a:prstClr val="black"/>
                </a:solidFill>
              </a:rPr>
              <a:t>differently?</a:t>
            </a:r>
          </a:p>
          <a:p>
            <a:pPr marL="0" indent="0">
              <a:buNone/>
            </a:pPr>
            <a:endParaRPr lang="en-US" dirty="0"/>
          </a:p>
        </p:txBody>
      </p:sp>
    </p:spTree>
    <p:extLst>
      <p:ext uri="{BB962C8B-B14F-4D97-AF65-F5344CB8AC3E}">
        <p14:creationId xmlns:p14="http://schemas.microsoft.com/office/powerpoint/2010/main" val="1620306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62E6-1B2A-4EA0-9830-A4C43018DFB5}"/>
              </a:ext>
            </a:extLst>
          </p:cNvPr>
          <p:cNvSpPr>
            <a:spLocks noGrp="1"/>
          </p:cNvSpPr>
          <p:nvPr>
            <p:ph type="title"/>
          </p:nvPr>
        </p:nvSpPr>
        <p:spPr>
          <a:xfrm>
            <a:off x="457200" y="316523"/>
            <a:ext cx="8229600" cy="1011114"/>
          </a:xfrm>
        </p:spPr>
        <p:txBody>
          <a:bodyPr>
            <a:noAutofit/>
          </a:bodyPr>
          <a:lstStyle/>
          <a:p>
            <a:r>
              <a:rPr lang="en-US" sz="3600" dirty="0">
                <a:solidFill>
                  <a:prstClr val="black"/>
                </a:solidFill>
              </a:rPr>
              <a:t>Case Study #3: What Can HCP and </a:t>
            </a:r>
            <a:br>
              <a:rPr lang="en-US" sz="3600" dirty="0">
                <a:solidFill>
                  <a:prstClr val="black"/>
                </a:solidFill>
              </a:rPr>
            </a:br>
            <a:r>
              <a:rPr lang="en-US" sz="3600" dirty="0">
                <a:solidFill>
                  <a:prstClr val="black"/>
                </a:solidFill>
              </a:rPr>
              <a:t>Support Staff Do?</a:t>
            </a:r>
            <a:endParaRPr lang="en-US" sz="3600" dirty="0"/>
          </a:p>
        </p:txBody>
      </p:sp>
      <p:sp>
        <p:nvSpPr>
          <p:cNvPr id="3" name="Content Placeholder 2">
            <a:extLst>
              <a:ext uri="{FF2B5EF4-FFF2-40B4-BE49-F238E27FC236}">
                <a16:creationId xmlns:a16="http://schemas.microsoft.com/office/drawing/2014/main" id="{B3E927DA-824C-44E9-8F05-FAF74BF19983}"/>
              </a:ext>
            </a:extLst>
          </p:cNvPr>
          <p:cNvSpPr>
            <a:spLocks noGrp="1"/>
          </p:cNvSpPr>
          <p:nvPr>
            <p:ph idx="1"/>
          </p:nvPr>
        </p:nvSpPr>
        <p:spPr>
          <a:xfrm>
            <a:off x="457200" y="1397976"/>
            <a:ext cx="8229600" cy="3824655"/>
          </a:xfrm>
        </p:spPr>
        <p:txBody>
          <a:bodyPr>
            <a:normAutofit fontScale="85000" lnSpcReduction="20000"/>
          </a:bodyPr>
          <a:lstStyle/>
          <a:p>
            <a:r>
              <a:rPr lang="en-US" sz="3100" dirty="0">
                <a:solidFill>
                  <a:prstClr val="black"/>
                </a:solidFill>
              </a:rPr>
              <a:t>HCP refers WIC eligible woman to WIC, where a </a:t>
            </a:r>
            <a:r>
              <a:rPr lang="en-US" sz="3100" dirty="0"/>
              <a:t>WIC breastfeeding expert will provide:</a:t>
            </a:r>
          </a:p>
          <a:p>
            <a:pPr lvl="1"/>
            <a:r>
              <a:rPr lang="en-US" dirty="0"/>
              <a:t>Breastfeeding assessment and counseling</a:t>
            </a:r>
          </a:p>
          <a:p>
            <a:pPr lvl="1"/>
            <a:r>
              <a:rPr lang="en-US" dirty="0"/>
              <a:t>Participant-centered breastfeeding plan </a:t>
            </a:r>
          </a:p>
          <a:p>
            <a:pPr lvl="1"/>
            <a:r>
              <a:rPr lang="en-US" dirty="0"/>
              <a:t>The appropriate type of breast pump </a:t>
            </a:r>
          </a:p>
          <a:p>
            <a:pPr lvl="1"/>
            <a:r>
              <a:rPr lang="en-US" dirty="0"/>
              <a:t>WIC breastfeeding peer counselor</a:t>
            </a:r>
          </a:p>
          <a:p>
            <a:pPr lvl="1"/>
            <a:r>
              <a:rPr lang="en-US" dirty="0"/>
              <a:t>Referral to supportive services, as needed  </a:t>
            </a:r>
          </a:p>
          <a:p>
            <a:r>
              <a:rPr lang="en-US" sz="3100" dirty="0"/>
              <a:t>If woman is not WIC eligible, HCP refers woman to lactation consultant in community or at </a:t>
            </a:r>
          </a:p>
          <a:p>
            <a:pPr marL="0" indent="0">
              <a:buNone/>
            </a:pPr>
            <a:r>
              <a:rPr lang="en-US" sz="3100" dirty="0"/>
              <a:t>    hospital  </a:t>
            </a:r>
          </a:p>
          <a:p>
            <a:pPr marL="0" indent="0">
              <a:buNone/>
            </a:pPr>
            <a:endParaRPr lang="en-US" dirty="0"/>
          </a:p>
        </p:txBody>
      </p:sp>
    </p:spTree>
    <p:extLst>
      <p:ext uri="{BB962C8B-B14F-4D97-AF65-F5344CB8AC3E}">
        <p14:creationId xmlns:p14="http://schemas.microsoft.com/office/powerpoint/2010/main" val="11387522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DA51F2-B205-4DB5-96A7-690C55DB6394}"/>
              </a:ext>
            </a:extLst>
          </p:cNvPr>
          <p:cNvSpPr>
            <a:spLocks noGrp="1"/>
          </p:cNvSpPr>
          <p:nvPr>
            <p:ph idx="1"/>
          </p:nvPr>
        </p:nvSpPr>
        <p:spPr>
          <a:xfrm>
            <a:off x="457200" y="1679332"/>
            <a:ext cx="8229600" cy="2914894"/>
          </a:xfrm>
        </p:spPr>
        <p:txBody>
          <a:bodyPr>
            <a:normAutofit/>
          </a:bodyPr>
          <a:lstStyle/>
          <a:p>
            <a:pPr marL="0" indent="0" algn="ctr">
              <a:buNone/>
            </a:pPr>
            <a:r>
              <a:rPr lang="en-US" sz="4000"/>
              <a:t>Key </a:t>
            </a:r>
            <a:r>
              <a:rPr lang="en-US" sz="4000" dirty="0"/>
              <a:t>Points</a:t>
            </a:r>
          </a:p>
        </p:txBody>
      </p:sp>
    </p:spTree>
    <p:extLst>
      <p:ext uri="{BB962C8B-B14F-4D97-AF65-F5344CB8AC3E}">
        <p14:creationId xmlns:p14="http://schemas.microsoft.com/office/powerpoint/2010/main" val="902117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68210-7FD4-4D26-8471-8B9EB33B2062}"/>
              </a:ext>
            </a:extLst>
          </p:cNvPr>
          <p:cNvSpPr>
            <a:spLocks noGrp="1"/>
          </p:cNvSpPr>
          <p:nvPr>
            <p:ph type="title"/>
          </p:nvPr>
        </p:nvSpPr>
        <p:spPr>
          <a:xfrm>
            <a:off x="457200" y="304800"/>
            <a:ext cx="8229600" cy="751114"/>
          </a:xfrm>
        </p:spPr>
        <p:txBody>
          <a:bodyPr>
            <a:normAutofit/>
          </a:bodyPr>
          <a:lstStyle/>
          <a:p>
            <a:r>
              <a:rPr lang="en-US" sz="3600" dirty="0"/>
              <a:t>Background (continued)</a:t>
            </a:r>
          </a:p>
        </p:txBody>
      </p:sp>
      <p:sp>
        <p:nvSpPr>
          <p:cNvPr id="3" name="Content Placeholder 2">
            <a:extLst>
              <a:ext uri="{FF2B5EF4-FFF2-40B4-BE49-F238E27FC236}">
                <a16:creationId xmlns:a16="http://schemas.microsoft.com/office/drawing/2014/main" id="{33793530-C1CA-4350-BD8D-7E5CB1DBD00A}"/>
              </a:ext>
            </a:extLst>
          </p:cNvPr>
          <p:cNvSpPr>
            <a:spLocks noGrp="1"/>
          </p:cNvSpPr>
          <p:nvPr>
            <p:ph idx="1"/>
          </p:nvPr>
        </p:nvSpPr>
        <p:spPr>
          <a:xfrm>
            <a:off x="457200" y="1208314"/>
            <a:ext cx="8229600" cy="3592286"/>
          </a:xfrm>
        </p:spPr>
        <p:txBody>
          <a:bodyPr>
            <a:normAutofit fontScale="92500" lnSpcReduction="10000"/>
          </a:bodyPr>
          <a:lstStyle/>
          <a:p>
            <a:r>
              <a:rPr lang="en-US" dirty="0"/>
              <a:t>New policy is based on:</a:t>
            </a:r>
          </a:p>
          <a:p>
            <a:pPr lvl="1"/>
            <a:r>
              <a:rPr lang="en-US" dirty="0"/>
              <a:t>Recommendations by key professional organizations and government entities</a:t>
            </a:r>
          </a:p>
          <a:p>
            <a:pPr lvl="2"/>
            <a:r>
              <a:rPr lang="en-US" sz="2000" dirty="0"/>
              <a:t>American Academy of Pediatrics (AAP)</a:t>
            </a:r>
          </a:p>
          <a:p>
            <a:pPr lvl="2"/>
            <a:r>
              <a:rPr lang="en-US" sz="2000" dirty="0"/>
              <a:t>American College of Obstetrics and Gynecology (ACOG)</a:t>
            </a:r>
          </a:p>
          <a:p>
            <a:pPr lvl="2"/>
            <a:r>
              <a:rPr lang="en-US" sz="2000" dirty="0"/>
              <a:t>Centers for Disease Control and Prevention (CDC)</a:t>
            </a:r>
          </a:p>
          <a:p>
            <a:pPr lvl="2"/>
            <a:r>
              <a:rPr lang="en-US" sz="2000" dirty="0"/>
              <a:t>World Health Organization (WHO)</a:t>
            </a:r>
            <a:endParaRPr lang="en-US" sz="2200" dirty="0"/>
          </a:p>
          <a:p>
            <a:pPr lvl="1"/>
            <a:r>
              <a:rPr lang="en-US" dirty="0"/>
              <a:t>Clinical considerations for temporary cessation and contraindications for breastfeeding</a:t>
            </a:r>
          </a:p>
          <a:p>
            <a:pPr lvl="1"/>
            <a:endParaRPr lang="en-US" sz="2600" dirty="0"/>
          </a:p>
          <a:p>
            <a:endParaRPr lang="en-US" dirty="0"/>
          </a:p>
        </p:txBody>
      </p:sp>
    </p:spTree>
    <p:extLst>
      <p:ext uri="{BB962C8B-B14F-4D97-AF65-F5344CB8AC3E}">
        <p14:creationId xmlns:p14="http://schemas.microsoft.com/office/powerpoint/2010/main" val="28422529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514EA-F2E2-4E2C-9778-EF2EA06A59DA}"/>
              </a:ext>
            </a:extLst>
          </p:cNvPr>
          <p:cNvSpPr>
            <a:spLocks noGrp="1"/>
          </p:cNvSpPr>
          <p:nvPr>
            <p:ph type="title"/>
          </p:nvPr>
        </p:nvSpPr>
        <p:spPr>
          <a:xfrm>
            <a:off x="457200" y="138546"/>
            <a:ext cx="8229600" cy="942110"/>
          </a:xfrm>
        </p:spPr>
        <p:txBody>
          <a:bodyPr>
            <a:normAutofit/>
          </a:bodyPr>
          <a:lstStyle/>
          <a:p>
            <a:r>
              <a:rPr lang="en-US" sz="3600" dirty="0"/>
              <a:t>Summary of Key Points</a:t>
            </a:r>
          </a:p>
        </p:txBody>
      </p:sp>
      <p:sp>
        <p:nvSpPr>
          <p:cNvPr id="3" name="Content Placeholder 2">
            <a:extLst>
              <a:ext uri="{FF2B5EF4-FFF2-40B4-BE49-F238E27FC236}">
                <a16:creationId xmlns:a16="http://schemas.microsoft.com/office/drawing/2014/main" id="{EFCBACD8-74AB-4B39-AA00-6857B7DAB3B7}"/>
              </a:ext>
            </a:extLst>
          </p:cNvPr>
          <p:cNvSpPr>
            <a:spLocks noGrp="1"/>
          </p:cNvSpPr>
          <p:nvPr>
            <p:ph idx="1"/>
          </p:nvPr>
        </p:nvSpPr>
        <p:spPr>
          <a:xfrm>
            <a:off x="457200" y="967154"/>
            <a:ext cx="8229600" cy="4103610"/>
          </a:xfrm>
        </p:spPr>
        <p:txBody>
          <a:bodyPr>
            <a:normAutofit fontScale="55000" lnSpcReduction="20000"/>
          </a:bodyPr>
          <a:lstStyle/>
          <a:p>
            <a:r>
              <a:rPr lang="en-US" sz="5500" dirty="0"/>
              <a:t>There are situations when…</a:t>
            </a:r>
          </a:p>
          <a:p>
            <a:pPr lvl="1"/>
            <a:r>
              <a:rPr lang="en-US" sz="5100" dirty="0"/>
              <a:t>breastfeeding is not advisable or is contraindicated due to the health of the mother or her infant</a:t>
            </a:r>
          </a:p>
          <a:p>
            <a:pPr lvl="1"/>
            <a:r>
              <a:rPr lang="en-US" sz="5100" dirty="0"/>
              <a:t>temporary cessation of breastfeeding is recommended and lactation support should be provided</a:t>
            </a:r>
          </a:p>
          <a:p>
            <a:r>
              <a:rPr lang="en-US" sz="5100" dirty="0"/>
              <a:t>Even when there are no medical contraindications, some women may not choose to breastfeed</a:t>
            </a:r>
          </a:p>
          <a:p>
            <a:pPr marL="457200" lvl="1" indent="0">
              <a:buNone/>
            </a:pPr>
            <a:endParaRPr lang="en-US" sz="2200" dirty="0"/>
          </a:p>
          <a:p>
            <a:endParaRPr lang="en-US" dirty="0"/>
          </a:p>
        </p:txBody>
      </p:sp>
    </p:spTree>
    <p:extLst>
      <p:ext uri="{BB962C8B-B14F-4D97-AF65-F5344CB8AC3E}">
        <p14:creationId xmlns:p14="http://schemas.microsoft.com/office/powerpoint/2010/main" val="42272949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F3FA3-F1B7-4739-B607-94A4C1D80278}"/>
              </a:ext>
            </a:extLst>
          </p:cNvPr>
          <p:cNvSpPr>
            <a:spLocks noGrp="1"/>
          </p:cNvSpPr>
          <p:nvPr>
            <p:ph type="title"/>
          </p:nvPr>
        </p:nvSpPr>
        <p:spPr>
          <a:xfrm>
            <a:off x="457200" y="123092"/>
            <a:ext cx="8229600" cy="940533"/>
          </a:xfrm>
        </p:spPr>
        <p:txBody>
          <a:bodyPr>
            <a:normAutofit/>
          </a:bodyPr>
          <a:lstStyle/>
          <a:p>
            <a:r>
              <a:rPr lang="en-US" sz="3600" dirty="0"/>
              <a:t>Summary of Key Points (continued)</a:t>
            </a:r>
          </a:p>
        </p:txBody>
      </p:sp>
      <p:sp>
        <p:nvSpPr>
          <p:cNvPr id="3" name="Content Placeholder 2">
            <a:extLst>
              <a:ext uri="{FF2B5EF4-FFF2-40B4-BE49-F238E27FC236}">
                <a16:creationId xmlns:a16="http://schemas.microsoft.com/office/drawing/2014/main" id="{5E517443-2107-4906-9F50-80BF239EF4DE}"/>
              </a:ext>
            </a:extLst>
          </p:cNvPr>
          <p:cNvSpPr>
            <a:spLocks noGrp="1"/>
          </p:cNvSpPr>
          <p:nvPr>
            <p:ph idx="1"/>
          </p:nvPr>
        </p:nvSpPr>
        <p:spPr/>
        <p:txBody>
          <a:bodyPr>
            <a:normAutofit lnSpcReduction="10000"/>
          </a:bodyPr>
          <a:lstStyle/>
          <a:p>
            <a:r>
              <a:rPr lang="en-US" sz="2800" dirty="0"/>
              <a:t>Discharge instructions need to be tailored to the mother’s and/or infant’s specific circumstances and needs </a:t>
            </a:r>
          </a:p>
          <a:p>
            <a:pPr lvl="1"/>
            <a:r>
              <a:rPr lang="en-US" sz="2600" dirty="0"/>
              <a:t>Appropriate referrals and resources to be offered </a:t>
            </a:r>
          </a:p>
          <a:p>
            <a:pPr marL="0" indent="0">
              <a:buNone/>
            </a:pPr>
            <a:endParaRPr lang="en-US" sz="1000" dirty="0"/>
          </a:p>
          <a:p>
            <a:r>
              <a:rPr lang="en-US" sz="2800" dirty="0"/>
              <a:t>Feeding supplies and instructions, including when to call the infant’s pediatrician, to be provided</a:t>
            </a:r>
          </a:p>
        </p:txBody>
      </p:sp>
    </p:spTree>
    <p:extLst>
      <p:ext uri="{BB962C8B-B14F-4D97-AF65-F5344CB8AC3E}">
        <p14:creationId xmlns:p14="http://schemas.microsoft.com/office/powerpoint/2010/main" val="33748512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6D47-021E-4ED3-BEB2-F03ED260B8B4}"/>
              </a:ext>
            </a:extLst>
          </p:cNvPr>
          <p:cNvSpPr>
            <a:spLocks noGrp="1"/>
          </p:cNvSpPr>
          <p:nvPr>
            <p:ph type="title"/>
          </p:nvPr>
        </p:nvSpPr>
        <p:spPr>
          <a:xfrm>
            <a:off x="457200" y="105508"/>
            <a:ext cx="8229600" cy="958117"/>
          </a:xfrm>
        </p:spPr>
        <p:txBody>
          <a:bodyPr>
            <a:normAutofit/>
          </a:bodyPr>
          <a:lstStyle/>
          <a:p>
            <a:r>
              <a:rPr lang="en-US" sz="3600" dirty="0"/>
              <a:t>Summary of Key Points (continued)</a:t>
            </a:r>
          </a:p>
        </p:txBody>
      </p:sp>
      <p:sp>
        <p:nvSpPr>
          <p:cNvPr id="3" name="Content Placeholder 2">
            <a:extLst>
              <a:ext uri="{FF2B5EF4-FFF2-40B4-BE49-F238E27FC236}">
                <a16:creationId xmlns:a16="http://schemas.microsoft.com/office/drawing/2014/main" id="{04C795AD-0885-4F43-B8EA-9C150423DE8B}"/>
              </a:ext>
            </a:extLst>
          </p:cNvPr>
          <p:cNvSpPr>
            <a:spLocks noGrp="1"/>
          </p:cNvSpPr>
          <p:nvPr>
            <p:ph idx="1"/>
          </p:nvPr>
        </p:nvSpPr>
        <p:spPr>
          <a:xfrm>
            <a:off x="457200" y="1167971"/>
            <a:ext cx="8229600" cy="3633643"/>
          </a:xfrm>
        </p:spPr>
        <p:txBody>
          <a:bodyPr>
            <a:normAutofit lnSpcReduction="10000"/>
          </a:bodyPr>
          <a:lstStyle/>
          <a:p>
            <a:pPr marL="514350" indent="-457200"/>
            <a:r>
              <a:rPr lang="en-US" sz="2800" dirty="0"/>
              <a:t>Some women who don’t or can’t breastfeed  experience stigma (internal and/or external)</a:t>
            </a:r>
          </a:p>
          <a:p>
            <a:pPr marL="514350" lvl="0" indent="-457200"/>
            <a:r>
              <a:rPr lang="en-US" sz="2800" dirty="0">
                <a:solidFill>
                  <a:prstClr val="black"/>
                </a:solidFill>
              </a:rPr>
              <a:t>To mitigate stigma and reduce confusion, discharge instructions should be tailored for women who are breastfeeding, and for those who are not feeding breastmilk</a:t>
            </a:r>
          </a:p>
          <a:p>
            <a:pPr marL="514350" indent="-457200"/>
            <a:r>
              <a:rPr lang="en-US" sz="2800" dirty="0"/>
              <a:t>Measures to identify and reduce stigma need to be undertaken</a:t>
            </a:r>
          </a:p>
          <a:p>
            <a:pPr marL="514350" lvl="0" indent="-457200"/>
            <a:endParaRPr lang="en-US" sz="2100" dirty="0">
              <a:solidFill>
                <a:prstClr val="black"/>
              </a:solidFill>
            </a:endParaRPr>
          </a:p>
          <a:p>
            <a:pPr marL="514350" lvl="0" indent="-457200"/>
            <a:endParaRPr lang="en-US" sz="2100" dirty="0">
              <a:solidFill>
                <a:prstClr val="black"/>
              </a:solidFill>
            </a:endParaRPr>
          </a:p>
          <a:p>
            <a:endParaRPr lang="en-US" dirty="0"/>
          </a:p>
        </p:txBody>
      </p:sp>
    </p:spTree>
    <p:extLst>
      <p:ext uri="{BB962C8B-B14F-4D97-AF65-F5344CB8AC3E}">
        <p14:creationId xmlns:p14="http://schemas.microsoft.com/office/powerpoint/2010/main" val="36546298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BA17D-920F-4B63-A859-777B7A224FEB}"/>
              </a:ext>
            </a:extLst>
          </p:cNvPr>
          <p:cNvSpPr>
            <a:spLocks noGrp="1"/>
          </p:cNvSpPr>
          <p:nvPr>
            <p:ph type="title"/>
          </p:nvPr>
        </p:nvSpPr>
        <p:spPr/>
        <p:txBody>
          <a:bodyPr>
            <a:normAutofit/>
          </a:bodyPr>
          <a:lstStyle/>
          <a:p>
            <a:r>
              <a:rPr lang="en-US" sz="3600" dirty="0"/>
              <a:t>References and Resources</a:t>
            </a:r>
          </a:p>
        </p:txBody>
      </p:sp>
      <p:sp>
        <p:nvSpPr>
          <p:cNvPr id="3" name="Content Placeholder 2">
            <a:extLst>
              <a:ext uri="{FF2B5EF4-FFF2-40B4-BE49-F238E27FC236}">
                <a16:creationId xmlns:a16="http://schemas.microsoft.com/office/drawing/2014/main" id="{1CCDBC35-AE14-4BB8-B874-42C435320999}"/>
              </a:ext>
            </a:extLst>
          </p:cNvPr>
          <p:cNvSpPr>
            <a:spLocks noGrp="1"/>
          </p:cNvSpPr>
          <p:nvPr>
            <p:ph idx="1"/>
          </p:nvPr>
        </p:nvSpPr>
        <p:spPr>
          <a:xfrm>
            <a:off x="516117" y="1063625"/>
            <a:ext cx="8111765" cy="3912821"/>
          </a:xfrm>
        </p:spPr>
        <p:txBody>
          <a:bodyPr>
            <a:noAutofit/>
          </a:bodyPr>
          <a:lstStyle/>
          <a:p>
            <a:pPr marL="0" indent="0">
              <a:buNone/>
            </a:pPr>
            <a:r>
              <a:rPr lang="en-US" sz="2200" b="1" dirty="0"/>
              <a:t>New York State Department of Health (NYSDOH)</a:t>
            </a:r>
          </a:p>
          <a:p>
            <a:pPr marL="0" indent="0">
              <a:buNone/>
            </a:pPr>
            <a:endParaRPr lang="en-US" sz="2200" b="1" dirty="0"/>
          </a:p>
          <a:p>
            <a:pPr lvl="1"/>
            <a:r>
              <a:rPr lang="en-US" sz="1600" dirty="0"/>
              <a:t>Breastfeeding Promotion, Protection, and Support for Health Care Providers</a:t>
            </a:r>
          </a:p>
          <a:p>
            <a:pPr lvl="2"/>
            <a:r>
              <a:rPr lang="en-US" sz="1600" dirty="0">
                <a:hlinkClick r:id="rId3"/>
              </a:rPr>
              <a:t>http://www.health.ny.gov/community/pregnancy/breastfeeding/providers/</a:t>
            </a:r>
            <a:endParaRPr lang="en-US" sz="1600" dirty="0"/>
          </a:p>
          <a:p>
            <a:pPr marL="914400" lvl="2" indent="0">
              <a:buNone/>
            </a:pPr>
            <a:endParaRPr lang="en-US" sz="1800" dirty="0"/>
          </a:p>
          <a:p>
            <a:pPr lvl="1"/>
            <a:r>
              <a:rPr lang="en-US" sz="1600" dirty="0"/>
              <a:t>AIDS Institute: Perinatal HIV Guidelines</a:t>
            </a:r>
          </a:p>
          <a:p>
            <a:pPr lvl="2"/>
            <a:r>
              <a:rPr lang="en-US" sz="1600" dirty="0">
                <a:hlinkClick r:id="rId4"/>
              </a:rPr>
              <a:t>https://www.hivguidelines.org/pregnancy-and-hiv/</a:t>
            </a:r>
            <a:endParaRPr lang="en-US" sz="1600" dirty="0"/>
          </a:p>
          <a:p>
            <a:pPr lvl="2"/>
            <a:r>
              <a:rPr lang="en-US" sz="1600" dirty="0">
                <a:hlinkClick r:id="rId5"/>
              </a:rPr>
              <a:t>https://www.hivguidelines.org/perinatal-hiv-care/</a:t>
            </a:r>
            <a:r>
              <a:rPr lang="en-US" sz="1600">
                <a:hlinkClick r:id="rId5"/>
              </a:rPr>
              <a:t>preventing-mtct/</a:t>
            </a:r>
            <a:endParaRPr lang="en-US" sz="1600" dirty="0"/>
          </a:p>
          <a:p>
            <a:pPr lvl="2"/>
            <a:r>
              <a:rPr lang="en-US" sz="1600" dirty="0">
                <a:hlinkClick r:id="rId6"/>
              </a:rPr>
              <a:t>https://www.hivguidelines.org/</a:t>
            </a:r>
            <a:endParaRPr lang="en-US" sz="1600" dirty="0"/>
          </a:p>
          <a:p>
            <a:pPr marL="914400" lvl="2" indent="0">
              <a:buNone/>
            </a:pPr>
            <a:endParaRPr lang="en-US" sz="1800" dirty="0"/>
          </a:p>
          <a:p>
            <a:pPr lvl="1"/>
            <a:r>
              <a:rPr lang="en-US" sz="1600" dirty="0"/>
              <a:t>WIC Program: WIC eligibility information</a:t>
            </a:r>
          </a:p>
          <a:p>
            <a:pPr lvl="2"/>
            <a:r>
              <a:rPr lang="en-US" sz="1800" dirty="0"/>
              <a:t> </a:t>
            </a:r>
            <a:r>
              <a:rPr lang="en-US" sz="1600" u="sng" dirty="0">
                <a:hlinkClick r:id="rId7"/>
              </a:rPr>
              <a:t>https://www.health.ny.gov/prevention/nutrition/wic/</a:t>
            </a:r>
            <a:endParaRPr lang="en-US" sz="1600" u="sng" dirty="0"/>
          </a:p>
          <a:p>
            <a:pPr marL="914400" lvl="2" indent="0">
              <a:buNone/>
            </a:pPr>
            <a:endParaRPr lang="en-US" sz="1800" dirty="0"/>
          </a:p>
          <a:p>
            <a:pPr marL="457200" lvl="1" indent="0">
              <a:buNone/>
            </a:pPr>
            <a:endParaRPr lang="en-US" sz="1200" u="sng" dirty="0"/>
          </a:p>
        </p:txBody>
      </p:sp>
    </p:spTree>
    <p:extLst>
      <p:ext uri="{BB962C8B-B14F-4D97-AF65-F5344CB8AC3E}">
        <p14:creationId xmlns:p14="http://schemas.microsoft.com/office/powerpoint/2010/main" val="12061971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6BC3D-6280-4527-976A-B6D74F8B2767}"/>
              </a:ext>
            </a:extLst>
          </p:cNvPr>
          <p:cNvSpPr>
            <a:spLocks noGrp="1"/>
          </p:cNvSpPr>
          <p:nvPr>
            <p:ph type="title"/>
          </p:nvPr>
        </p:nvSpPr>
        <p:spPr>
          <a:xfrm>
            <a:off x="471340" y="64655"/>
            <a:ext cx="8229600" cy="1135495"/>
          </a:xfrm>
        </p:spPr>
        <p:txBody>
          <a:bodyPr>
            <a:normAutofit/>
          </a:bodyPr>
          <a:lstStyle/>
          <a:p>
            <a:r>
              <a:rPr lang="en-US" sz="3600" dirty="0"/>
              <a:t>References and Resources</a:t>
            </a:r>
          </a:p>
        </p:txBody>
      </p:sp>
      <p:sp>
        <p:nvSpPr>
          <p:cNvPr id="3" name="Content Placeholder 2">
            <a:extLst>
              <a:ext uri="{FF2B5EF4-FFF2-40B4-BE49-F238E27FC236}">
                <a16:creationId xmlns:a16="http://schemas.microsoft.com/office/drawing/2014/main" id="{7E76BF74-CF67-481D-B7A6-65889061A005}"/>
              </a:ext>
            </a:extLst>
          </p:cNvPr>
          <p:cNvSpPr>
            <a:spLocks noGrp="1"/>
          </p:cNvSpPr>
          <p:nvPr>
            <p:ph idx="1"/>
          </p:nvPr>
        </p:nvSpPr>
        <p:spPr>
          <a:xfrm>
            <a:off x="471340" y="1063870"/>
            <a:ext cx="8229600" cy="3671758"/>
          </a:xfrm>
        </p:spPr>
        <p:txBody>
          <a:bodyPr/>
          <a:lstStyle/>
          <a:p>
            <a:r>
              <a:rPr lang="en-US" sz="2200" b="1" dirty="0"/>
              <a:t>National Institutes of Health (NIH)</a:t>
            </a:r>
            <a:endParaRPr lang="en-US" sz="2200" dirty="0"/>
          </a:p>
          <a:p>
            <a:pPr lvl="1"/>
            <a:r>
              <a:rPr lang="en-US" sz="1600" dirty="0"/>
              <a:t>Panel on Treatment of HIV-Infected Pregnant Women and Prevention of Perinatal Transmission. Recommendations for Use of Antiretroviral Drugs in Pregnant HIV-1-Infected Women for Maternal Health </a:t>
            </a:r>
            <a:r>
              <a:rPr lang="en-US" sz="1600" i="1" dirty="0"/>
              <a:t>and </a:t>
            </a:r>
            <a:r>
              <a:rPr lang="en-US" sz="1600" dirty="0"/>
              <a:t>Interventions to Reduce Perinatal HIV Transmission in the United States.</a:t>
            </a:r>
          </a:p>
          <a:p>
            <a:pPr marL="457200" lvl="1" indent="0">
              <a:buNone/>
            </a:pPr>
            <a:endParaRPr lang="en-US" sz="800" dirty="0"/>
          </a:p>
          <a:p>
            <a:pPr lvl="2"/>
            <a:r>
              <a:rPr lang="en-US" sz="1600" dirty="0"/>
              <a:t>HIV and Breastfeeding: </a:t>
            </a:r>
            <a:r>
              <a:rPr lang="en-US" sz="1600" u="sng" dirty="0">
                <a:hlinkClick r:id="rId3"/>
              </a:rPr>
              <a:t>https://aidsinfo.nih.gov/guidelines/html/3/perinatal-guidelines/185/postpartum-follow-up-of-hiv-infected-women</a:t>
            </a:r>
            <a:r>
              <a:rPr lang="en-US" sz="1600" dirty="0"/>
              <a:t> </a:t>
            </a:r>
          </a:p>
          <a:p>
            <a:pPr marL="914400" lvl="2" indent="0">
              <a:buNone/>
            </a:pPr>
            <a:endParaRPr lang="en-US" sz="1600" dirty="0"/>
          </a:p>
          <a:p>
            <a:pPr lvl="2"/>
            <a:r>
              <a:rPr lang="en-US" sz="1600" dirty="0"/>
              <a:t>PrEP: </a:t>
            </a:r>
            <a:r>
              <a:rPr lang="en-US" sz="1600" u="sng" dirty="0">
                <a:hlinkClick r:id="rId4"/>
              </a:rPr>
              <a:t>https://aidsinfo.nih.gov/guidelines/html/3/perinatal-guidelines/153/</a:t>
            </a:r>
            <a:r>
              <a:rPr lang="en-US" sz="1600" u="sng">
                <a:hlinkClick r:id="rId4"/>
              </a:rPr>
              <a:t>reproductive-options-for-hiv-concordant-and-serodiscordant-couples</a:t>
            </a:r>
            <a:r>
              <a:rPr lang="en-US" sz="1600"/>
              <a:t> </a:t>
            </a:r>
            <a:endParaRPr lang="en-US" dirty="0"/>
          </a:p>
        </p:txBody>
      </p:sp>
    </p:spTree>
    <p:extLst>
      <p:ext uri="{BB962C8B-B14F-4D97-AF65-F5344CB8AC3E}">
        <p14:creationId xmlns:p14="http://schemas.microsoft.com/office/powerpoint/2010/main" val="26525651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21C69-FE43-4A7D-BC0F-F2B221554A0A}"/>
              </a:ext>
            </a:extLst>
          </p:cNvPr>
          <p:cNvSpPr>
            <a:spLocks noGrp="1"/>
          </p:cNvSpPr>
          <p:nvPr>
            <p:ph type="title"/>
          </p:nvPr>
        </p:nvSpPr>
        <p:spPr>
          <a:xfrm>
            <a:off x="457200" y="0"/>
            <a:ext cx="8229600" cy="1063625"/>
          </a:xfrm>
        </p:spPr>
        <p:txBody>
          <a:bodyPr>
            <a:normAutofit/>
          </a:bodyPr>
          <a:lstStyle/>
          <a:p>
            <a:r>
              <a:rPr lang="en-US" sz="3600" dirty="0"/>
              <a:t>References and Resources</a:t>
            </a:r>
          </a:p>
        </p:txBody>
      </p:sp>
      <p:sp>
        <p:nvSpPr>
          <p:cNvPr id="3" name="Content Placeholder 2">
            <a:extLst>
              <a:ext uri="{FF2B5EF4-FFF2-40B4-BE49-F238E27FC236}">
                <a16:creationId xmlns:a16="http://schemas.microsoft.com/office/drawing/2014/main" id="{9127DC0D-23F4-4458-97D2-2FB6A3D7C8D7}"/>
              </a:ext>
            </a:extLst>
          </p:cNvPr>
          <p:cNvSpPr>
            <a:spLocks noGrp="1"/>
          </p:cNvSpPr>
          <p:nvPr>
            <p:ph idx="1"/>
          </p:nvPr>
        </p:nvSpPr>
        <p:spPr>
          <a:xfrm>
            <a:off x="140677" y="852855"/>
            <a:ext cx="8546123" cy="4033182"/>
          </a:xfrm>
        </p:spPr>
        <p:txBody>
          <a:bodyPr>
            <a:normAutofit fontScale="32500" lnSpcReduction="20000"/>
          </a:bodyPr>
          <a:lstStyle/>
          <a:p>
            <a:r>
              <a:rPr lang="en-US" sz="6800" b="1" dirty="0"/>
              <a:t>American Academy of Family Physicians (AAFP)</a:t>
            </a:r>
          </a:p>
          <a:p>
            <a:pPr lvl="1"/>
            <a:r>
              <a:rPr lang="en-US" sz="5000" dirty="0"/>
              <a:t>Position Paper: Breastfeeding, Family Physicians Supporting, 2014.  </a:t>
            </a:r>
            <a:r>
              <a:rPr lang="en-US" sz="5000" u="sng" dirty="0">
                <a:hlinkClick r:id="rId3"/>
              </a:rPr>
              <a:t>http://www.aafp.org/about/policies/all/breastfeeding-support.html</a:t>
            </a:r>
            <a:r>
              <a:rPr lang="en-US" sz="5000" u="sng" dirty="0"/>
              <a:t> </a:t>
            </a:r>
            <a:r>
              <a:rPr lang="en-US" sz="5000" b="1" dirty="0"/>
              <a:t> </a:t>
            </a:r>
          </a:p>
          <a:p>
            <a:pPr marL="457200" lvl="1" indent="0">
              <a:buNone/>
            </a:pPr>
            <a:endParaRPr lang="en-US" sz="5000" dirty="0"/>
          </a:p>
          <a:p>
            <a:r>
              <a:rPr lang="en-US" sz="6800" b="1" dirty="0"/>
              <a:t>American Academy of Pediatrics (AAP)</a:t>
            </a:r>
            <a:endParaRPr lang="en-US" sz="6800" dirty="0"/>
          </a:p>
          <a:p>
            <a:pPr lvl="1"/>
            <a:r>
              <a:rPr lang="en-US" sz="5000" dirty="0"/>
              <a:t>Policy Statement: Infant Feeding and Transmission of Human Immunodeficiency Virus in the United States. </a:t>
            </a:r>
            <a:r>
              <a:rPr lang="en-US" sz="5000" i="1" dirty="0"/>
              <a:t>Pediatrics</a:t>
            </a:r>
            <a:r>
              <a:rPr lang="en-US" sz="5000" dirty="0"/>
              <a:t> 2013; 131 (2), 391-396. </a:t>
            </a:r>
            <a:r>
              <a:rPr lang="en-US" sz="5000" dirty="0">
                <a:hlinkClick r:id="rId4"/>
              </a:rPr>
              <a:t>http://pediatrics.aappublications.org/content/131/2/391</a:t>
            </a:r>
            <a:r>
              <a:rPr lang="en-US" sz="5000" dirty="0"/>
              <a:t> </a:t>
            </a:r>
          </a:p>
          <a:p>
            <a:pPr lvl="1"/>
            <a:r>
              <a:rPr lang="en-US" sz="5000" dirty="0"/>
              <a:t>Clinical Report: The Transfer of Drugs and Therapeutics into Human Breast Milk: An Update on Selected Topics. Pediatrics 2013; 132:e796-e809. </a:t>
            </a:r>
            <a:r>
              <a:rPr lang="en-US" sz="5000" u="sng" dirty="0">
                <a:hlinkClick r:id="rId5"/>
              </a:rPr>
              <a:t>http://pediatrics.aappublications.org/content/pediatrics/early/2013/08/20/peds.2013-1985.full.pdf</a:t>
            </a:r>
            <a:r>
              <a:rPr lang="en-US" sz="5000" u="sng" dirty="0"/>
              <a:t> </a:t>
            </a:r>
          </a:p>
          <a:p>
            <a:pPr lvl="1"/>
            <a:r>
              <a:rPr lang="en-US" sz="5000" dirty="0"/>
              <a:t>Committee on Drugs: The Transfer of Drugs and Other Chemicals into Human Milk. </a:t>
            </a:r>
            <a:r>
              <a:rPr lang="en-US" sz="5000" i="1" dirty="0"/>
              <a:t>Pediatrics</a:t>
            </a:r>
            <a:r>
              <a:rPr lang="en-US" sz="5000" dirty="0"/>
              <a:t> 2001;108(5); 776-789.  </a:t>
            </a:r>
            <a:r>
              <a:rPr lang="en-US" sz="5000" u="sng" dirty="0">
                <a:hlinkClick r:id="rId6"/>
              </a:rPr>
              <a:t>http://pediatrics.aappublications.org/content/108/3/776.full</a:t>
            </a:r>
            <a:r>
              <a:rPr lang="en-US" sz="5000" u="sng" dirty="0"/>
              <a:t> </a:t>
            </a:r>
            <a:r>
              <a:rPr lang="en-US" sz="5000" dirty="0"/>
              <a:t>(accessed 8/14/2017)</a:t>
            </a:r>
          </a:p>
          <a:p>
            <a:pPr lvl="1"/>
            <a:r>
              <a:rPr lang="en-US" sz="5000" dirty="0"/>
              <a:t>Policy Statement: Breastfeeding and the Use of Human Milk. </a:t>
            </a:r>
            <a:r>
              <a:rPr lang="en-US" sz="5000" i="1" dirty="0"/>
              <a:t>Pediatrics</a:t>
            </a:r>
            <a:r>
              <a:rPr lang="en-US" sz="5000" dirty="0"/>
              <a:t> 2012; 129(3), e827-841. </a:t>
            </a:r>
          </a:p>
          <a:p>
            <a:pPr lvl="1"/>
            <a:endParaRPr lang="en-US" sz="5000" dirty="0"/>
          </a:p>
          <a:p>
            <a:endParaRPr lang="en-US" sz="5000" dirty="0"/>
          </a:p>
          <a:p>
            <a:endParaRPr lang="en-US" dirty="0"/>
          </a:p>
        </p:txBody>
      </p:sp>
    </p:spTree>
    <p:extLst>
      <p:ext uri="{BB962C8B-B14F-4D97-AF65-F5344CB8AC3E}">
        <p14:creationId xmlns:p14="http://schemas.microsoft.com/office/powerpoint/2010/main" val="16863170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AD452-C6A9-4E9E-82CF-9EE042766669}"/>
              </a:ext>
            </a:extLst>
          </p:cNvPr>
          <p:cNvSpPr>
            <a:spLocks noGrp="1"/>
          </p:cNvSpPr>
          <p:nvPr>
            <p:ph type="title"/>
          </p:nvPr>
        </p:nvSpPr>
        <p:spPr>
          <a:xfrm>
            <a:off x="457200" y="0"/>
            <a:ext cx="8229600" cy="1151792"/>
          </a:xfrm>
        </p:spPr>
        <p:txBody>
          <a:bodyPr>
            <a:normAutofit/>
          </a:bodyPr>
          <a:lstStyle/>
          <a:p>
            <a:r>
              <a:rPr lang="en-US" sz="3600" dirty="0"/>
              <a:t>References and Resources</a:t>
            </a:r>
          </a:p>
        </p:txBody>
      </p:sp>
      <p:sp>
        <p:nvSpPr>
          <p:cNvPr id="3" name="Content Placeholder 2">
            <a:extLst>
              <a:ext uri="{FF2B5EF4-FFF2-40B4-BE49-F238E27FC236}">
                <a16:creationId xmlns:a16="http://schemas.microsoft.com/office/drawing/2014/main" id="{C477FE6C-CDA4-47CB-B175-57F681E556AE}"/>
              </a:ext>
            </a:extLst>
          </p:cNvPr>
          <p:cNvSpPr>
            <a:spLocks noGrp="1"/>
          </p:cNvSpPr>
          <p:nvPr>
            <p:ph idx="1"/>
          </p:nvPr>
        </p:nvSpPr>
        <p:spPr>
          <a:xfrm>
            <a:off x="433633" y="1320800"/>
            <a:ext cx="8229600" cy="3622217"/>
          </a:xfrm>
        </p:spPr>
        <p:txBody>
          <a:bodyPr>
            <a:normAutofit/>
          </a:bodyPr>
          <a:lstStyle/>
          <a:p>
            <a:r>
              <a:rPr lang="en-US" sz="2200" dirty="0"/>
              <a:t> </a:t>
            </a:r>
            <a:r>
              <a:rPr lang="en-US" sz="2000" b="1" dirty="0"/>
              <a:t>American College of Obstetricians and Gynecologists (ACOG)</a:t>
            </a:r>
            <a:endParaRPr lang="en-US" sz="2000" dirty="0"/>
          </a:p>
          <a:p>
            <a:pPr lvl="1"/>
            <a:r>
              <a:rPr lang="en-US" sz="1600" dirty="0"/>
              <a:t>Committee Opinion: Optimizing Support for Breastfeeding as Part of Obstetric Practice. Number 658. February 2016. </a:t>
            </a:r>
            <a:r>
              <a:rPr lang="en-US" sz="1600" u="sng" dirty="0">
                <a:hlinkClick r:id="rId3"/>
              </a:rPr>
              <a:t>http://www.acog.org/Resources-And-Publications/Committee-Opinions/Committee-on-Obstetric-Practice/Optimizing-Support-for-Breastfeeding-as-Part-of-Obstetric-Practice</a:t>
            </a:r>
            <a:r>
              <a:rPr lang="en-US" sz="1600" u="sng" dirty="0"/>
              <a:t> </a:t>
            </a:r>
          </a:p>
          <a:p>
            <a:pPr marL="457200" lvl="1" indent="0">
              <a:buNone/>
            </a:pPr>
            <a:endParaRPr lang="en-US" sz="1600" u="sng" dirty="0"/>
          </a:p>
          <a:p>
            <a:pPr lvl="1"/>
            <a:r>
              <a:rPr lang="en-US" sz="1600" dirty="0"/>
              <a:t>Seidman D, Weber S, Timoney M, et al. Use of HIV pre-exposure prophylaxis during the preconception, antepartum and postpartum periods at two United States medical centers. </a:t>
            </a:r>
            <a:r>
              <a:rPr lang="en-US" sz="1600" i="1" dirty="0"/>
              <a:t>Am J </a:t>
            </a:r>
            <a:r>
              <a:rPr lang="en-US" sz="1600" i="1" dirty="0" err="1"/>
              <a:t>Obstet</a:t>
            </a:r>
            <a:r>
              <a:rPr lang="en-US" sz="1600" i="1" dirty="0"/>
              <a:t> </a:t>
            </a:r>
            <a:r>
              <a:rPr lang="en-US" sz="1600" i="1" dirty="0" err="1"/>
              <a:t>Gynecol</a:t>
            </a:r>
            <a:r>
              <a:rPr lang="en-US" sz="1600" i="1" dirty="0"/>
              <a:t> </a:t>
            </a:r>
            <a:r>
              <a:rPr lang="en-US" sz="1600" dirty="0"/>
              <a:t>2016 Nov; 215(5):632. e1-632.</a:t>
            </a:r>
          </a:p>
          <a:p>
            <a:endParaRPr lang="en-US" dirty="0"/>
          </a:p>
        </p:txBody>
      </p:sp>
    </p:spTree>
    <p:extLst>
      <p:ext uri="{BB962C8B-B14F-4D97-AF65-F5344CB8AC3E}">
        <p14:creationId xmlns:p14="http://schemas.microsoft.com/office/powerpoint/2010/main" val="145958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37FADD-F0F4-4DAA-B7BF-FF8AA82927B2}"/>
              </a:ext>
            </a:extLst>
          </p:cNvPr>
          <p:cNvSpPr>
            <a:spLocks noGrp="1"/>
          </p:cNvSpPr>
          <p:nvPr>
            <p:ph idx="1"/>
          </p:nvPr>
        </p:nvSpPr>
        <p:spPr>
          <a:xfrm>
            <a:off x="457200" y="1468315"/>
            <a:ext cx="8229600" cy="3125910"/>
          </a:xfrm>
        </p:spPr>
        <p:txBody>
          <a:bodyPr>
            <a:normAutofit/>
          </a:bodyPr>
          <a:lstStyle/>
          <a:p>
            <a:pPr marL="0" indent="0" algn="ctr">
              <a:buNone/>
            </a:pPr>
            <a:r>
              <a:rPr lang="en-US" sz="4000" dirty="0"/>
              <a:t>Medical Contraindications for Breastfeeding</a:t>
            </a:r>
          </a:p>
        </p:txBody>
      </p:sp>
    </p:spTree>
    <p:extLst>
      <p:ext uri="{BB962C8B-B14F-4D97-AF65-F5344CB8AC3E}">
        <p14:creationId xmlns:p14="http://schemas.microsoft.com/office/powerpoint/2010/main" val="2338273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783"/>
            <a:ext cx="8229600" cy="407842"/>
          </a:xfrm>
        </p:spPr>
        <p:txBody>
          <a:bodyPr>
            <a:noAutofit/>
          </a:bodyPr>
          <a:lstStyle/>
          <a:p>
            <a:r>
              <a:rPr lang="en-US" sz="3600" dirty="0"/>
              <a:t>Medical Contraindications for Breastfeeding</a:t>
            </a:r>
          </a:p>
        </p:txBody>
      </p:sp>
      <p:sp>
        <p:nvSpPr>
          <p:cNvPr id="3" name="Content Placeholder 2"/>
          <p:cNvSpPr>
            <a:spLocks noGrp="1"/>
          </p:cNvSpPr>
          <p:nvPr>
            <p:ph idx="1"/>
          </p:nvPr>
        </p:nvSpPr>
        <p:spPr>
          <a:xfrm>
            <a:off x="457200" y="1382486"/>
            <a:ext cx="8229600" cy="3348263"/>
          </a:xfrm>
        </p:spPr>
        <p:txBody>
          <a:bodyPr>
            <a:normAutofit lnSpcReduction="10000"/>
          </a:bodyPr>
          <a:lstStyle/>
          <a:p>
            <a:r>
              <a:rPr lang="en-US" sz="2900" dirty="0"/>
              <a:t>There are few true medical contraindications to breastfeeding</a:t>
            </a:r>
          </a:p>
          <a:p>
            <a:pPr lvl="1"/>
            <a:r>
              <a:rPr lang="en-US" sz="2600" dirty="0"/>
              <a:t>Infant with classic </a:t>
            </a:r>
            <a:r>
              <a:rPr lang="en-US" sz="2600" dirty="0" err="1"/>
              <a:t>galactosemia</a:t>
            </a:r>
            <a:r>
              <a:rPr lang="en-US" sz="2600" dirty="0"/>
              <a:t> (galactose 1-phosphate </a:t>
            </a:r>
            <a:r>
              <a:rPr lang="en-US" sz="2600" dirty="0" err="1"/>
              <a:t>uridyltransferase</a:t>
            </a:r>
            <a:r>
              <a:rPr lang="en-US" sz="2600" dirty="0"/>
              <a:t> deficiency)</a:t>
            </a:r>
          </a:p>
          <a:p>
            <a:pPr lvl="1"/>
            <a:r>
              <a:rPr lang="en-US" sz="2600" dirty="0"/>
              <a:t>Mother living with human T-cell </a:t>
            </a:r>
            <a:r>
              <a:rPr lang="en-US" sz="2600" dirty="0" err="1"/>
              <a:t>lymphotrophic</a:t>
            </a:r>
            <a:r>
              <a:rPr lang="en-US" sz="2600" dirty="0"/>
              <a:t> virus type I or type II</a:t>
            </a:r>
          </a:p>
          <a:p>
            <a:pPr lvl="1"/>
            <a:r>
              <a:rPr lang="en-US" sz="2600" dirty="0"/>
              <a:t>Mother living with human immunodeficiency virus (HIV)</a:t>
            </a:r>
          </a:p>
        </p:txBody>
      </p:sp>
      <p:sp>
        <p:nvSpPr>
          <p:cNvPr id="4" name="Footer Placeholder 3">
            <a:extLst>
              <a:ext uri="{FF2B5EF4-FFF2-40B4-BE49-F238E27FC236}">
                <a16:creationId xmlns:a16="http://schemas.microsoft.com/office/drawing/2014/main" id="{CCF91AFB-207C-4DE9-ADBA-49B48F0610B2}"/>
              </a:ext>
            </a:extLst>
          </p:cNvPr>
          <p:cNvSpPr>
            <a:spLocks noGrp="1"/>
          </p:cNvSpPr>
          <p:nvPr>
            <p:ph type="ftr" sz="quarter" idx="11"/>
          </p:nvPr>
        </p:nvSpPr>
        <p:spPr>
          <a:xfrm>
            <a:off x="457200" y="4730749"/>
            <a:ext cx="6629400" cy="276680"/>
          </a:xfrm>
        </p:spPr>
        <p:txBody>
          <a:bodyPr/>
          <a:lstStyle/>
          <a:p>
            <a:pPr algn="l"/>
            <a:r>
              <a:rPr lang="en-US" sz="900" dirty="0"/>
              <a:t>American Academy of Pediatrics (AAP). Policy Statement: Breastfeeding and the Use of Human Milk. </a:t>
            </a:r>
            <a:r>
              <a:rPr lang="en-US" sz="900" i="1" dirty="0"/>
              <a:t>Pediatrics</a:t>
            </a:r>
            <a:r>
              <a:rPr lang="en-US" sz="900" dirty="0"/>
              <a:t> 2012; 129(3), e827-841. </a:t>
            </a:r>
          </a:p>
        </p:txBody>
      </p:sp>
    </p:spTree>
    <p:extLst>
      <p:ext uri="{BB962C8B-B14F-4D97-AF65-F5344CB8AC3E}">
        <p14:creationId xmlns:p14="http://schemas.microsoft.com/office/powerpoint/2010/main" val="3175084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468800-E78F-495B-B8BD-C3A17C9A0200}"/>
              </a:ext>
            </a:extLst>
          </p:cNvPr>
          <p:cNvSpPr>
            <a:spLocks noGrp="1"/>
          </p:cNvSpPr>
          <p:nvPr>
            <p:ph idx="1"/>
          </p:nvPr>
        </p:nvSpPr>
        <p:spPr/>
        <p:txBody>
          <a:bodyPr>
            <a:normAutofit/>
          </a:bodyPr>
          <a:lstStyle/>
          <a:p>
            <a:pPr marL="0" indent="0" algn="ctr">
              <a:buNone/>
            </a:pPr>
            <a:r>
              <a:rPr lang="en-US" sz="4000" dirty="0"/>
              <a:t>Women Living with HIV or at Risk for HIV Acquisition and Breastfeeding Recommendations</a:t>
            </a:r>
          </a:p>
        </p:txBody>
      </p:sp>
    </p:spTree>
    <p:extLst>
      <p:ext uri="{BB962C8B-B14F-4D97-AF65-F5344CB8AC3E}">
        <p14:creationId xmlns:p14="http://schemas.microsoft.com/office/powerpoint/2010/main" val="2962622059"/>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1" ma:contentTypeDescription="Create a new document." ma:contentTypeScope="" ma:versionID="eb85edbaba29c6168d05838dd3bcaa64">
  <xsd:schema xmlns:xsd="http://www.w3.org/2001/XMLSchema" xmlns:xs="http://www.w3.org/2001/XMLSchema" xmlns:p="http://schemas.microsoft.com/office/2006/metadata/properties" xmlns:ns2="d7ba0638-ee3c-42f0-be76-41efb289a28a" targetNamespace="http://schemas.microsoft.com/office/2006/metadata/properties" ma:root="true" ma:fieldsID="0599839fb040190b03bf4f257d2257fd" ns2:_="">
    <xsd:import namespace="d7ba0638-ee3c-42f0-be76-41efb289a28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a0638-ee3c-42f0-be76-41efb289a2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73712F-8FAF-4E78-8CC0-FB8B33919E50}">
  <ds:schemaRefs>
    <ds:schemaRef ds:uri="http://schemas.microsoft.com/sharepoint/v3/contenttype/forms"/>
  </ds:schemaRefs>
</ds:datastoreItem>
</file>

<file path=customXml/itemProps2.xml><?xml version="1.0" encoding="utf-8"?>
<ds:datastoreItem xmlns:ds="http://schemas.openxmlformats.org/officeDocument/2006/customXml" ds:itemID="{CD5EBFF1-1AC8-41C7-A2AD-72D9C59AE1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a0638-ee3c-42f0-be76-41efb289a2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F86441-E60D-4495-9820-50FFC7B27329}">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d7ba0638-ee3c-42f0-be76-41efb289a28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14558</TotalTime>
  <Words>6706</Words>
  <Application>Microsoft Office PowerPoint</Application>
  <PresentationFormat>On-screen Show (16:9)</PresentationFormat>
  <Paragraphs>668</Paragraphs>
  <Slides>66</Slides>
  <Notes>66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66</vt:i4>
      </vt:variant>
    </vt:vector>
  </HeadingPairs>
  <TitlesOfParts>
    <vt:vector size="72" baseType="lpstr">
      <vt:lpstr>Arial</vt:lpstr>
      <vt:lpstr>Calibri</vt:lpstr>
      <vt:lpstr>Wingdings</vt:lpstr>
      <vt:lpstr>Cover Master</vt:lpstr>
      <vt:lpstr>Section Master</vt:lpstr>
      <vt:lpstr>2_Custom Design</vt:lpstr>
      <vt:lpstr>PowerPoint Presentation</vt:lpstr>
      <vt:lpstr>Objectives</vt:lpstr>
      <vt:lpstr>Objectives (continued)</vt:lpstr>
      <vt:lpstr>Purpose</vt:lpstr>
      <vt:lpstr>Background </vt:lpstr>
      <vt:lpstr>Background (continued)</vt:lpstr>
      <vt:lpstr>PowerPoint Presentation</vt:lpstr>
      <vt:lpstr>Medical Contraindications for Breastfeeding</vt:lpstr>
      <vt:lpstr>PowerPoint Presentation</vt:lpstr>
      <vt:lpstr>HIV and Breastfeeding</vt:lpstr>
      <vt:lpstr>HIV and Breastfeeding (continued)</vt:lpstr>
      <vt:lpstr>Acute HIV Infection (AHI)</vt:lpstr>
      <vt:lpstr>AHI and Breastfeeding</vt:lpstr>
      <vt:lpstr>Factors that Increase Risk of Acquiring HIV Infection in Women</vt:lpstr>
      <vt:lpstr>Women at High Risk for HIV Infection and Breastfeeding</vt:lpstr>
      <vt:lpstr>Pre-Exposure Prophylaxis (PrEP) for Prevention of HIV Infection</vt:lpstr>
      <vt:lpstr>PowerPoint Presentation</vt:lpstr>
      <vt:lpstr>Maternal Conditions Where Breastfeeding is Not Advisable but Expressed Breastmilk Can Be Provided</vt:lpstr>
      <vt:lpstr>Maternal Conditions Where Breastfeeding is Not Advisable but Expressed Breastmilk Can Be Provided (continued)</vt:lpstr>
      <vt:lpstr>PowerPoint Presentation</vt:lpstr>
      <vt:lpstr>Maternal Conditions Where Temporary Cessation of Breastfeeding is Recommended and Expressed Breastmilk Should Not be Used</vt:lpstr>
      <vt:lpstr>Maternal Conditions Where Temporary Cessation of Breastfeeding is Recommended and Expressed Breastmilk Should Not be Used (continued)</vt:lpstr>
      <vt:lpstr>PowerPoint Presentation</vt:lpstr>
      <vt:lpstr>Special Situations Where Breastfeeding Should be Individually Tailored</vt:lpstr>
      <vt:lpstr>Special Situations Where Breastfeeding Should be Individually Tailored (continued)</vt:lpstr>
      <vt:lpstr>PowerPoint Presentation</vt:lpstr>
      <vt:lpstr>Infant Conditions Where Breastfeeding Can Be Initiated with Feeding Modifications</vt:lpstr>
      <vt:lpstr>Awareness, Support &amp; Planning for Women Who Should Not or Choose Not to Breastfeed </vt:lpstr>
      <vt:lpstr>Awareness, Support &amp; Planning for Women Who Should Not or Choose Not to Breastfeed (continued)</vt:lpstr>
      <vt:lpstr>PowerPoint Presentation</vt:lpstr>
      <vt:lpstr>Stigma</vt:lpstr>
      <vt:lpstr>Stigma (continued)</vt:lpstr>
      <vt:lpstr>Forms of Stigma in Health  Care Facilities</vt:lpstr>
      <vt:lpstr>Stigma in Health Care Facilities  Experienced by Some Women Who Can’t/Choose Not to Breastfeed</vt:lpstr>
      <vt:lpstr>Case Study #1:  Woman Living with HIV </vt:lpstr>
      <vt:lpstr>Case Study #1 (continued)</vt:lpstr>
      <vt:lpstr>PowerPoint Presentation</vt:lpstr>
      <vt:lpstr>Case Study #1: What Can Health Care Providers (HCP) and Support Staff Do?</vt:lpstr>
      <vt:lpstr>Case Study #1: What Can HCP and Support Staff Do? (continued)</vt:lpstr>
      <vt:lpstr>Case Study #2: Double Mastectomy Breast Cancer Survivor </vt:lpstr>
      <vt:lpstr>Case Study #2: (continued) </vt:lpstr>
      <vt:lpstr>PowerPoint Presentation</vt:lpstr>
      <vt:lpstr>Case Study #2: What Can HCP and Support Staff Do?</vt:lpstr>
      <vt:lpstr>PowerPoint Presentation</vt:lpstr>
      <vt:lpstr>New York State Women, Infants and Children (WIC) Program</vt:lpstr>
      <vt:lpstr>NYS WIC Program Benefits</vt:lpstr>
      <vt:lpstr>NYS WIC Program: Breastfeeding Support During Temporary Cessation</vt:lpstr>
      <vt:lpstr>PowerPoint Presentation</vt:lpstr>
      <vt:lpstr>Temporary Cessation of Breastfeeding</vt:lpstr>
      <vt:lpstr>PowerPoint Presentation</vt:lpstr>
      <vt:lpstr>Postpartum Discharge Instructions</vt:lpstr>
      <vt:lpstr>Postpartum Discharge Instructions (continued)</vt:lpstr>
      <vt:lpstr>Postpartum Discharge Instructions (continued)</vt:lpstr>
      <vt:lpstr>Postpartum Discharge Instructions (continued)</vt:lpstr>
      <vt:lpstr>Case Study #3: Temporary Cessation in Breastfeeding</vt:lpstr>
      <vt:lpstr>Case Study #3: Temporary Cessation in Breastfeeding (continued)</vt:lpstr>
      <vt:lpstr>PowerPoint Presentation</vt:lpstr>
      <vt:lpstr>Case Study #3: What Can HCP and  Support Staff Do?</vt:lpstr>
      <vt:lpstr>PowerPoint Presentation</vt:lpstr>
      <vt:lpstr>Summary of Key Points</vt:lpstr>
      <vt:lpstr>Summary of Key Points (continued)</vt:lpstr>
      <vt:lpstr>Summary of Key Points (continued)</vt:lpstr>
      <vt:lpstr>References and Resources</vt:lpstr>
      <vt:lpstr>References and Resources</vt:lpstr>
      <vt:lpstr>References and Resources</vt:lpstr>
      <vt:lpstr>References and Resources</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Maybo, Elizabeth A (HEALTH)</cp:lastModifiedBy>
  <cp:revision>1426</cp:revision>
  <cp:lastPrinted>2018-06-26T19:22:15Z</cp:lastPrinted>
  <dcterms:created xsi:type="dcterms:W3CDTF">2014-12-09T18:34:34Z</dcterms:created>
  <dcterms:modified xsi:type="dcterms:W3CDTF">2018-09-28T17:51:31Z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