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77" autoAdjust="0"/>
    <p:restoredTop sz="94660"/>
  </p:normalViewPr>
  <p:slideViewPr>
    <p:cSldViewPr snapToGrid="0">
      <p:cViewPr varScale="1">
        <p:scale>
          <a:sx n="87" d="100"/>
          <a:sy n="87" d="100"/>
        </p:scale>
        <p:origin x="97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6458E7-EA01-4B00-9BCA-2C6AB4776A12}"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7DDA4-8E56-4D7F-8511-C8712F4425FF}" type="slidenum">
              <a:rPr lang="en-US" smtClean="0"/>
              <a:t>‹#›</a:t>
            </a:fld>
            <a:endParaRPr lang="en-US"/>
          </a:p>
        </p:txBody>
      </p:sp>
    </p:spTree>
    <p:extLst>
      <p:ext uri="{BB962C8B-B14F-4D97-AF65-F5344CB8AC3E}">
        <p14:creationId xmlns:p14="http://schemas.microsoft.com/office/powerpoint/2010/main" val="1535250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6458E7-EA01-4B00-9BCA-2C6AB4776A12}"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7DDA4-8E56-4D7F-8511-C8712F4425FF}" type="slidenum">
              <a:rPr lang="en-US" smtClean="0"/>
              <a:t>‹#›</a:t>
            </a:fld>
            <a:endParaRPr lang="en-US"/>
          </a:p>
        </p:txBody>
      </p:sp>
    </p:spTree>
    <p:extLst>
      <p:ext uri="{BB962C8B-B14F-4D97-AF65-F5344CB8AC3E}">
        <p14:creationId xmlns:p14="http://schemas.microsoft.com/office/powerpoint/2010/main" val="3197108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6458E7-EA01-4B00-9BCA-2C6AB4776A12}"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7DDA4-8E56-4D7F-8511-C8712F4425FF}" type="slidenum">
              <a:rPr lang="en-US" smtClean="0"/>
              <a:t>‹#›</a:t>
            </a:fld>
            <a:endParaRPr lang="en-US"/>
          </a:p>
        </p:txBody>
      </p:sp>
    </p:spTree>
    <p:extLst>
      <p:ext uri="{BB962C8B-B14F-4D97-AF65-F5344CB8AC3E}">
        <p14:creationId xmlns:p14="http://schemas.microsoft.com/office/powerpoint/2010/main" val="1766324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6458E7-EA01-4B00-9BCA-2C6AB4776A12}"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7DDA4-8E56-4D7F-8511-C8712F4425FF}" type="slidenum">
              <a:rPr lang="en-US" smtClean="0"/>
              <a:t>‹#›</a:t>
            </a:fld>
            <a:endParaRPr lang="en-US"/>
          </a:p>
        </p:txBody>
      </p:sp>
    </p:spTree>
    <p:extLst>
      <p:ext uri="{BB962C8B-B14F-4D97-AF65-F5344CB8AC3E}">
        <p14:creationId xmlns:p14="http://schemas.microsoft.com/office/powerpoint/2010/main" val="2636436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6458E7-EA01-4B00-9BCA-2C6AB4776A12}"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7DDA4-8E56-4D7F-8511-C8712F4425FF}" type="slidenum">
              <a:rPr lang="en-US" smtClean="0"/>
              <a:t>‹#›</a:t>
            </a:fld>
            <a:endParaRPr lang="en-US"/>
          </a:p>
        </p:txBody>
      </p:sp>
    </p:spTree>
    <p:extLst>
      <p:ext uri="{BB962C8B-B14F-4D97-AF65-F5344CB8AC3E}">
        <p14:creationId xmlns:p14="http://schemas.microsoft.com/office/powerpoint/2010/main" val="31167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6458E7-EA01-4B00-9BCA-2C6AB4776A12}"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7DDA4-8E56-4D7F-8511-C8712F4425FF}" type="slidenum">
              <a:rPr lang="en-US" smtClean="0"/>
              <a:t>‹#›</a:t>
            </a:fld>
            <a:endParaRPr lang="en-US"/>
          </a:p>
        </p:txBody>
      </p:sp>
    </p:spTree>
    <p:extLst>
      <p:ext uri="{BB962C8B-B14F-4D97-AF65-F5344CB8AC3E}">
        <p14:creationId xmlns:p14="http://schemas.microsoft.com/office/powerpoint/2010/main" val="359003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6458E7-EA01-4B00-9BCA-2C6AB4776A12}" type="datetimeFigureOut">
              <a:rPr lang="en-US" smtClean="0"/>
              <a:t>9/8/2017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17DDA4-8E56-4D7F-8511-C8712F4425FF}" type="slidenum">
              <a:rPr lang="en-US" smtClean="0"/>
              <a:t>‹#›</a:t>
            </a:fld>
            <a:endParaRPr lang="en-US"/>
          </a:p>
        </p:txBody>
      </p:sp>
    </p:spTree>
    <p:extLst>
      <p:ext uri="{BB962C8B-B14F-4D97-AF65-F5344CB8AC3E}">
        <p14:creationId xmlns:p14="http://schemas.microsoft.com/office/powerpoint/2010/main" val="38371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6458E7-EA01-4B00-9BCA-2C6AB4776A12}" type="datetimeFigureOut">
              <a:rPr lang="en-US" smtClean="0"/>
              <a:t>9/8/2017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17DDA4-8E56-4D7F-8511-C8712F4425FF}" type="slidenum">
              <a:rPr lang="en-US" smtClean="0"/>
              <a:t>‹#›</a:t>
            </a:fld>
            <a:endParaRPr lang="en-US"/>
          </a:p>
        </p:txBody>
      </p:sp>
    </p:spTree>
    <p:extLst>
      <p:ext uri="{BB962C8B-B14F-4D97-AF65-F5344CB8AC3E}">
        <p14:creationId xmlns:p14="http://schemas.microsoft.com/office/powerpoint/2010/main" val="3269849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6458E7-EA01-4B00-9BCA-2C6AB4776A12}" type="datetimeFigureOut">
              <a:rPr lang="en-US" smtClean="0"/>
              <a:t>9/8/2017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17DDA4-8E56-4D7F-8511-C8712F4425FF}" type="slidenum">
              <a:rPr lang="en-US" smtClean="0"/>
              <a:t>‹#›</a:t>
            </a:fld>
            <a:endParaRPr lang="en-US"/>
          </a:p>
        </p:txBody>
      </p:sp>
    </p:spTree>
    <p:extLst>
      <p:ext uri="{BB962C8B-B14F-4D97-AF65-F5344CB8AC3E}">
        <p14:creationId xmlns:p14="http://schemas.microsoft.com/office/powerpoint/2010/main" val="1047911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6458E7-EA01-4B00-9BCA-2C6AB4776A12}"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7DDA4-8E56-4D7F-8511-C8712F4425FF}" type="slidenum">
              <a:rPr lang="en-US" smtClean="0"/>
              <a:t>‹#›</a:t>
            </a:fld>
            <a:endParaRPr lang="en-US"/>
          </a:p>
        </p:txBody>
      </p:sp>
    </p:spTree>
    <p:extLst>
      <p:ext uri="{BB962C8B-B14F-4D97-AF65-F5344CB8AC3E}">
        <p14:creationId xmlns:p14="http://schemas.microsoft.com/office/powerpoint/2010/main" val="228965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6458E7-EA01-4B00-9BCA-2C6AB4776A12}"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7DDA4-8E56-4D7F-8511-C8712F4425FF}" type="slidenum">
              <a:rPr lang="en-US" smtClean="0"/>
              <a:t>‹#›</a:t>
            </a:fld>
            <a:endParaRPr lang="en-US"/>
          </a:p>
        </p:txBody>
      </p:sp>
    </p:spTree>
    <p:extLst>
      <p:ext uri="{BB962C8B-B14F-4D97-AF65-F5344CB8AC3E}">
        <p14:creationId xmlns:p14="http://schemas.microsoft.com/office/powerpoint/2010/main" val="2297086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6458E7-EA01-4B00-9BCA-2C6AB4776A12}" type="datetimeFigureOut">
              <a:rPr lang="en-US" smtClean="0"/>
              <a:t>9/8/2017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17DDA4-8E56-4D7F-8511-C8712F4425FF}" type="slidenum">
              <a:rPr lang="en-US" smtClean="0"/>
              <a:t>‹#›</a:t>
            </a:fld>
            <a:endParaRPr lang="en-US"/>
          </a:p>
        </p:txBody>
      </p:sp>
    </p:spTree>
    <p:extLst>
      <p:ext uri="{BB962C8B-B14F-4D97-AF65-F5344CB8AC3E}">
        <p14:creationId xmlns:p14="http://schemas.microsoft.com/office/powerpoint/2010/main" val="1079754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Recommendations for Consideration</a:t>
            </a:r>
          </a:p>
        </p:txBody>
      </p:sp>
      <p:sp>
        <p:nvSpPr>
          <p:cNvPr id="3" name="Subtitle 2"/>
          <p:cNvSpPr>
            <a:spLocks noGrp="1"/>
          </p:cNvSpPr>
          <p:nvPr>
            <p:ph type="subTitle" idx="1"/>
          </p:nvPr>
        </p:nvSpPr>
        <p:spPr/>
        <p:txBody>
          <a:bodyPr/>
          <a:lstStyle/>
          <a:p>
            <a:r>
              <a:rPr lang="en-US" dirty="0"/>
              <a:t>Public Health and Health Planning Council Retreat</a:t>
            </a:r>
          </a:p>
          <a:p>
            <a:r>
              <a:rPr lang="en-US" dirty="0"/>
              <a:t>September 8, 2017</a:t>
            </a:r>
          </a:p>
        </p:txBody>
      </p:sp>
    </p:spTree>
    <p:extLst>
      <p:ext uri="{BB962C8B-B14F-4D97-AF65-F5344CB8AC3E}">
        <p14:creationId xmlns:p14="http://schemas.microsoft.com/office/powerpoint/2010/main" val="1564064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a:t>Recommendations</a:t>
            </a:r>
          </a:p>
        </p:txBody>
      </p:sp>
      <p:sp>
        <p:nvSpPr>
          <p:cNvPr id="3" name="Content Placeholder 2"/>
          <p:cNvSpPr>
            <a:spLocks noGrp="1"/>
          </p:cNvSpPr>
          <p:nvPr>
            <p:ph idx="1"/>
          </p:nvPr>
        </p:nvSpPr>
        <p:spPr/>
        <p:txBody>
          <a:bodyPr>
            <a:normAutofit fontScale="25000" lnSpcReduction="20000"/>
          </a:bodyPr>
          <a:lstStyle/>
          <a:p>
            <a:pPr marL="0" lvl="0" indent="0">
              <a:buNone/>
            </a:pPr>
            <a:r>
              <a:rPr lang="en-US" sz="8600" b="1" dirty="0"/>
              <a:t>PUBLIC HEALTH</a:t>
            </a:r>
          </a:p>
          <a:p>
            <a:pPr lvl="0"/>
            <a:r>
              <a:rPr lang="en-US" sz="8600" dirty="0"/>
              <a:t>Public health would become part of the CON review process and considered by PHHPC under “such other matters” authority.   OPH and OPCSHM will develop recommendations for implementation</a:t>
            </a:r>
          </a:p>
          <a:p>
            <a:r>
              <a:rPr lang="en-US" sz="8800" dirty="0"/>
              <a:t>Make Health Across Policies and Healthy Aging the framework for next iteration of the Prevention Agenda, and at local level, </a:t>
            </a:r>
            <a:r>
              <a:rPr lang="en-US" sz="8800" b="1" dirty="0"/>
              <a:t>require</a:t>
            </a:r>
            <a:r>
              <a:rPr lang="en-US" sz="8800" dirty="0"/>
              <a:t> local health departments and health systems to align their community health improvement plans</a:t>
            </a:r>
          </a:p>
          <a:p>
            <a:pPr marL="0" lvl="0" indent="0">
              <a:buNone/>
            </a:pPr>
            <a:endParaRPr lang="en-US" sz="8600" dirty="0"/>
          </a:p>
          <a:p>
            <a:pPr marL="0" lvl="0" indent="0">
              <a:buNone/>
            </a:pPr>
            <a:r>
              <a:rPr lang="en-US" sz="8600" b="1" dirty="0"/>
              <a:t>POST-ACUTE LONG TERM CARE</a:t>
            </a:r>
          </a:p>
          <a:p>
            <a:pPr lvl="0"/>
            <a:r>
              <a:rPr lang="en-US" sz="8600" dirty="0"/>
              <a:t>Build on the 2016 nursing home need methodology recommendations to distinguish rehab from long-stay beds in need determination, and also take into account age friendly considerations and community benefit</a:t>
            </a:r>
          </a:p>
          <a:p>
            <a:r>
              <a:rPr lang="en-US" sz="8600" dirty="0"/>
              <a:t>The Regulatory Modernization Initiative’s (RMI) Need Methodologies and Innovative Models Workgroup will look at post-acute and long term care </a:t>
            </a:r>
            <a:r>
              <a:rPr lang="en-US" sz="8600" u="sng" dirty="0"/>
              <a:t>holistically</a:t>
            </a:r>
            <a:r>
              <a:rPr lang="en-US" sz="8600" dirty="0"/>
              <a:t> with a focus on community need and age friendliness</a:t>
            </a:r>
          </a:p>
          <a:p>
            <a:pPr lvl="0"/>
            <a:endParaRPr lang="en-US" sz="8600" dirty="0"/>
          </a:p>
          <a:p>
            <a:pPr marL="0" lvl="0" indent="0">
              <a:buNone/>
            </a:pPr>
            <a:endParaRPr lang="en-US" sz="7400" dirty="0"/>
          </a:p>
          <a:p>
            <a:pPr marL="0" lvl="0" indent="0">
              <a:buNone/>
            </a:pPr>
            <a:endParaRPr lang="en-US" sz="7400" dirty="0"/>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val="2059722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Recommendations</a:t>
            </a:r>
          </a:p>
        </p:txBody>
      </p:sp>
      <p:sp>
        <p:nvSpPr>
          <p:cNvPr id="3" name="Content Placeholder 2"/>
          <p:cNvSpPr>
            <a:spLocks noGrp="1"/>
          </p:cNvSpPr>
          <p:nvPr>
            <p:ph idx="1"/>
          </p:nvPr>
        </p:nvSpPr>
        <p:spPr/>
        <p:txBody>
          <a:bodyPr>
            <a:normAutofit fontScale="92500" lnSpcReduction="10000"/>
          </a:bodyPr>
          <a:lstStyle/>
          <a:p>
            <a:pPr marL="0" lvl="0" indent="0">
              <a:buNone/>
            </a:pPr>
            <a:r>
              <a:rPr lang="en-US" b="1" dirty="0">
                <a:solidFill>
                  <a:prstClr val="black"/>
                </a:solidFill>
              </a:rPr>
              <a:t>GOVERNANCE/ESTABLISHMENT:</a:t>
            </a:r>
          </a:p>
          <a:p>
            <a:pPr lvl="0"/>
            <a:r>
              <a:rPr lang="en-US" dirty="0">
                <a:solidFill>
                  <a:prstClr val="black"/>
                </a:solidFill>
              </a:rPr>
              <a:t>Incorporate quality measures into Character &amp; Competence determination</a:t>
            </a:r>
          </a:p>
          <a:p>
            <a:pPr marL="0" lvl="0" indent="0">
              <a:buNone/>
            </a:pPr>
            <a:endParaRPr lang="en-US" dirty="0">
              <a:solidFill>
                <a:prstClr val="black"/>
              </a:solidFill>
            </a:endParaRPr>
          </a:p>
          <a:p>
            <a:pPr marL="0" lvl="0" indent="0">
              <a:buNone/>
            </a:pPr>
            <a:r>
              <a:rPr lang="en-US" b="1" dirty="0">
                <a:solidFill>
                  <a:prstClr val="black"/>
                </a:solidFill>
              </a:rPr>
              <a:t>MODERNIZE CON TO ALIGN WITH HEALTH SYSTEM TRANSFORMATION: </a:t>
            </a:r>
          </a:p>
          <a:p>
            <a:pPr lvl="0"/>
            <a:r>
              <a:rPr lang="en-US" dirty="0">
                <a:solidFill>
                  <a:prstClr val="black"/>
                </a:solidFill>
              </a:rPr>
              <a:t>Eliminate financial feasibility reviews for provider applicants that demonstrate financial stability (criteria to be defined by OPCHSM)</a:t>
            </a:r>
          </a:p>
          <a:p>
            <a:pPr lvl="0"/>
            <a:r>
              <a:rPr lang="en-US" dirty="0">
                <a:solidFill>
                  <a:prstClr val="black"/>
                </a:solidFill>
              </a:rPr>
              <a:t>Eliminate CON for primary care clinic construction projects (Rec #6 from 12/6/12 PHHPC Report).  </a:t>
            </a:r>
          </a:p>
          <a:p>
            <a:pPr lvl="0"/>
            <a:r>
              <a:rPr lang="en-US" dirty="0">
                <a:solidFill>
                  <a:prstClr val="black"/>
                </a:solidFill>
              </a:rPr>
              <a:t>OPCHSM to develop proposal to eliminate CON for all facility construction projects that do not reflect changes in services (projects would still be reviewed for compliance with health facility construction standards)</a:t>
            </a:r>
          </a:p>
          <a:p>
            <a:pPr lvl="0"/>
            <a:endParaRPr lang="en-US" dirty="0">
              <a:solidFill>
                <a:prstClr val="black"/>
              </a:solidFill>
            </a:endParaRPr>
          </a:p>
          <a:p>
            <a:pPr lvl="0"/>
            <a:endParaRPr lang="en-US" dirty="0">
              <a:solidFill>
                <a:prstClr val="black"/>
              </a:solidFill>
            </a:endParaRPr>
          </a:p>
          <a:p>
            <a:pPr marL="0" lvl="0" indent="0">
              <a:buNone/>
            </a:pPr>
            <a:endParaRPr lang="en-US" sz="1900" dirty="0">
              <a:solidFill>
                <a:prstClr val="black"/>
              </a:solidFill>
            </a:endParaRPr>
          </a:p>
          <a:p>
            <a:endParaRPr lang="en-US" dirty="0"/>
          </a:p>
        </p:txBody>
      </p:sp>
    </p:spTree>
    <p:extLst>
      <p:ext uri="{BB962C8B-B14F-4D97-AF65-F5344CB8AC3E}">
        <p14:creationId xmlns:p14="http://schemas.microsoft.com/office/powerpoint/2010/main" val="530006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Recommendations</a:t>
            </a:r>
          </a:p>
        </p:txBody>
      </p:sp>
      <p:sp>
        <p:nvSpPr>
          <p:cNvPr id="3" name="Content Placeholder 2"/>
          <p:cNvSpPr>
            <a:spLocks noGrp="1"/>
          </p:cNvSpPr>
          <p:nvPr>
            <p:ph idx="1"/>
          </p:nvPr>
        </p:nvSpPr>
        <p:spPr/>
        <p:txBody>
          <a:bodyPr/>
          <a:lstStyle/>
          <a:p>
            <a:pPr marL="0" lvl="0" indent="0">
              <a:buNone/>
            </a:pPr>
            <a:r>
              <a:rPr lang="en-US" b="1" dirty="0">
                <a:solidFill>
                  <a:prstClr val="black"/>
                </a:solidFill>
              </a:rPr>
              <a:t>OTHER IMPORTANT ISSUES TO BE ADDRESSED</a:t>
            </a:r>
            <a:r>
              <a:rPr lang="en-US" dirty="0">
                <a:solidFill>
                  <a:prstClr val="black"/>
                </a:solidFill>
              </a:rPr>
              <a:t> </a:t>
            </a:r>
          </a:p>
          <a:p>
            <a:pPr lvl="0"/>
            <a:r>
              <a:rPr lang="en-US" dirty="0">
                <a:solidFill>
                  <a:prstClr val="black"/>
                </a:solidFill>
              </a:rPr>
              <a:t>Continuum of ambulatory care</a:t>
            </a:r>
          </a:p>
          <a:p>
            <a:pPr lvl="0"/>
            <a:r>
              <a:rPr lang="en-US" dirty="0">
                <a:solidFill>
                  <a:prstClr val="black"/>
                </a:solidFill>
              </a:rPr>
              <a:t>Workforce (supply, credentialing, scope of practice)</a:t>
            </a:r>
          </a:p>
          <a:p>
            <a:r>
              <a:rPr lang="en-US" dirty="0">
                <a:solidFill>
                  <a:prstClr val="black"/>
                </a:solidFill>
              </a:rPr>
              <a:t>The regulatory modernization recommendations of the RMI Workgroups on cardiac services, integrated primary and behavioral health services, telehealth, and post-acute care management models (late 2017 early 2018) </a:t>
            </a:r>
          </a:p>
          <a:p>
            <a:pPr marL="0" lvl="0" indent="0">
              <a:buNone/>
            </a:pPr>
            <a:endParaRPr lang="en-US" dirty="0">
              <a:solidFill>
                <a:prstClr val="black"/>
              </a:solidFill>
            </a:endParaRPr>
          </a:p>
          <a:p>
            <a:pPr marL="0" indent="0">
              <a:buNone/>
            </a:pPr>
            <a:endParaRPr lang="en-US" dirty="0"/>
          </a:p>
        </p:txBody>
      </p:sp>
    </p:spTree>
    <p:extLst>
      <p:ext uri="{BB962C8B-B14F-4D97-AF65-F5344CB8AC3E}">
        <p14:creationId xmlns:p14="http://schemas.microsoft.com/office/powerpoint/2010/main" val="1194941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246</Words>
  <Application>Microsoft Office PowerPoint</Application>
  <PresentationFormat>Widescreen</PresentationFormat>
  <Paragraphs>29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Recommendations for Consideration</vt:lpstr>
      <vt:lpstr>Recommendations</vt:lpstr>
      <vt:lpstr>Recommendations</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Recommendations for Consideration</dc:title>
  <dc:creator>Pirani, Sylvia J (HEALTH)</dc:creator>
  <cp:lastModifiedBy>Sheppard, Dan (HEALTH)</cp:lastModifiedBy>
  <cp:revision>28</cp:revision>
  <dcterms:created xsi:type="dcterms:W3CDTF">2017-09-08T00:27:18Z</dcterms:created>
  <dcterms:modified xsi:type="dcterms:W3CDTF">2017-09-08T12:39:02Z</dcterms:modified>
</cp:coreProperties>
</file>