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256" r:id="rId2"/>
    <p:sldId id="258" r:id="rId3"/>
    <p:sldId id="279" r:id="rId4"/>
    <p:sldId id="257" r:id="rId5"/>
    <p:sldId id="296" r:id="rId6"/>
    <p:sldId id="297" r:id="rId7"/>
    <p:sldId id="287" r:id="rId8"/>
    <p:sldId id="277" r:id="rId9"/>
    <p:sldId id="293" r:id="rId10"/>
    <p:sldId id="292" r:id="rId11"/>
    <p:sldId id="295" r:id="rId12"/>
    <p:sldId id="274" r:id="rId13"/>
    <p:sldId id="275" r:id="rId14"/>
    <p:sldId id="276" r:id="rId15"/>
    <p:sldId id="284" r:id="rId16"/>
    <p:sldId id="270" r:id="rId17"/>
    <p:sldId id="282" r:id="rId18"/>
    <p:sldId id="294" r:id="rId19"/>
    <p:sldId id="288" r:id="rId20"/>
    <p:sldId id="298" r:id="rId21"/>
    <p:sldId id="263" r:id="rId22"/>
    <p:sldId id="262" r:id="rId23"/>
    <p:sldId id="259" r:id="rId24"/>
    <p:sldId id="261" r:id="rId25"/>
    <p:sldId id="26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27"/>
    <p:restoredTop sz="88106"/>
  </p:normalViewPr>
  <p:slideViewPr>
    <p:cSldViewPr snapToGrid="0" snapToObjects="1" showGuides="1">
      <p:cViewPr varScale="1">
        <p:scale>
          <a:sx n="76" d="100"/>
          <a:sy n="76" d="100"/>
        </p:scale>
        <p:origin x="906" y="84"/>
      </p:cViewPr>
      <p:guideLst>
        <p:guide orient="horz" pos="2160"/>
        <p:guide pos="3816"/>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A538D3-DFE1-A744-8503-ECFB521293C5}" type="datetimeFigureOut">
              <a:rPr lang="en-US" smtClean="0"/>
              <a:t>9/6/2017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18BD73-68E6-5746-B3DC-E08B56557618}" type="slidenum">
              <a:rPr lang="en-US" smtClean="0"/>
              <a:t>‹#›</a:t>
            </a:fld>
            <a:endParaRPr lang="en-US"/>
          </a:p>
        </p:txBody>
      </p:sp>
    </p:spTree>
    <p:extLst>
      <p:ext uri="{BB962C8B-B14F-4D97-AF65-F5344CB8AC3E}">
        <p14:creationId xmlns:p14="http://schemas.microsoft.com/office/powerpoint/2010/main" val="526034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C734EC-E978-CD4D-9E10-8B45B7ED2AC2}" type="datetimeFigureOut">
              <a:rPr lang="en-US" smtClean="0"/>
              <a:t>9/6/2017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3BE7A5-E4E3-6945-9AB4-622181E08A3E}" type="slidenum">
              <a:rPr lang="en-US" smtClean="0"/>
              <a:t>‹#›</a:t>
            </a:fld>
            <a:endParaRPr lang="en-US"/>
          </a:p>
        </p:txBody>
      </p:sp>
    </p:spTree>
    <p:extLst>
      <p:ext uri="{BB962C8B-B14F-4D97-AF65-F5344CB8AC3E}">
        <p14:creationId xmlns:p14="http://schemas.microsoft.com/office/powerpoint/2010/main" val="652383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defRPr/>
            </a:pPr>
            <a:r>
              <a:rPr lang="en-US" altLang="x-none" sz="1000" dirty="0" smtClean="0">
                <a:latin typeface="Times New Roman" charset="0"/>
                <a:ea typeface="ＭＳ Ｐゴシック" charset="-128"/>
              </a:rPr>
              <a:t>The predecessor of today</a:t>
            </a:r>
            <a:r>
              <a:rPr lang="ja-JP" altLang="en-US" sz="1000" dirty="0" smtClean="0">
                <a:latin typeface="Times New Roman" charset="0"/>
                <a:ea typeface="ＭＳ Ｐゴシック" charset="-128"/>
              </a:rPr>
              <a:t>’</a:t>
            </a:r>
            <a:r>
              <a:rPr lang="en-US" altLang="ja-JP" sz="1000" dirty="0" smtClean="0">
                <a:latin typeface="Times New Roman" charset="0"/>
                <a:ea typeface="ＭＳ Ｐゴシック" charset="-128"/>
              </a:rPr>
              <a:t>s hospitals and nursing homes the almshouse (poor house).</a:t>
            </a:r>
          </a:p>
          <a:p>
            <a:pPr lvl="1">
              <a:defRPr/>
            </a:pPr>
            <a:r>
              <a:rPr lang="en-US" altLang="x-none" sz="1000" dirty="0" smtClean="0">
                <a:latin typeface="Times New Roman" charset="0"/>
                <a:ea typeface="ＭＳ Ｐゴシック" charset="-128"/>
              </a:rPr>
              <a:t>Almshouses existed in almost all cities of moderate size and were run by the local government.</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Wadsworth Center evolved from the state's Antitoxin Laboratory, established in 1901 to standardize and manufacture antitoxin, the prevailing treatment for communicable diseases such as diphtheria and anthrax. In 1914, the organization was designated the Division of Laboratories and Research, and Augustus B. Wadsworth was named director. The Antitoxin Laboratory was housed in a modest, two-story brick building in a residential neighborhood on Yates Street in Albany, New York. Horses used in the production of antitoxin were stabled there, necessitating that any sterile work be conducted in space sublet from the nearby Bender Hygienic Laboratory.</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Smallpox. Cholera. Typhoid. Tuberculosis. At the turn of the 20th century, death frequently arrived in these guises. For infants and children, though, no infection was feared more than diphtheria, whose microbial toxin coursed through young bodies, ultimately strangling its victims. In New York City alone in the 1890s, there were some 1,000 deaths a year from the disease.</a:t>
            </a:r>
          </a:p>
          <a:p>
            <a:r>
              <a:rPr lang="en-US" sz="1200" b="0" i="0" kern="1200" dirty="0" smtClean="0">
                <a:solidFill>
                  <a:schemeClr val="tx1"/>
                </a:solidFill>
                <a:effectLst/>
                <a:latin typeface="+mn-lt"/>
                <a:ea typeface="+mn-ea"/>
                <a:cs typeface="+mn-cs"/>
              </a:rPr>
              <a:t>As the germ theory of disease emerged from Europe and took hold in the U.S., the first science-based remedies for infectious diseases were made possible. Among the earliest successes was antitoxin for the treatment of diphtheria. In 1901, the very year that the first Nobel Prize for Medicine or Physiology was awarded to the German microbiologist Emil Behring for his discoveries that led to the development of diphtheria antitoxin, New York State established a laboratory to produce and distribute the remedy. The Antitoxin Laboratory is the forerunner of today's Wadsworth Center laboratories.</a:t>
            </a:r>
          </a:p>
          <a:p>
            <a:endParaRPr lang="en-US" dirty="0"/>
          </a:p>
        </p:txBody>
      </p:sp>
      <p:sp>
        <p:nvSpPr>
          <p:cNvPr id="4" name="Slide Number Placeholder 3"/>
          <p:cNvSpPr>
            <a:spLocks noGrp="1"/>
          </p:cNvSpPr>
          <p:nvPr>
            <p:ph type="sldNum" sz="quarter" idx="10"/>
          </p:nvPr>
        </p:nvSpPr>
        <p:spPr/>
        <p:txBody>
          <a:bodyPr/>
          <a:lstStyle/>
          <a:p>
            <a:fld id="{CE3BE7A5-E4E3-6945-9AB4-622181E08A3E}" type="slidenum">
              <a:rPr lang="en-US" smtClean="0"/>
              <a:t>3</a:t>
            </a:fld>
            <a:endParaRPr lang="en-US"/>
          </a:p>
        </p:txBody>
      </p:sp>
    </p:spTree>
    <p:extLst>
      <p:ext uri="{BB962C8B-B14F-4D97-AF65-F5344CB8AC3E}">
        <p14:creationId xmlns:p14="http://schemas.microsoft.com/office/powerpoint/2010/main" val="1539537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txBox="1">
            <a:spLocks noGrp="1" noChangeArrowheads="1"/>
          </p:cNvSpPr>
          <p:nvPr/>
        </p:nvSpPr>
        <p:spPr bwMode="auto">
          <a:xfrm>
            <a:off x="3973513" y="8831263"/>
            <a:ext cx="30368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11" tIns="46356" rIns="92711" bIns="46356" anchor="b"/>
          <a:lstStyle>
            <a:lvl1pPr defTabSz="925513">
              <a:spcBef>
                <a:spcPct val="30000"/>
              </a:spcBef>
              <a:defRPr sz="1200">
                <a:solidFill>
                  <a:schemeClr val="tx1"/>
                </a:solidFill>
                <a:latin typeface="Calibri" charset="0"/>
                <a:ea typeface="ＭＳ Ｐゴシック" charset="-128"/>
              </a:defRPr>
            </a:lvl1pPr>
            <a:lvl2pPr marL="742950" indent="-285750" defTabSz="925513">
              <a:spcBef>
                <a:spcPct val="30000"/>
              </a:spcBef>
              <a:defRPr sz="1200">
                <a:solidFill>
                  <a:schemeClr val="tx1"/>
                </a:solidFill>
                <a:latin typeface="Calibri" charset="0"/>
                <a:ea typeface="ＭＳ Ｐゴシック" charset="-128"/>
              </a:defRPr>
            </a:lvl2pPr>
            <a:lvl3pPr marL="1143000" indent="-228600" defTabSz="925513">
              <a:spcBef>
                <a:spcPct val="30000"/>
              </a:spcBef>
              <a:defRPr sz="1200">
                <a:solidFill>
                  <a:schemeClr val="tx1"/>
                </a:solidFill>
                <a:latin typeface="Calibri" charset="0"/>
                <a:ea typeface="ＭＳ Ｐゴシック" charset="-128"/>
              </a:defRPr>
            </a:lvl3pPr>
            <a:lvl4pPr marL="1600200" indent="-228600" defTabSz="925513">
              <a:spcBef>
                <a:spcPct val="30000"/>
              </a:spcBef>
              <a:defRPr sz="1200">
                <a:solidFill>
                  <a:schemeClr val="tx1"/>
                </a:solidFill>
                <a:latin typeface="Calibri" charset="0"/>
                <a:ea typeface="ＭＳ Ｐゴシック" charset="-128"/>
              </a:defRPr>
            </a:lvl4pPr>
            <a:lvl5pPr marL="2057400" indent="-228600" defTabSz="925513">
              <a:spcBef>
                <a:spcPct val="30000"/>
              </a:spcBef>
              <a:defRPr sz="1200">
                <a:solidFill>
                  <a:schemeClr val="tx1"/>
                </a:solidFill>
                <a:latin typeface="Calibri" charset="0"/>
                <a:ea typeface="ＭＳ Ｐゴシック" charset="-128"/>
              </a:defRPr>
            </a:lvl5pPr>
            <a:lvl6pPr marL="2514600" indent="-228600" defTabSz="9255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255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255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25513"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1514A8FE-25A0-2642-AF3E-01B41E40D704}" type="slidenum">
              <a:rPr lang="en-US" altLang="x-none">
                <a:solidFill>
                  <a:srgbClr val="000000"/>
                </a:solidFill>
                <a:latin typeface="Times New Roman" charset="0"/>
              </a:rPr>
              <a:pPr algn="r" eaLnBrk="1" hangingPunct="1">
                <a:spcBef>
                  <a:spcPct val="0"/>
                </a:spcBef>
              </a:pPr>
              <a:t>25</a:t>
            </a:fld>
            <a:endParaRPr lang="en-US" altLang="x-none">
              <a:solidFill>
                <a:srgbClr val="000000"/>
              </a:solidFill>
              <a:latin typeface="Times New Roman" charset="0"/>
            </a:endParaRPr>
          </a:p>
        </p:txBody>
      </p:sp>
      <p:sp>
        <p:nvSpPr>
          <p:cNvPr id="2478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0819" name="Rectangle 3"/>
          <p:cNvSpPr>
            <a:spLocks noGrp="1" noChangeArrowheads="1"/>
          </p:cNvSpPr>
          <p:nvPr>
            <p:ph type="body" idx="1"/>
          </p:nvPr>
        </p:nvSpPr>
        <p:spPr bwMode="auto">
          <a:xfrm>
            <a:off x="0" y="4416425"/>
            <a:ext cx="7010400" cy="4183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lvl="1">
              <a:defRPr/>
            </a:pPr>
            <a:endParaRPr lang="en-US" altLang="x-none" sz="1000" dirty="0">
              <a:latin typeface="Times New Roman" charset="0"/>
              <a:ea typeface="ＭＳ Ｐゴシック" charset="-128"/>
            </a:endParaRPr>
          </a:p>
        </p:txBody>
      </p:sp>
    </p:spTree>
    <p:extLst>
      <p:ext uri="{BB962C8B-B14F-4D97-AF65-F5344CB8AC3E}">
        <p14:creationId xmlns:p14="http://schemas.microsoft.com/office/powerpoint/2010/main" val="428083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3BE7A5-E4E3-6945-9AB4-622181E08A3E}" type="slidenum">
              <a:rPr lang="en-US" smtClean="0"/>
              <a:t>9</a:t>
            </a:fld>
            <a:endParaRPr lang="en-US"/>
          </a:p>
        </p:txBody>
      </p:sp>
    </p:spTree>
    <p:extLst>
      <p:ext uri="{BB962C8B-B14F-4D97-AF65-F5344CB8AC3E}">
        <p14:creationId xmlns:p14="http://schemas.microsoft.com/office/powerpoint/2010/main" val="1128159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3BE7A5-E4E3-6945-9AB4-622181E08A3E}" type="slidenum">
              <a:rPr lang="en-US" smtClean="0"/>
              <a:t>11</a:t>
            </a:fld>
            <a:endParaRPr lang="en-US"/>
          </a:p>
        </p:txBody>
      </p:sp>
    </p:spTree>
    <p:extLst>
      <p:ext uri="{BB962C8B-B14F-4D97-AF65-F5344CB8AC3E}">
        <p14:creationId xmlns:p14="http://schemas.microsoft.com/office/powerpoint/2010/main" val="1227619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3BE7A5-E4E3-6945-9AB4-622181E08A3E}" type="slidenum">
              <a:rPr lang="en-US" smtClean="0"/>
              <a:t>12</a:t>
            </a:fld>
            <a:endParaRPr lang="en-US"/>
          </a:p>
        </p:txBody>
      </p:sp>
    </p:spTree>
    <p:extLst>
      <p:ext uri="{BB962C8B-B14F-4D97-AF65-F5344CB8AC3E}">
        <p14:creationId xmlns:p14="http://schemas.microsoft.com/office/powerpoint/2010/main" val="2130328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3BE7A5-E4E3-6945-9AB4-622181E08A3E}" type="slidenum">
              <a:rPr lang="en-US" smtClean="0"/>
              <a:t>13</a:t>
            </a:fld>
            <a:endParaRPr lang="en-US"/>
          </a:p>
        </p:txBody>
      </p:sp>
    </p:spTree>
    <p:extLst>
      <p:ext uri="{BB962C8B-B14F-4D97-AF65-F5344CB8AC3E}">
        <p14:creationId xmlns:p14="http://schemas.microsoft.com/office/powerpoint/2010/main" val="1848480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a:ln/>
        </p:spPr>
      </p:sp>
      <p:sp>
        <p:nvSpPr>
          <p:cNvPr id="334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ndParaRPr>
          </a:p>
        </p:txBody>
      </p:sp>
      <p:sp>
        <p:nvSpPr>
          <p:cNvPr id="334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a:solidFill>
                  <a:schemeClr val="tx1"/>
                </a:solidFill>
                <a:latin typeface="Arial" charset="0"/>
              </a:defRPr>
            </a:lvl1pPr>
            <a:lvl2pPr marL="742950" indent="-285750" defTabSz="925513">
              <a:defRPr>
                <a:solidFill>
                  <a:schemeClr val="tx1"/>
                </a:solidFill>
                <a:latin typeface="Arial" charset="0"/>
              </a:defRPr>
            </a:lvl2pPr>
            <a:lvl3pPr marL="1143000" indent="-228600" defTabSz="925513">
              <a:defRPr>
                <a:solidFill>
                  <a:schemeClr val="tx1"/>
                </a:solidFill>
                <a:latin typeface="Arial" charset="0"/>
              </a:defRPr>
            </a:lvl3pPr>
            <a:lvl4pPr marL="1600200" indent="-228600" defTabSz="925513">
              <a:defRPr>
                <a:solidFill>
                  <a:schemeClr val="tx1"/>
                </a:solidFill>
                <a:latin typeface="Arial" charset="0"/>
              </a:defRPr>
            </a:lvl4pPr>
            <a:lvl5pPr marL="2057400" indent="-228600" defTabSz="925513">
              <a:defRPr>
                <a:solidFill>
                  <a:schemeClr val="tx1"/>
                </a:solidFill>
                <a:latin typeface="Arial" charset="0"/>
              </a:defRPr>
            </a:lvl5pPr>
            <a:lvl6pPr marL="2514600" indent="-228600" defTabSz="925513" eaLnBrk="0" fontAlgn="base" hangingPunct="0">
              <a:spcBef>
                <a:spcPct val="0"/>
              </a:spcBef>
              <a:spcAft>
                <a:spcPct val="0"/>
              </a:spcAft>
              <a:defRPr>
                <a:solidFill>
                  <a:schemeClr val="tx1"/>
                </a:solidFill>
                <a:latin typeface="Arial" charset="0"/>
              </a:defRPr>
            </a:lvl6pPr>
            <a:lvl7pPr marL="2971800" indent="-228600" defTabSz="925513" eaLnBrk="0" fontAlgn="base" hangingPunct="0">
              <a:spcBef>
                <a:spcPct val="0"/>
              </a:spcBef>
              <a:spcAft>
                <a:spcPct val="0"/>
              </a:spcAft>
              <a:defRPr>
                <a:solidFill>
                  <a:schemeClr val="tx1"/>
                </a:solidFill>
                <a:latin typeface="Arial" charset="0"/>
              </a:defRPr>
            </a:lvl7pPr>
            <a:lvl8pPr marL="3429000" indent="-228600" defTabSz="925513" eaLnBrk="0" fontAlgn="base" hangingPunct="0">
              <a:spcBef>
                <a:spcPct val="0"/>
              </a:spcBef>
              <a:spcAft>
                <a:spcPct val="0"/>
              </a:spcAft>
              <a:defRPr>
                <a:solidFill>
                  <a:schemeClr val="tx1"/>
                </a:solidFill>
                <a:latin typeface="Arial" charset="0"/>
              </a:defRPr>
            </a:lvl8pPr>
            <a:lvl9pPr marL="3886200" indent="-228600" defTabSz="925513" eaLnBrk="0" fontAlgn="base" hangingPunct="0">
              <a:spcBef>
                <a:spcPct val="0"/>
              </a:spcBef>
              <a:spcAft>
                <a:spcPct val="0"/>
              </a:spcAft>
              <a:defRPr>
                <a:solidFill>
                  <a:schemeClr val="tx1"/>
                </a:solidFill>
                <a:latin typeface="Arial" charset="0"/>
              </a:defRPr>
            </a:lvl9pPr>
          </a:lstStyle>
          <a:p>
            <a:fld id="{E1797FB8-C45D-1B4D-B7C6-B05396A3A53B}" type="slidenum">
              <a:rPr lang="en-US" altLang="x-none">
                <a:latin typeface="Times New Roman" charset="0"/>
              </a:rPr>
              <a:pPr/>
              <a:t>16</a:t>
            </a:fld>
            <a:endParaRPr lang="en-US" altLang="x-none">
              <a:latin typeface="Times New Roman" charset="0"/>
            </a:endParaRPr>
          </a:p>
        </p:txBody>
      </p:sp>
    </p:spTree>
    <p:extLst>
      <p:ext uri="{BB962C8B-B14F-4D97-AF65-F5344CB8AC3E}">
        <p14:creationId xmlns:p14="http://schemas.microsoft.com/office/powerpoint/2010/main" val="1948280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txBody>
          <a:bodyPr/>
          <a:lstStyle>
            <a:lvl1pPr defTabSz="914684">
              <a:defRPr sz="2800">
                <a:solidFill>
                  <a:schemeClr val="bg1"/>
                </a:solidFill>
                <a:latin typeface="Arial" charset="0"/>
                <a:ea typeface="ＭＳ Ｐゴシック" charset="0"/>
              </a:defRPr>
            </a:lvl1pPr>
            <a:lvl2pPr marL="734257" indent="-282407" defTabSz="914684">
              <a:defRPr sz="2800">
                <a:solidFill>
                  <a:schemeClr val="bg1"/>
                </a:solidFill>
                <a:latin typeface="Arial" charset="0"/>
                <a:ea typeface="ＭＳ Ｐゴシック" charset="0"/>
              </a:defRPr>
            </a:lvl2pPr>
            <a:lvl3pPr marL="1129627" indent="-225925" defTabSz="914684">
              <a:defRPr sz="2800">
                <a:solidFill>
                  <a:schemeClr val="bg1"/>
                </a:solidFill>
                <a:latin typeface="Arial" charset="0"/>
                <a:ea typeface="ＭＳ Ｐゴシック" charset="0"/>
              </a:defRPr>
            </a:lvl3pPr>
            <a:lvl4pPr marL="1581478" indent="-225925" defTabSz="914684">
              <a:defRPr sz="2800">
                <a:solidFill>
                  <a:schemeClr val="bg1"/>
                </a:solidFill>
                <a:latin typeface="Arial" charset="0"/>
                <a:ea typeface="ＭＳ Ｐゴシック" charset="0"/>
              </a:defRPr>
            </a:lvl4pPr>
            <a:lvl5pPr marL="2033328" indent="-225925" defTabSz="914684">
              <a:defRPr sz="2800">
                <a:solidFill>
                  <a:schemeClr val="bg1"/>
                </a:solidFill>
                <a:latin typeface="Arial" charset="0"/>
                <a:ea typeface="ＭＳ Ｐゴシック" charset="0"/>
              </a:defRPr>
            </a:lvl5pPr>
            <a:lvl6pPr marL="2485179" indent="-225925" algn="ctr" defTabSz="914684" eaLnBrk="0" fontAlgn="base" hangingPunct="0">
              <a:spcBef>
                <a:spcPct val="0"/>
              </a:spcBef>
              <a:spcAft>
                <a:spcPct val="0"/>
              </a:spcAft>
              <a:defRPr sz="2800">
                <a:solidFill>
                  <a:schemeClr val="bg1"/>
                </a:solidFill>
                <a:latin typeface="Arial" charset="0"/>
                <a:ea typeface="ＭＳ Ｐゴシック" charset="0"/>
              </a:defRPr>
            </a:lvl6pPr>
            <a:lvl7pPr marL="2937030" indent="-225925" algn="ctr" defTabSz="914684" eaLnBrk="0" fontAlgn="base" hangingPunct="0">
              <a:spcBef>
                <a:spcPct val="0"/>
              </a:spcBef>
              <a:spcAft>
                <a:spcPct val="0"/>
              </a:spcAft>
              <a:defRPr sz="2800">
                <a:solidFill>
                  <a:schemeClr val="bg1"/>
                </a:solidFill>
                <a:latin typeface="Arial" charset="0"/>
                <a:ea typeface="ＭＳ Ｐゴシック" charset="0"/>
              </a:defRPr>
            </a:lvl7pPr>
            <a:lvl8pPr marL="3388881" indent="-225925" algn="ctr" defTabSz="914684" eaLnBrk="0" fontAlgn="base" hangingPunct="0">
              <a:spcBef>
                <a:spcPct val="0"/>
              </a:spcBef>
              <a:spcAft>
                <a:spcPct val="0"/>
              </a:spcAft>
              <a:defRPr sz="2800">
                <a:solidFill>
                  <a:schemeClr val="bg1"/>
                </a:solidFill>
                <a:latin typeface="Arial" charset="0"/>
                <a:ea typeface="ＭＳ Ｐゴシック" charset="0"/>
              </a:defRPr>
            </a:lvl8pPr>
            <a:lvl9pPr marL="3840731" indent="-225925" algn="ctr" defTabSz="914684" eaLnBrk="0" fontAlgn="base" hangingPunct="0">
              <a:spcBef>
                <a:spcPct val="0"/>
              </a:spcBef>
              <a:spcAft>
                <a:spcPct val="0"/>
              </a:spcAft>
              <a:defRPr sz="2800">
                <a:solidFill>
                  <a:schemeClr val="bg1"/>
                </a:solidFill>
                <a:latin typeface="Arial" charset="0"/>
                <a:ea typeface="ＭＳ Ｐゴシック" charset="0"/>
              </a:defRPr>
            </a:lvl9pPr>
          </a:lstStyle>
          <a:p>
            <a:fld id="{8AA581D9-C65C-C24C-8B9F-D82AA360EBD2}" type="slidenum">
              <a:rPr lang="en-US" sz="1200">
                <a:solidFill>
                  <a:schemeClr val="tx1"/>
                </a:solidFill>
                <a:latin typeface="Times New Roman" charset="0"/>
              </a:rPr>
              <a:pPr/>
              <a:t>17</a:t>
            </a:fld>
            <a:endParaRPr lang="en-US" sz="1200">
              <a:solidFill>
                <a:schemeClr val="tx1"/>
              </a:solidFill>
              <a:latin typeface="Times New Roman"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422385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3BE7A5-E4E3-6945-9AB4-622181E08A3E}" type="slidenum">
              <a:rPr lang="en-US" smtClean="0"/>
              <a:t>19</a:t>
            </a:fld>
            <a:endParaRPr lang="en-US"/>
          </a:p>
        </p:txBody>
      </p:sp>
    </p:spTree>
    <p:extLst>
      <p:ext uri="{BB962C8B-B14F-4D97-AF65-F5344CB8AC3E}">
        <p14:creationId xmlns:p14="http://schemas.microsoft.com/office/powerpoint/2010/main" val="117821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3BE7A5-E4E3-6945-9AB4-622181E08A3E}" type="slidenum">
              <a:rPr lang="en-US" smtClean="0"/>
              <a:t>24</a:t>
            </a:fld>
            <a:endParaRPr lang="en-US"/>
          </a:p>
        </p:txBody>
      </p:sp>
    </p:spTree>
    <p:extLst>
      <p:ext uri="{BB962C8B-B14F-4D97-AF65-F5344CB8AC3E}">
        <p14:creationId xmlns:p14="http://schemas.microsoft.com/office/powerpoint/2010/main" val="278901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CE535F-BAEE-6E4A-91EE-6BCA1A9B8CB5}" type="datetimeFigureOut">
              <a:rPr lang="en-US" smtClean="0"/>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13AB0-FE7A-A34C-963E-32C69AC73CC0}" type="slidenum">
              <a:rPr lang="en-US" smtClean="0"/>
              <a:t>‹#›</a:t>
            </a:fld>
            <a:endParaRPr lang="en-US"/>
          </a:p>
        </p:txBody>
      </p:sp>
    </p:spTree>
    <p:extLst>
      <p:ext uri="{BB962C8B-B14F-4D97-AF65-F5344CB8AC3E}">
        <p14:creationId xmlns:p14="http://schemas.microsoft.com/office/powerpoint/2010/main" val="1806954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CE535F-BAEE-6E4A-91EE-6BCA1A9B8CB5}" type="datetimeFigureOut">
              <a:rPr lang="en-US" smtClean="0"/>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13AB0-FE7A-A34C-963E-32C69AC73CC0}" type="slidenum">
              <a:rPr lang="en-US" smtClean="0"/>
              <a:t>‹#›</a:t>
            </a:fld>
            <a:endParaRPr lang="en-US"/>
          </a:p>
        </p:txBody>
      </p:sp>
    </p:spTree>
    <p:extLst>
      <p:ext uri="{BB962C8B-B14F-4D97-AF65-F5344CB8AC3E}">
        <p14:creationId xmlns:p14="http://schemas.microsoft.com/office/powerpoint/2010/main" val="1773300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CE535F-BAEE-6E4A-91EE-6BCA1A9B8CB5}" type="datetimeFigureOut">
              <a:rPr lang="en-US" smtClean="0"/>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13AB0-FE7A-A34C-963E-32C69AC73CC0}" type="slidenum">
              <a:rPr lang="en-US" smtClean="0"/>
              <a:t>‹#›</a:t>
            </a:fld>
            <a:endParaRPr lang="en-US"/>
          </a:p>
        </p:txBody>
      </p:sp>
    </p:spTree>
    <p:extLst>
      <p:ext uri="{BB962C8B-B14F-4D97-AF65-F5344CB8AC3E}">
        <p14:creationId xmlns:p14="http://schemas.microsoft.com/office/powerpoint/2010/main" val="1082542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CE535F-BAEE-6E4A-91EE-6BCA1A9B8CB5}" type="datetimeFigureOut">
              <a:rPr lang="en-US" smtClean="0"/>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13AB0-FE7A-A34C-963E-32C69AC73CC0}" type="slidenum">
              <a:rPr lang="en-US" smtClean="0"/>
              <a:t>‹#›</a:t>
            </a:fld>
            <a:endParaRPr lang="en-US"/>
          </a:p>
        </p:txBody>
      </p:sp>
    </p:spTree>
    <p:extLst>
      <p:ext uri="{BB962C8B-B14F-4D97-AF65-F5344CB8AC3E}">
        <p14:creationId xmlns:p14="http://schemas.microsoft.com/office/powerpoint/2010/main" val="1909777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CE535F-BAEE-6E4A-91EE-6BCA1A9B8CB5}" type="datetimeFigureOut">
              <a:rPr lang="en-US" smtClean="0"/>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13AB0-FE7A-A34C-963E-32C69AC73CC0}" type="slidenum">
              <a:rPr lang="en-US" smtClean="0"/>
              <a:t>‹#›</a:t>
            </a:fld>
            <a:endParaRPr lang="en-US"/>
          </a:p>
        </p:txBody>
      </p:sp>
    </p:spTree>
    <p:extLst>
      <p:ext uri="{BB962C8B-B14F-4D97-AF65-F5344CB8AC3E}">
        <p14:creationId xmlns:p14="http://schemas.microsoft.com/office/powerpoint/2010/main" val="1332055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CE535F-BAEE-6E4A-91EE-6BCA1A9B8CB5}" type="datetimeFigureOut">
              <a:rPr lang="en-US" smtClean="0"/>
              <a:t>9/6/2017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13AB0-FE7A-A34C-963E-32C69AC73CC0}" type="slidenum">
              <a:rPr lang="en-US" smtClean="0"/>
              <a:t>‹#›</a:t>
            </a:fld>
            <a:endParaRPr lang="en-US"/>
          </a:p>
        </p:txBody>
      </p:sp>
    </p:spTree>
    <p:extLst>
      <p:ext uri="{BB962C8B-B14F-4D97-AF65-F5344CB8AC3E}">
        <p14:creationId xmlns:p14="http://schemas.microsoft.com/office/powerpoint/2010/main" val="348003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CE535F-BAEE-6E4A-91EE-6BCA1A9B8CB5}" type="datetimeFigureOut">
              <a:rPr lang="en-US" smtClean="0"/>
              <a:t>9/6/2017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913AB0-FE7A-A34C-963E-32C69AC73CC0}" type="slidenum">
              <a:rPr lang="en-US" smtClean="0"/>
              <a:t>‹#›</a:t>
            </a:fld>
            <a:endParaRPr lang="en-US"/>
          </a:p>
        </p:txBody>
      </p:sp>
    </p:spTree>
    <p:extLst>
      <p:ext uri="{BB962C8B-B14F-4D97-AF65-F5344CB8AC3E}">
        <p14:creationId xmlns:p14="http://schemas.microsoft.com/office/powerpoint/2010/main" val="1304500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CE535F-BAEE-6E4A-91EE-6BCA1A9B8CB5}" type="datetimeFigureOut">
              <a:rPr lang="en-US" smtClean="0"/>
              <a:t>9/6/2017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913AB0-FE7A-A34C-963E-32C69AC73CC0}" type="slidenum">
              <a:rPr lang="en-US" smtClean="0"/>
              <a:t>‹#›</a:t>
            </a:fld>
            <a:endParaRPr lang="en-US"/>
          </a:p>
        </p:txBody>
      </p:sp>
    </p:spTree>
    <p:extLst>
      <p:ext uri="{BB962C8B-B14F-4D97-AF65-F5344CB8AC3E}">
        <p14:creationId xmlns:p14="http://schemas.microsoft.com/office/powerpoint/2010/main" val="1086141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CE535F-BAEE-6E4A-91EE-6BCA1A9B8CB5}" type="datetimeFigureOut">
              <a:rPr lang="en-US" smtClean="0"/>
              <a:t>9/6/2017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913AB0-FE7A-A34C-963E-32C69AC73CC0}" type="slidenum">
              <a:rPr lang="en-US" smtClean="0"/>
              <a:t>‹#›</a:t>
            </a:fld>
            <a:endParaRPr lang="en-US"/>
          </a:p>
        </p:txBody>
      </p:sp>
    </p:spTree>
    <p:extLst>
      <p:ext uri="{BB962C8B-B14F-4D97-AF65-F5344CB8AC3E}">
        <p14:creationId xmlns:p14="http://schemas.microsoft.com/office/powerpoint/2010/main" val="1165913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CE535F-BAEE-6E4A-91EE-6BCA1A9B8CB5}" type="datetimeFigureOut">
              <a:rPr lang="en-US" smtClean="0"/>
              <a:t>9/6/2017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13AB0-FE7A-A34C-963E-32C69AC73CC0}" type="slidenum">
              <a:rPr lang="en-US" smtClean="0"/>
              <a:t>‹#›</a:t>
            </a:fld>
            <a:endParaRPr lang="en-US"/>
          </a:p>
        </p:txBody>
      </p:sp>
    </p:spTree>
    <p:extLst>
      <p:ext uri="{BB962C8B-B14F-4D97-AF65-F5344CB8AC3E}">
        <p14:creationId xmlns:p14="http://schemas.microsoft.com/office/powerpoint/2010/main" val="1869668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CE535F-BAEE-6E4A-91EE-6BCA1A9B8CB5}" type="datetimeFigureOut">
              <a:rPr lang="en-US" smtClean="0"/>
              <a:t>9/6/2017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13AB0-FE7A-A34C-963E-32C69AC73CC0}" type="slidenum">
              <a:rPr lang="en-US" smtClean="0"/>
              <a:t>‹#›</a:t>
            </a:fld>
            <a:endParaRPr lang="en-US"/>
          </a:p>
        </p:txBody>
      </p:sp>
    </p:spTree>
    <p:extLst>
      <p:ext uri="{BB962C8B-B14F-4D97-AF65-F5344CB8AC3E}">
        <p14:creationId xmlns:p14="http://schemas.microsoft.com/office/powerpoint/2010/main" val="1533000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CE535F-BAEE-6E4A-91EE-6BCA1A9B8CB5}" type="datetimeFigureOut">
              <a:rPr lang="en-US" smtClean="0"/>
              <a:t>9/6/2017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913AB0-FE7A-A34C-963E-32C69AC73CC0}" type="slidenum">
              <a:rPr lang="en-US" smtClean="0"/>
              <a:t>‹#›</a:t>
            </a:fld>
            <a:endParaRPr lang="en-US"/>
          </a:p>
        </p:txBody>
      </p:sp>
    </p:spTree>
    <p:extLst>
      <p:ext uri="{BB962C8B-B14F-4D97-AF65-F5344CB8AC3E}">
        <p14:creationId xmlns:p14="http://schemas.microsoft.com/office/powerpoint/2010/main" val="617251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tif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jpeg"/><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7900" y="3953311"/>
            <a:ext cx="6268885" cy="2387600"/>
          </a:xfrm>
        </p:spPr>
        <p:txBody>
          <a:bodyPr>
            <a:normAutofit fontScale="90000"/>
          </a:bodyPr>
          <a:lstStyle/>
          <a:p>
            <a:r>
              <a:rPr lang="en-US" b="1" dirty="0" smtClean="0">
                <a:latin typeface="+mn-lt"/>
              </a:rPr>
              <a:t/>
            </a:r>
            <a:br>
              <a:rPr lang="en-US" b="1" dirty="0" smtClean="0">
                <a:latin typeface="+mn-lt"/>
              </a:rPr>
            </a:br>
            <a:r>
              <a:rPr lang="en-US" b="1" dirty="0" smtClean="0"/>
              <a:t/>
            </a:r>
            <a:br>
              <a:rPr lang="en-US" b="1" dirty="0" smtClean="0"/>
            </a:br>
            <a:r>
              <a:rPr lang="en-US" sz="4000" b="1" i="1" dirty="0">
                <a:solidFill>
                  <a:schemeClr val="tx2"/>
                </a:solidFill>
              </a:rPr>
              <a:t> Retreat of the </a:t>
            </a:r>
            <a:br>
              <a:rPr lang="en-US" sz="4000" b="1" i="1" dirty="0">
                <a:solidFill>
                  <a:schemeClr val="tx2"/>
                </a:solidFill>
              </a:rPr>
            </a:br>
            <a:r>
              <a:rPr lang="en-US" sz="4000" b="1" i="1" dirty="0">
                <a:solidFill>
                  <a:schemeClr val="tx2"/>
                </a:solidFill>
              </a:rPr>
              <a:t>Public Health and Health Planning Council </a:t>
            </a:r>
            <a:r>
              <a:rPr lang="en-US" sz="4000" b="1" i="1" dirty="0" smtClean="0">
                <a:solidFill>
                  <a:schemeClr val="tx2"/>
                </a:solidFill>
              </a:rPr>
              <a:t/>
            </a:r>
            <a:br>
              <a:rPr lang="en-US" sz="4000" b="1" i="1" dirty="0" smtClean="0">
                <a:solidFill>
                  <a:schemeClr val="tx2"/>
                </a:solidFill>
              </a:rPr>
            </a:br>
            <a:r>
              <a:rPr lang="en-US" sz="2700" b="1" dirty="0" smtClean="0">
                <a:solidFill>
                  <a:schemeClr val="tx2"/>
                </a:solidFill>
              </a:rPr>
              <a:t>September 6 - 8, 2017</a:t>
            </a:r>
            <a:br>
              <a:rPr lang="en-US" sz="2700" b="1" dirty="0" smtClean="0">
                <a:solidFill>
                  <a:schemeClr val="tx2"/>
                </a:solidFill>
              </a:rPr>
            </a:br>
            <a:r>
              <a:rPr lang="en-US" sz="2700" b="1" dirty="0" smtClean="0">
                <a:solidFill>
                  <a:schemeClr val="tx2"/>
                </a:solidFill>
              </a:rPr>
              <a:t>Tarrytown NY</a:t>
            </a:r>
            <a:r>
              <a:rPr lang="en-US" dirty="0" smtClean="0"/>
              <a:t/>
            </a:r>
            <a:br>
              <a:rPr lang="en-US" dirty="0" smtClean="0"/>
            </a:br>
            <a:endParaRPr lang="en-US" dirty="0"/>
          </a:p>
        </p:txBody>
      </p:sp>
      <p:sp>
        <p:nvSpPr>
          <p:cNvPr id="3" name="Subtitle 2"/>
          <p:cNvSpPr>
            <a:spLocks noGrp="1"/>
          </p:cNvSpPr>
          <p:nvPr>
            <p:ph type="subTitle" idx="1"/>
          </p:nvPr>
        </p:nvSpPr>
        <p:spPr>
          <a:xfrm>
            <a:off x="7446669" y="5915500"/>
            <a:ext cx="3491346" cy="481675"/>
          </a:xfrm>
        </p:spPr>
        <p:txBody>
          <a:bodyPr/>
          <a:lstStyle/>
          <a:p>
            <a:r>
              <a:rPr lang="en-US" b="1" dirty="0" smtClean="0">
                <a:solidFill>
                  <a:schemeClr val="tx2"/>
                </a:solidFill>
              </a:rPr>
              <a:t>Jeffrey Kraut, Chair</a:t>
            </a:r>
            <a:endParaRPr lang="en-US" b="1" dirty="0">
              <a:solidFill>
                <a:schemeClr val="tx2"/>
              </a:solidFill>
            </a:endParaRPr>
          </a:p>
        </p:txBody>
      </p:sp>
      <p:grpSp>
        <p:nvGrpSpPr>
          <p:cNvPr id="7" name="Group 6"/>
          <p:cNvGrpSpPr/>
          <p:nvPr/>
        </p:nvGrpSpPr>
        <p:grpSpPr>
          <a:xfrm>
            <a:off x="6492338" y="396614"/>
            <a:ext cx="5576604" cy="761861"/>
            <a:chOff x="564426" y="5187123"/>
            <a:chExt cx="5576604" cy="761861"/>
          </a:xfrm>
        </p:grpSpPr>
        <p:pic>
          <p:nvPicPr>
            <p:cNvPr id="4" name="Picture 3"/>
            <p:cNvPicPr>
              <a:picLocks noChangeAspect="1"/>
            </p:cNvPicPr>
            <p:nvPr/>
          </p:nvPicPr>
          <p:blipFill>
            <a:blip r:embed="rId2"/>
            <a:stretch>
              <a:fillRect/>
            </a:stretch>
          </p:blipFill>
          <p:spPr>
            <a:xfrm>
              <a:off x="564426" y="5187123"/>
              <a:ext cx="3132168" cy="761861"/>
            </a:xfrm>
            <a:prstGeom prst="rect">
              <a:avLst/>
            </a:prstGeom>
          </p:spPr>
        </p:pic>
        <p:sp>
          <p:nvSpPr>
            <p:cNvPr id="5" name="TextBox 4"/>
            <p:cNvSpPr txBox="1"/>
            <p:nvPr/>
          </p:nvSpPr>
          <p:spPr>
            <a:xfrm>
              <a:off x="1817572" y="5568053"/>
              <a:ext cx="4323458" cy="369332"/>
            </a:xfrm>
            <a:prstGeom prst="rect">
              <a:avLst/>
            </a:prstGeom>
            <a:solidFill>
              <a:schemeClr val="bg1"/>
            </a:solidFill>
          </p:spPr>
          <p:txBody>
            <a:bodyPr wrap="square" rtlCol="0">
              <a:spAutoFit/>
            </a:bodyPr>
            <a:lstStyle/>
            <a:p>
              <a:r>
                <a:rPr lang="en-US" b="1" dirty="0" smtClean="0">
                  <a:solidFill>
                    <a:schemeClr val="tx2"/>
                  </a:solidFill>
                </a:rPr>
                <a:t>Public Health and Health Planning Council</a:t>
              </a:r>
              <a:endParaRPr lang="en-US" b="1" dirty="0">
                <a:solidFill>
                  <a:schemeClr val="tx2"/>
                </a:solidFill>
              </a:endParaRPr>
            </a:p>
          </p:txBody>
        </p:sp>
        <p:sp>
          <p:nvSpPr>
            <p:cNvPr id="6" name="TextBox 5"/>
            <p:cNvSpPr txBox="1"/>
            <p:nvPr/>
          </p:nvSpPr>
          <p:spPr>
            <a:xfrm>
              <a:off x="1817572" y="5187123"/>
              <a:ext cx="4323458" cy="461665"/>
            </a:xfrm>
            <a:prstGeom prst="rect">
              <a:avLst/>
            </a:prstGeom>
            <a:solidFill>
              <a:schemeClr val="bg1"/>
            </a:solidFill>
          </p:spPr>
          <p:txBody>
            <a:bodyPr wrap="square" rtlCol="0">
              <a:spAutoFit/>
            </a:bodyPr>
            <a:lstStyle/>
            <a:p>
              <a:r>
                <a:rPr lang="en-US" sz="2400" b="1" dirty="0" smtClean="0">
                  <a:solidFill>
                    <a:schemeClr val="tx2"/>
                  </a:solidFill>
                </a:rPr>
                <a:t>Department of Health</a:t>
              </a:r>
              <a:endParaRPr lang="en-US" sz="2400" b="1" dirty="0">
                <a:solidFill>
                  <a:schemeClr val="tx2"/>
                </a:solidFill>
              </a:endParaRPr>
            </a:p>
          </p:txBody>
        </p:sp>
      </p:grpSp>
      <p:grpSp>
        <p:nvGrpSpPr>
          <p:cNvPr id="16" name="Group 15"/>
          <p:cNvGrpSpPr/>
          <p:nvPr/>
        </p:nvGrpSpPr>
        <p:grpSpPr>
          <a:xfrm>
            <a:off x="615142" y="1458527"/>
            <a:ext cx="4973187" cy="4041570"/>
            <a:chOff x="615142" y="1458527"/>
            <a:chExt cx="4973187" cy="4041570"/>
          </a:xfrm>
        </p:grpSpPr>
        <p:pic>
          <p:nvPicPr>
            <p:cNvPr id="9" name="Picture 8"/>
            <p:cNvPicPr>
              <a:picLocks noChangeAspect="1"/>
            </p:cNvPicPr>
            <p:nvPr/>
          </p:nvPicPr>
          <p:blipFill rotWithShape="1">
            <a:blip r:embed="rId3">
              <a:alphaModFix amt="35000"/>
            </a:blip>
            <a:srcRect l="3353" t="16835" r="5466" b="11532"/>
            <a:stretch/>
          </p:blipFill>
          <p:spPr>
            <a:xfrm>
              <a:off x="615142" y="1593114"/>
              <a:ext cx="4973187" cy="3906983"/>
            </a:xfrm>
            <a:prstGeom prst="rect">
              <a:avLst/>
            </a:prstGeom>
          </p:spPr>
        </p:pic>
        <p:pic>
          <p:nvPicPr>
            <p:cNvPr id="15" name="Picture 14"/>
            <p:cNvPicPr>
              <a:picLocks noChangeAspect="1"/>
            </p:cNvPicPr>
            <p:nvPr/>
          </p:nvPicPr>
          <p:blipFill rotWithShape="1">
            <a:blip r:embed="rId4"/>
            <a:srcRect r="74462"/>
            <a:stretch/>
          </p:blipFill>
          <p:spPr>
            <a:xfrm>
              <a:off x="3382867" y="1458527"/>
              <a:ext cx="1039504" cy="1226751"/>
            </a:xfrm>
            <a:prstGeom prst="rect">
              <a:avLst/>
            </a:prstGeom>
          </p:spPr>
        </p:pic>
        <p:pic>
          <p:nvPicPr>
            <p:cNvPr id="12" name="Picture 11"/>
            <p:cNvPicPr>
              <a:picLocks noChangeAspect="1"/>
            </p:cNvPicPr>
            <p:nvPr/>
          </p:nvPicPr>
          <p:blipFill rotWithShape="1">
            <a:blip r:embed="rId4"/>
            <a:srcRect l="25407" r="32502"/>
            <a:stretch/>
          </p:blipFill>
          <p:spPr>
            <a:xfrm>
              <a:off x="2907534" y="2190409"/>
              <a:ext cx="1681091" cy="1203698"/>
            </a:xfrm>
            <a:prstGeom prst="rect">
              <a:avLst/>
            </a:prstGeom>
          </p:spPr>
        </p:pic>
        <p:pic>
          <p:nvPicPr>
            <p:cNvPr id="11" name="Picture 10"/>
            <p:cNvPicPr>
              <a:picLocks noChangeAspect="1"/>
            </p:cNvPicPr>
            <p:nvPr/>
          </p:nvPicPr>
          <p:blipFill>
            <a:blip r:embed="rId4"/>
            <a:stretch>
              <a:fillRect/>
            </a:stretch>
          </p:blipFill>
          <p:spPr>
            <a:xfrm>
              <a:off x="615142" y="2899237"/>
              <a:ext cx="4296016" cy="1294735"/>
            </a:xfrm>
            <a:prstGeom prst="rect">
              <a:avLst/>
            </a:prstGeom>
          </p:spPr>
        </p:pic>
        <p:pic>
          <p:nvPicPr>
            <p:cNvPr id="13" name="Picture 12"/>
            <p:cNvPicPr>
              <a:picLocks noChangeAspect="1"/>
            </p:cNvPicPr>
            <p:nvPr/>
          </p:nvPicPr>
          <p:blipFill rotWithShape="1">
            <a:blip r:embed="rId4"/>
            <a:srcRect l="6523" r="74462" b="20712"/>
            <a:stretch/>
          </p:blipFill>
          <p:spPr>
            <a:xfrm>
              <a:off x="3748079" y="3640299"/>
              <a:ext cx="897775" cy="1128237"/>
            </a:xfrm>
            <a:prstGeom prst="rect">
              <a:avLst/>
            </a:prstGeom>
          </p:spPr>
        </p:pic>
      </p:grpSp>
      <p:sp>
        <p:nvSpPr>
          <p:cNvPr id="17" name="Rectangle 16"/>
          <p:cNvSpPr/>
          <p:nvPr/>
        </p:nvSpPr>
        <p:spPr>
          <a:xfrm>
            <a:off x="5674960" y="1539405"/>
            <a:ext cx="6393982" cy="1569660"/>
          </a:xfrm>
          <a:prstGeom prst="rect">
            <a:avLst/>
          </a:prstGeom>
        </p:spPr>
        <p:txBody>
          <a:bodyPr wrap="square">
            <a:spAutoFit/>
          </a:bodyPr>
          <a:lstStyle/>
          <a:p>
            <a:pPr algn="ctr"/>
            <a:r>
              <a:rPr lang="en-US" sz="4800" b="1" i="1" dirty="0">
                <a:solidFill>
                  <a:schemeClr val="tx2"/>
                </a:solidFill>
              </a:rPr>
              <a:t>Looking Back and Looking Forward </a:t>
            </a:r>
            <a:endParaRPr lang="en-US" sz="4800" dirty="0"/>
          </a:p>
        </p:txBody>
      </p:sp>
    </p:spTree>
    <p:extLst>
      <p:ext uri="{BB962C8B-B14F-4D97-AF65-F5344CB8AC3E}">
        <p14:creationId xmlns:p14="http://schemas.microsoft.com/office/powerpoint/2010/main" val="8163234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8445" y="-116378"/>
            <a:ext cx="7213555"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378"/>
            <a:ext cx="4949927" cy="6858000"/>
          </a:xfrm>
          <a:prstGeom prst="rect">
            <a:avLst/>
          </a:prstGeom>
        </p:spPr>
      </p:pic>
    </p:spTree>
    <p:extLst>
      <p:ext uri="{BB962C8B-B14F-4D97-AF65-F5344CB8AC3E}">
        <p14:creationId xmlns:p14="http://schemas.microsoft.com/office/powerpoint/2010/main" val="17037091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5971" t="19596" r="4684" b="8486"/>
          <a:stretch/>
        </p:blipFill>
        <p:spPr>
          <a:xfrm>
            <a:off x="6809021" y="1162394"/>
            <a:ext cx="3387924" cy="5313223"/>
          </a:xfrm>
          <a:prstGeom prst="rect">
            <a:avLst/>
          </a:prstGeom>
        </p:spPr>
      </p:pic>
      <p:sp>
        <p:nvSpPr>
          <p:cNvPr id="8" name="TextBox 7"/>
          <p:cNvSpPr txBox="1"/>
          <p:nvPr/>
        </p:nvSpPr>
        <p:spPr>
          <a:xfrm>
            <a:off x="7727128" y="121483"/>
            <a:ext cx="1551709" cy="769441"/>
          </a:xfrm>
          <a:prstGeom prst="rect">
            <a:avLst/>
          </a:prstGeom>
          <a:noFill/>
        </p:spPr>
        <p:txBody>
          <a:bodyPr wrap="square" rtlCol="0">
            <a:spAutoFit/>
          </a:bodyPr>
          <a:lstStyle/>
          <a:p>
            <a:pPr algn="ctr"/>
            <a:r>
              <a:rPr lang="en-US" sz="4400" b="1" dirty="0" smtClean="0">
                <a:solidFill>
                  <a:schemeClr val="tx2"/>
                </a:solidFill>
              </a:rPr>
              <a:t>1991</a:t>
            </a:r>
            <a:endParaRPr lang="en-US" sz="4400" b="1" dirty="0">
              <a:solidFill>
                <a:schemeClr val="tx2"/>
              </a:solidFill>
            </a:endParaRPr>
          </a:p>
        </p:txBody>
      </p:sp>
      <p:sp>
        <p:nvSpPr>
          <p:cNvPr id="9" name="TextBox 8"/>
          <p:cNvSpPr txBox="1"/>
          <p:nvPr/>
        </p:nvSpPr>
        <p:spPr>
          <a:xfrm>
            <a:off x="2443004" y="186597"/>
            <a:ext cx="1551709" cy="769441"/>
          </a:xfrm>
          <a:prstGeom prst="rect">
            <a:avLst/>
          </a:prstGeom>
          <a:noFill/>
        </p:spPr>
        <p:txBody>
          <a:bodyPr wrap="square" rtlCol="0">
            <a:spAutoFit/>
          </a:bodyPr>
          <a:lstStyle/>
          <a:p>
            <a:pPr algn="ctr"/>
            <a:r>
              <a:rPr lang="en-US" sz="4400" b="1" dirty="0" smtClean="0">
                <a:solidFill>
                  <a:schemeClr val="tx2"/>
                </a:solidFill>
              </a:rPr>
              <a:t>1986</a:t>
            </a:r>
            <a:endParaRPr lang="en-US" sz="4400" b="1" dirty="0">
              <a:solidFill>
                <a:schemeClr val="tx2"/>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367" y="1059875"/>
            <a:ext cx="4122982" cy="5415742"/>
          </a:xfrm>
          <a:prstGeom prst="rect">
            <a:avLst/>
          </a:prstGeom>
        </p:spPr>
      </p:pic>
    </p:spTree>
    <p:extLst>
      <p:ext uri="{BB962C8B-B14F-4D97-AF65-F5344CB8AC3E}">
        <p14:creationId xmlns:p14="http://schemas.microsoft.com/office/powerpoint/2010/main" val="3301111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139905A-8D0E-8944-AEE6-EDF4A436C771}" type="slidenum">
              <a:rPr lang="en-US" smtClean="0"/>
              <a:t>12</a:t>
            </a:fld>
            <a:endParaRPr lang="en-US"/>
          </a:p>
        </p:txBody>
      </p:sp>
      <p:pic>
        <p:nvPicPr>
          <p:cNvPr id="9" name="Picture 8" descr="Screen Shot 2016-06-24 at 3.26.04 PM.png"/>
          <p:cNvPicPr>
            <a:picLocks noChangeAspect="1"/>
          </p:cNvPicPr>
          <p:nvPr/>
        </p:nvPicPr>
        <p:blipFill rotWithShape="1">
          <a:blip r:embed="rId3">
            <a:extLst>
              <a:ext uri="{28A0092B-C50C-407E-A947-70E740481C1C}">
                <a14:useLocalDpi xmlns:a14="http://schemas.microsoft.com/office/drawing/2010/main" val="0"/>
              </a:ext>
            </a:extLst>
          </a:blip>
          <a:srcRect l="3191" t="7228" r="62390" b="11180"/>
          <a:stretch/>
        </p:blipFill>
        <p:spPr>
          <a:xfrm rot="20641000">
            <a:off x="1098928" y="785221"/>
            <a:ext cx="4193284" cy="5591445"/>
          </a:xfrm>
          <a:prstGeom prst="rect">
            <a:avLst/>
          </a:prstGeom>
          <a:ln>
            <a:solidFill>
              <a:srgbClr val="4F81BD"/>
            </a:solidFill>
          </a:ln>
        </p:spPr>
      </p:pic>
      <p:pic>
        <p:nvPicPr>
          <p:cNvPr id="13" name="Picture 12" descr="Screen Shot 2016-06-24 at 3.25.47 PM.png"/>
          <p:cNvPicPr>
            <a:picLocks noChangeAspect="1"/>
          </p:cNvPicPr>
          <p:nvPr/>
        </p:nvPicPr>
        <p:blipFill rotWithShape="1">
          <a:blip r:embed="rId4">
            <a:extLst>
              <a:ext uri="{28A0092B-C50C-407E-A947-70E740481C1C}">
                <a14:useLocalDpi xmlns:a14="http://schemas.microsoft.com/office/drawing/2010/main" val="0"/>
              </a:ext>
            </a:extLst>
          </a:blip>
          <a:srcRect l="1193" t="8588" r="63439" b="8133"/>
          <a:stretch/>
        </p:blipFill>
        <p:spPr>
          <a:xfrm rot="506616">
            <a:off x="6857422" y="866370"/>
            <a:ext cx="4118236" cy="5454543"/>
          </a:xfrm>
          <a:prstGeom prst="rect">
            <a:avLst/>
          </a:prstGeom>
          <a:ln>
            <a:solidFill>
              <a:srgbClr val="0000FF"/>
            </a:solidFill>
          </a:ln>
        </p:spPr>
      </p:pic>
      <p:sp>
        <p:nvSpPr>
          <p:cNvPr id="12" name="TextBox 11"/>
          <p:cNvSpPr txBox="1"/>
          <p:nvPr/>
        </p:nvSpPr>
        <p:spPr>
          <a:xfrm>
            <a:off x="5205129" y="692727"/>
            <a:ext cx="1551709" cy="769441"/>
          </a:xfrm>
          <a:prstGeom prst="rect">
            <a:avLst/>
          </a:prstGeom>
          <a:noFill/>
        </p:spPr>
        <p:txBody>
          <a:bodyPr wrap="square" rtlCol="0">
            <a:spAutoFit/>
          </a:bodyPr>
          <a:lstStyle/>
          <a:p>
            <a:pPr algn="ctr"/>
            <a:r>
              <a:rPr lang="en-US" sz="4400" b="1" dirty="0" smtClean="0">
                <a:solidFill>
                  <a:schemeClr val="tx2"/>
                </a:solidFill>
              </a:rPr>
              <a:t>2006</a:t>
            </a:r>
            <a:endParaRPr lang="en-US" sz="4400" b="1" dirty="0">
              <a:solidFill>
                <a:schemeClr val="tx2"/>
              </a:solidFill>
            </a:endParaRPr>
          </a:p>
        </p:txBody>
      </p:sp>
    </p:spTree>
    <p:extLst>
      <p:ext uri="{BB962C8B-B14F-4D97-AF65-F5344CB8AC3E}">
        <p14:creationId xmlns:p14="http://schemas.microsoft.com/office/powerpoint/2010/main" val="6157102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30" y="1510146"/>
            <a:ext cx="3439733" cy="4449219"/>
          </a:xfrm>
          <a:prstGeom prst="rect">
            <a:avLst/>
          </a:prstGeom>
          <a:ln>
            <a:solidFill>
              <a:schemeClr val="accent1"/>
            </a:solidFill>
          </a:ln>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338" t="4391" r="6938" b="2943"/>
          <a:stretch/>
        </p:blipFill>
        <p:spPr>
          <a:xfrm>
            <a:off x="4155097" y="1510146"/>
            <a:ext cx="1838746" cy="2596341"/>
          </a:xfrm>
          <a:prstGeom prst="rect">
            <a:avLst/>
          </a:prstGeom>
          <a:ln w="38100">
            <a:solidFill>
              <a:schemeClr val="accent1">
                <a:lumMod val="75000"/>
              </a:schemeClr>
            </a:solidFill>
          </a:ln>
        </p:spPr>
      </p:pic>
      <p:sp>
        <p:nvSpPr>
          <p:cNvPr id="5" name="TextBox 4"/>
          <p:cNvSpPr txBox="1"/>
          <p:nvPr/>
        </p:nvSpPr>
        <p:spPr>
          <a:xfrm>
            <a:off x="5195455" y="221671"/>
            <a:ext cx="1551709" cy="769441"/>
          </a:xfrm>
          <a:prstGeom prst="rect">
            <a:avLst/>
          </a:prstGeom>
          <a:noFill/>
        </p:spPr>
        <p:txBody>
          <a:bodyPr wrap="square" rtlCol="0">
            <a:spAutoFit/>
          </a:bodyPr>
          <a:lstStyle/>
          <a:p>
            <a:pPr algn="ctr"/>
            <a:r>
              <a:rPr lang="en-US" sz="4400" b="1" dirty="0" smtClean="0">
                <a:solidFill>
                  <a:schemeClr val="tx2"/>
                </a:solidFill>
              </a:rPr>
              <a:t>2013</a:t>
            </a:r>
            <a:endParaRPr lang="en-US" sz="4400" b="1" dirty="0">
              <a:solidFill>
                <a:schemeClr val="tx2"/>
              </a:solidFill>
            </a:endParaRPr>
          </a:p>
        </p:txBody>
      </p:sp>
      <p:sp>
        <p:nvSpPr>
          <p:cNvPr id="6" name="TextBox 5"/>
          <p:cNvSpPr txBox="1"/>
          <p:nvPr/>
        </p:nvSpPr>
        <p:spPr>
          <a:xfrm>
            <a:off x="9130146" y="221672"/>
            <a:ext cx="1551709" cy="769441"/>
          </a:xfrm>
          <a:prstGeom prst="rect">
            <a:avLst/>
          </a:prstGeom>
          <a:noFill/>
        </p:spPr>
        <p:txBody>
          <a:bodyPr wrap="square" rtlCol="0">
            <a:spAutoFit/>
          </a:bodyPr>
          <a:lstStyle/>
          <a:p>
            <a:pPr algn="ctr"/>
            <a:r>
              <a:rPr lang="en-US" sz="4400" b="1" dirty="0" smtClean="0">
                <a:solidFill>
                  <a:schemeClr val="tx2"/>
                </a:solidFill>
              </a:rPr>
              <a:t>2014</a:t>
            </a:r>
            <a:endParaRPr lang="en-US" sz="4400" b="1" dirty="0">
              <a:solidFill>
                <a:schemeClr val="tx2"/>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1040" y="3734755"/>
            <a:ext cx="2125606" cy="2700231"/>
          </a:xfrm>
          <a:prstGeom prst="rect">
            <a:avLst/>
          </a:prstGeom>
          <a:ln w="28575">
            <a:solidFill>
              <a:srgbClr val="00B050"/>
            </a:solidFill>
          </a:ln>
        </p:spPr>
      </p:pic>
      <p:sp>
        <p:nvSpPr>
          <p:cNvPr id="7" name="TextBox 6"/>
          <p:cNvSpPr txBox="1"/>
          <p:nvPr/>
        </p:nvSpPr>
        <p:spPr>
          <a:xfrm>
            <a:off x="1260765" y="221671"/>
            <a:ext cx="1551709" cy="769441"/>
          </a:xfrm>
          <a:prstGeom prst="rect">
            <a:avLst/>
          </a:prstGeom>
          <a:noFill/>
        </p:spPr>
        <p:txBody>
          <a:bodyPr wrap="square" rtlCol="0">
            <a:spAutoFit/>
          </a:bodyPr>
          <a:lstStyle/>
          <a:p>
            <a:pPr algn="ctr"/>
            <a:r>
              <a:rPr lang="en-US" sz="4400" b="1" dirty="0" smtClean="0">
                <a:solidFill>
                  <a:schemeClr val="tx2"/>
                </a:solidFill>
              </a:rPr>
              <a:t>2011</a:t>
            </a:r>
            <a:endParaRPr lang="en-US" sz="4400" b="1" dirty="0">
              <a:solidFill>
                <a:schemeClr val="tx2"/>
              </a:solidFill>
            </a:endParaRPr>
          </a:p>
        </p:txBody>
      </p:sp>
      <p:grpSp>
        <p:nvGrpSpPr>
          <p:cNvPr id="13" name="Group 12"/>
          <p:cNvGrpSpPr/>
          <p:nvPr/>
        </p:nvGrpSpPr>
        <p:grpSpPr>
          <a:xfrm>
            <a:off x="7724524" y="1667490"/>
            <a:ext cx="4192824" cy="4134530"/>
            <a:chOff x="7759699" y="1373216"/>
            <a:chExt cx="4192824" cy="413453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9700" y="1373216"/>
              <a:ext cx="4192823" cy="2208184"/>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t="72000"/>
            <a:stretch/>
          </p:blipFill>
          <p:spPr>
            <a:xfrm>
              <a:off x="7759699" y="3581400"/>
              <a:ext cx="4192823" cy="1926346"/>
            </a:xfrm>
            <a:prstGeom prst="rect">
              <a:avLst/>
            </a:prstGeom>
          </p:spPr>
        </p:pic>
      </p:grpSp>
    </p:spTree>
    <p:extLst>
      <p:ext uri="{BB962C8B-B14F-4D97-AF65-F5344CB8AC3E}">
        <p14:creationId xmlns:p14="http://schemas.microsoft.com/office/powerpoint/2010/main" val="158487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09778" y="1481586"/>
            <a:ext cx="4886069" cy="4856753"/>
          </a:xfrm>
          <a:prstGeom prst="rect">
            <a:avLst/>
          </a:prstGeom>
        </p:spPr>
      </p:pic>
      <p:sp>
        <p:nvSpPr>
          <p:cNvPr id="3" name="Rectangle 2"/>
          <p:cNvSpPr/>
          <p:nvPr/>
        </p:nvSpPr>
        <p:spPr>
          <a:xfrm>
            <a:off x="157655" y="193160"/>
            <a:ext cx="11634952" cy="1077218"/>
          </a:xfrm>
          <a:prstGeom prst="rect">
            <a:avLst/>
          </a:prstGeom>
        </p:spPr>
        <p:txBody>
          <a:bodyPr wrap="square">
            <a:spAutoFit/>
          </a:bodyPr>
          <a:lstStyle/>
          <a:p>
            <a:pPr algn="ctr" fontAlgn="t"/>
            <a:r>
              <a:rPr lang="en-US" sz="3200" b="1" i="0" dirty="0" smtClean="0">
                <a:solidFill>
                  <a:srgbClr val="002D72"/>
                </a:solidFill>
                <a:effectLst/>
              </a:rPr>
              <a:t>Health Across all Policies Initiative Launched to Support the </a:t>
            </a:r>
          </a:p>
          <a:p>
            <a:pPr algn="ctr" fontAlgn="t"/>
            <a:r>
              <a:rPr lang="en-US" sz="3200" b="1" i="0" dirty="0" smtClean="0">
                <a:solidFill>
                  <a:srgbClr val="002D72"/>
                </a:solidFill>
                <a:effectLst/>
              </a:rPr>
              <a:t>Prevention Agenda Goal of Becoming the Healthiest State</a:t>
            </a:r>
            <a:endParaRPr lang="en-US" sz="3200" b="1" i="0" dirty="0">
              <a:solidFill>
                <a:srgbClr val="002D72"/>
              </a:solidFill>
              <a:effectLst/>
            </a:endParaRPr>
          </a:p>
        </p:txBody>
      </p:sp>
      <p:sp>
        <p:nvSpPr>
          <p:cNvPr id="4" name="Rectangle 3"/>
          <p:cNvSpPr/>
          <p:nvPr/>
        </p:nvSpPr>
        <p:spPr>
          <a:xfrm>
            <a:off x="7083972" y="2001747"/>
            <a:ext cx="4204138" cy="3385542"/>
          </a:xfrm>
          <a:prstGeom prst="rect">
            <a:avLst/>
          </a:prstGeom>
        </p:spPr>
        <p:txBody>
          <a:bodyPr wrap="square">
            <a:spAutoFit/>
          </a:bodyPr>
          <a:lstStyle/>
          <a:p>
            <a:pPr algn="ctr"/>
            <a:r>
              <a:rPr lang="en-US" dirty="0" smtClean="0">
                <a:solidFill>
                  <a:schemeClr val="tx2"/>
                </a:solidFill>
              </a:rPr>
              <a:t/>
            </a:r>
            <a:br>
              <a:rPr lang="en-US" dirty="0" smtClean="0">
                <a:solidFill>
                  <a:schemeClr val="tx2"/>
                </a:solidFill>
              </a:rPr>
            </a:br>
            <a:r>
              <a:rPr lang="en-US" sz="2800" dirty="0" smtClean="0">
                <a:solidFill>
                  <a:schemeClr val="tx2"/>
                </a:solidFill>
              </a:rPr>
              <a:t>The Governor's announcement called on the Public Health and Health Planning Council and its Ad Hoc Committee to Lead the Prevention Agenda, to lead this effort.</a:t>
            </a:r>
          </a:p>
        </p:txBody>
      </p:sp>
    </p:spTree>
    <p:extLst>
      <p:ext uri="{BB962C8B-B14F-4D97-AF65-F5344CB8AC3E}">
        <p14:creationId xmlns:p14="http://schemas.microsoft.com/office/powerpoint/2010/main" val="105736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6666" y="6027737"/>
            <a:ext cx="2743200" cy="365125"/>
          </a:xfrm>
        </p:spPr>
        <p:txBody>
          <a:bodyPr/>
          <a:lstStyle/>
          <a:p>
            <a:fld id="{C923DF14-94B3-2C43-9CF4-48815826560A}" type="slidenum">
              <a:rPr lang="en-US" smtClean="0"/>
              <a:t>15</a:t>
            </a:fld>
            <a:endParaRPr lang="en-US"/>
          </a:p>
        </p:txBody>
      </p:sp>
      <p:pic>
        <p:nvPicPr>
          <p:cNvPr id="8" name="Picture 7" descr="Screen Shot 2017-03-07 at 11.18.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1140" y="247897"/>
            <a:ext cx="4607498" cy="6610103"/>
          </a:xfrm>
          <a:prstGeom prst="rect">
            <a:avLst/>
          </a:prstGeom>
        </p:spPr>
      </p:pic>
      <p:grpSp>
        <p:nvGrpSpPr>
          <p:cNvPr id="10" name="Group 9"/>
          <p:cNvGrpSpPr/>
          <p:nvPr/>
        </p:nvGrpSpPr>
        <p:grpSpPr>
          <a:xfrm>
            <a:off x="540327" y="0"/>
            <a:ext cx="5264727" cy="6573121"/>
            <a:chOff x="464206" y="1000904"/>
            <a:chExt cx="4162515" cy="3553246"/>
          </a:xfrm>
        </p:grpSpPr>
        <p:pic>
          <p:nvPicPr>
            <p:cNvPr id="6" name="Picture 5"/>
            <p:cNvPicPr>
              <a:picLocks noChangeAspect="1"/>
            </p:cNvPicPr>
            <p:nvPr/>
          </p:nvPicPr>
          <p:blipFill rotWithShape="1">
            <a:blip r:embed="rId3"/>
            <a:srcRect b="2800"/>
            <a:stretch/>
          </p:blipFill>
          <p:spPr>
            <a:xfrm>
              <a:off x="464206" y="1000904"/>
              <a:ext cx="4162515" cy="2144356"/>
            </a:xfrm>
            <a:prstGeom prst="rect">
              <a:avLst/>
            </a:prstGeom>
          </p:spPr>
        </p:pic>
        <p:pic>
          <p:nvPicPr>
            <p:cNvPr id="9" name="Picture 8" descr="Screen Shot 2017-03-07 at 11.23.2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389" y="3145260"/>
              <a:ext cx="4038673" cy="1408890"/>
            </a:xfrm>
            <a:prstGeom prst="rect">
              <a:avLst/>
            </a:prstGeom>
          </p:spPr>
        </p:pic>
      </p:grpSp>
    </p:spTree>
    <p:extLst>
      <p:ext uri="{BB962C8B-B14F-4D97-AF65-F5344CB8AC3E}">
        <p14:creationId xmlns:p14="http://schemas.microsoft.com/office/powerpoint/2010/main" val="15279046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extBox 2"/>
          <p:cNvSpPr txBox="1">
            <a:spLocks noChangeArrowheads="1"/>
          </p:cNvSpPr>
          <p:nvPr/>
        </p:nvSpPr>
        <p:spPr bwMode="auto">
          <a:xfrm>
            <a:off x="1381126" y="6259514"/>
            <a:ext cx="128587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x-none" altLang="x-none"/>
          </a:p>
        </p:txBody>
      </p:sp>
      <p:pic>
        <p:nvPicPr>
          <p:cNvPr id="2488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10778836"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809750" y="-76200"/>
            <a:ext cx="7715250" cy="708025"/>
          </a:xfrm>
          <a:prstGeom prst="rect">
            <a:avLst/>
          </a:prstGeom>
          <a:noFill/>
        </p:spPr>
        <p:txBody>
          <a:bodyPr>
            <a:spAutoFit/>
          </a:bodyPr>
          <a:lstStyle/>
          <a:p>
            <a:pPr algn="ctr">
              <a:defRPr/>
            </a:pPr>
            <a:r>
              <a:rPr lang="en-US" sz="4000" b="1" dirty="0">
                <a:solidFill>
                  <a:srgbClr val="1F497D"/>
                </a:solidFill>
                <a:effectLst>
                  <a:outerShdw blurRad="38100" dist="38100" dir="2700000" algn="tl">
                    <a:srgbClr val="000000">
                      <a:alpha val="43137"/>
                    </a:srgbClr>
                  </a:outerShdw>
                </a:effectLst>
                <a:latin typeface="Arial" pitchFamily="34" charset="0"/>
              </a:rPr>
              <a:t>The Changing Landscape</a:t>
            </a:r>
          </a:p>
        </p:txBody>
      </p:sp>
      <p:sp>
        <p:nvSpPr>
          <p:cNvPr id="248837" name="Slide Number Placeholder 4"/>
          <p:cNvSpPr>
            <a:spLocks noGrp="1"/>
          </p:cNvSpPr>
          <p:nvPr>
            <p:ph type="sldNum" sz="quarter" idx="12"/>
          </p:nvPr>
        </p:nvSpPr>
        <p:spPr>
          <a:xfrm>
            <a:off x="8667750" y="6492876"/>
            <a:ext cx="24003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57F1DFE-0139-8D43-A85B-EF5C26ED0EBF}" type="slidenum">
              <a:rPr lang="en-US" altLang="x-none">
                <a:solidFill>
                  <a:srgbClr val="000000"/>
                </a:solidFill>
                <a:latin typeface="Calibri" charset="0"/>
              </a:rPr>
              <a:pPr/>
              <a:t>16</a:t>
            </a:fld>
            <a:endParaRPr lang="en-US" altLang="x-none">
              <a:solidFill>
                <a:srgbClr val="000000"/>
              </a:solidFill>
              <a:latin typeface="Calibri" charset="0"/>
            </a:endParaRPr>
          </a:p>
        </p:txBody>
      </p:sp>
    </p:spTree>
    <p:extLst>
      <p:ext uri="{BB962C8B-B14F-4D97-AF65-F5344CB8AC3E}">
        <p14:creationId xmlns:p14="http://schemas.microsoft.com/office/powerpoint/2010/main" val="1318607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81200" y="-193242"/>
            <a:ext cx="8229600" cy="1143000"/>
          </a:xfrm>
        </p:spPr>
        <p:txBody>
          <a:bodyPr>
            <a:normAutofit/>
          </a:bodyPr>
          <a:lstStyle/>
          <a:p>
            <a:r>
              <a:rPr lang="en-US" sz="3200" b="1" dirty="0" smtClean="0">
                <a:solidFill>
                  <a:schemeClr val="tx2">
                    <a:lumMod val="75000"/>
                  </a:schemeClr>
                </a:solidFill>
                <a:latin typeface="Arial" charset="0"/>
              </a:rPr>
              <a:t>Responding to the Forces </a:t>
            </a:r>
            <a:r>
              <a:rPr lang="en-US" sz="3200" b="1" dirty="0">
                <a:solidFill>
                  <a:schemeClr val="tx2">
                    <a:lumMod val="75000"/>
                  </a:schemeClr>
                </a:solidFill>
                <a:latin typeface="Arial" charset="0"/>
              </a:rPr>
              <a:t>of Change</a:t>
            </a:r>
          </a:p>
        </p:txBody>
      </p:sp>
      <p:sp>
        <p:nvSpPr>
          <p:cNvPr id="131075" name="Text Box 3"/>
          <p:cNvSpPr txBox="1">
            <a:spLocks noChangeArrowheads="1"/>
          </p:cNvSpPr>
          <p:nvPr/>
        </p:nvSpPr>
        <p:spPr bwMode="auto">
          <a:xfrm>
            <a:off x="3048000" y="2489200"/>
            <a:ext cx="3581400" cy="523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a:solidFill>
                  <a:srgbClr val="3333FF"/>
                </a:solidFill>
                <a:latin typeface="Times New Roman" charset="0"/>
              </a:rPr>
              <a:t>staff shortages</a:t>
            </a:r>
          </a:p>
        </p:txBody>
      </p:sp>
      <p:sp>
        <p:nvSpPr>
          <p:cNvPr id="131076" name="Text Box 4"/>
          <p:cNvSpPr txBox="1">
            <a:spLocks noChangeArrowheads="1"/>
          </p:cNvSpPr>
          <p:nvPr/>
        </p:nvSpPr>
        <p:spPr bwMode="auto">
          <a:xfrm>
            <a:off x="4038600" y="1600200"/>
            <a:ext cx="5181600" cy="46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2400">
                <a:solidFill>
                  <a:srgbClr val="FF0000"/>
                </a:solidFill>
                <a:latin typeface="Arial Black" charset="0"/>
              </a:rPr>
              <a:t>declining reimbursement</a:t>
            </a:r>
          </a:p>
        </p:txBody>
      </p:sp>
      <p:sp>
        <p:nvSpPr>
          <p:cNvPr id="131077" name="Text Box 5"/>
          <p:cNvSpPr txBox="1">
            <a:spLocks noChangeArrowheads="1"/>
          </p:cNvSpPr>
          <p:nvPr/>
        </p:nvSpPr>
        <p:spPr bwMode="auto">
          <a:xfrm>
            <a:off x="4572000" y="3511550"/>
            <a:ext cx="3962400" cy="46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2400" b="1" dirty="0">
                <a:solidFill>
                  <a:srgbClr val="009900"/>
                </a:solidFill>
                <a:latin typeface="CG Omega" charset="0"/>
              </a:rPr>
              <a:t>rising prescription costs</a:t>
            </a:r>
          </a:p>
        </p:txBody>
      </p:sp>
      <p:sp>
        <p:nvSpPr>
          <p:cNvPr id="131078" name="Text Box 6"/>
          <p:cNvSpPr txBox="1">
            <a:spLocks noChangeArrowheads="1"/>
          </p:cNvSpPr>
          <p:nvPr/>
        </p:nvSpPr>
        <p:spPr bwMode="auto">
          <a:xfrm>
            <a:off x="1676400" y="4037016"/>
            <a:ext cx="38862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3200" i="1">
                <a:solidFill>
                  <a:srgbClr val="6600CC"/>
                </a:solidFill>
                <a:latin typeface="MS Mincho" charset="0"/>
              </a:rPr>
              <a:t>medical errors</a:t>
            </a:r>
          </a:p>
        </p:txBody>
      </p:sp>
      <p:sp>
        <p:nvSpPr>
          <p:cNvPr id="131079" name="Text Box 7"/>
          <p:cNvSpPr txBox="1">
            <a:spLocks noChangeArrowheads="1"/>
          </p:cNvSpPr>
          <p:nvPr/>
        </p:nvSpPr>
        <p:spPr bwMode="auto">
          <a:xfrm>
            <a:off x="7924800" y="2590801"/>
            <a:ext cx="2133600" cy="523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dirty="0">
                <a:solidFill>
                  <a:srgbClr val="FF00FF"/>
                </a:solidFill>
                <a:latin typeface="Berlin Sans FB Demi" charset="0"/>
              </a:rPr>
              <a:t>bioterrorism</a:t>
            </a:r>
          </a:p>
        </p:txBody>
      </p:sp>
      <p:sp>
        <p:nvSpPr>
          <p:cNvPr id="131080" name="Text Box 8"/>
          <p:cNvSpPr txBox="1">
            <a:spLocks noChangeArrowheads="1"/>
          </p:cNvSpPr>
          <p:nvPr/>
        </p:nvSpPr>
        <p:spPr bwMode="auto">
          <a:xfrm>
            <a:off x="2895600" y="1477966"/>
            <a:ext cx="1676400" cy="579437"/>
          </a:xfrm>
          <a:prstGeom prst="rect">
            <a:avLst/>
          </a:prstGeom>
          <a:noFill/>
          <a:ln w="25400">
            <a:noFill/>
            <a:miter lim="800000"/>
            <a:headEnd/>
            <a:tailEnd/>
          </a:ln>
          <a:effec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3200" b="1" dirty="0">
                <a:solidFill>
                  <a:srgbClr val="FF9933"/>
                </a:solidFill>
                <a:effectLst>
                  <a:outerShdw blurRad="38100" dist="38100" dir="2700000" algn="tl">
                    <a:srgbClr val="000000"/>
                  </a:outerShdw>
                </a:effectLst>
                <a:latin typeface="Britannic Bold" charset="0"/>
              </a:rPr>
              <a:t>HIPAA</a:t>
            </a:r>
          </a:p>
        </p:txBody>
      </p:sp>
      <p:sp>
        <p:nvSpPr>
          <p:cNvPr id="131081" name="Text Box 9"/>
          <p:cNvSpPr txBox="1">
            <a:spLocks noChangeArrowheads="1"/>
          </p:cNvSpPr>
          <p:nvPr/>
        </p:nvSpPr>
        <p:spPr bwMode="auto">
          <a:xfrm>
            <a:off x="6858000" y="1295400"/>
            <a:ext cx="18415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1800" dirty="0">
                <a:solidFill>
                  <a:schemeClr val="tx1"/>
                </a:solidFill>
                <a:latin typeface="Wide Latin" charset="0"/>
              </a:rPr>
              <a:t>JCAHO</a:t>
            </a:r>
          </a:p>
        </p:txBody>
      </p:sp>
      <p:sp>
        <p:nvSpPr>
          <p:cNvPr id="131082" name="Text Box 10"/>
          <p:cNvSpPr txBox="1">
            <a:spLocks noChangeArrowheads="1"/>
          </p:cNvSpPr>
          <p:nvPr/>
        </p:nvSpPr>
        <p:spPr bwMode="auto">
          <a:xfrm>
            <a:off x="7543800" y="4292600"/>
            <a:ext cx="2590800" cy="523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a:solidFill>
                  <a:srgbClr val="808000"/>
                </a:solidFill>
                <a:latin typeface="Palatino" charset="0"/>
              </a:rPr>
              <a:t>technology</a:t>
            </a:r>
          </a:p>
        </p:txBody>
      </p:sp>
      <p:sp>
        <p:nvSpPr>
          <p:cNvPr id="131083" name="Text Box 11"/>
          <p:cNvSpPr txBox="1">
            <a:spLocks noChangeArrowheads="1"/>
          </p:cNvSpPr>
          <p:nvPr/>
        </p:nvSpPr>
        <p:spPr bwMode="auto">
          <a:xfrm>
            <a:off x="1905000" y="4648200"/>
            <a:ext cx="3429000" cy="46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2400" i="1">
                <a:solidFill>
                  <a:srgbClr val="CC3399"/>
                </a:solidFill>
                <a:latin typeface="Rockwell" charset="0"/>
              </a:rPr>
              <a:t>aging population</a:t>
            </a:r>
          </a:p>
        </p:txBody>
      </p:sp>
      <p:sp>
        <p:nvSpPr>
          <p:cNvPr id="131084" name="Text Box 12"/>
          <p:cNvSpPr txBox="1">
            <a:spLocks noChangeArrowheads="1"/>
          </p:cNvSpPr>
          <p:nvPr/>
        </p:nvSpPr>
        <p:spPr bwMode="auto">
          <a:xfrm>
            <a:off x="6705600" y="5457826"/>
            <a:ext cx="36576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2000">
                <a:solidFill>
                  <a:srgbClr val="CC6600"/>
                </a:solidFill>
                <a:latin typeface="Showcard Gothic" charset="0"/>
              </a:rPr>
              <a:t>uninsured patients</a:t>
            </a:r>
          </a:p>
        </p:txBody>
      </p:sp>
      <p:sp>
        <p:nvSpPr>
          <p:cNvPr id="131085" name="Text Box 13"/>
          <p:cNvSpPr txBox="1">
            <a:spLocks noChangeArrowheads="1"/>
          </p:cNvSpPr>
          <p:nvPr/>
        </p:nvSpPr>
        <p:spPr bwMode="auto">
          <a:xfrm>
            <a:off x="4800600" y="5729288"/>
            <a:ext cx="6019800" cy="523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b="1">
                <a:solidFill>
                  <a:srgbClr val="CC0066"/>
                </a:solidFill>
                <a:latin typeface="Bradley Hand ITC" charset="0"/>
              </a:rPr>
              <a:t>crowded emergency departments</a:t>
            </a:r>
          </a:p>
        </p:txBody>
      </p:sp>
      <p:sp>
        <p:nvSpPr>
          <p:cNvPr id="131086" name="Text Box 14"/>
          <p:cNvSpPr txBox="1">
            <a:spLocks noChangeArrowheads="1"/>
          </p:cNvSpPr>
          <p:nvPr/>
        </p:nvSpPr>
        <p:spPr bwMode="auto">
          <a:xfrm>
            <a:off x="1524000" y="3165477"/>
            <a:ext cx="3429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2000">
                <a:solidFill>
                  <a:srgbClr val="0066FF"/>
                </a:solidFill>
                <a:latin typeface="Arial Black" charset="0"/>
              </a:rPr>
              <a:t>patient diversity</a:t>
            </a:r>
          </a:p>
        </p:txBody>
      </p:sp>
      <p:sp>
        <p:nvSpPr>
          <p:cNvPr id="131087" name="Text Box 15"/>
          <p:cNvSpPr txBox="1">
            <a:spLocks noChangeArrowheads="1"/>
          </p:cNvSpPr>
          <p:nvPr/>
        </p:nvSpPr>
        <p:spPr bwMode="auto">
          <a:xfrm>
            <a:off x="7543800" y="3810000"/>
            <a:ext cx="3124200" cy="46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2400">
                <a:solidFill>
                  <a:srgbClr val="0066CC"/>
                </a:solidFill>
                <a:latin typeface="Tahoma" charset="0"/>
              </a:rPr>
              <a:t>workforce diversity</a:t>
            </a:r>
          </a:p>
        </p:txBody>
      </p:sp>
      <p:sp>
        <p:nvSpPr>
          <p:cNvPr id="131088" name="Text Box 16"/>
          <p:cNvSpPr txBox="1">
            <a:spLocks noChangeArrowheads="1"/>
          </p:cNvSpPr>
          <p:nvPr/>
        </p:nvSpPr>
        <p:spPr bwMode="auto">
          <a:xfrm>
            <a:off x="5486400" y="2451101"/>
            <a:ext cx="4191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2000">
                <a:solidFill>
                  <a:srgbClr val="008000"/>
                </a:solidFill>
                <a:latin typeface="Arial Rounded MT Bold" charset="0"/>
              </a:rPr>
              <a:t>informed consumers</a:t>
            </a:r>
          </a:p>
        </p:txBody>
      </p:sp>
      <p:sp>
        <p:nvSpPr>
          <p:cNvPr id="131089" name="Text Box 17"/>
          <p:cNvSpPr txBox="1">
            <a:spLocks noChangeArrowheads="1"/>
          </p:cNvSpPr>
          <p:nvPr/>
        </p:nvSpPr>
        <p:spPr bwMode="auto">
          <a:xfrm>
            <a:off x="1600200" y="762000"/>
            <a:ext cx="3276600" cy="46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2400">
                <a:solidFill>
                  <a:srgbClr val="990000"/>
                </a:solidFill>
                <a:latin typeface="Comic Sans MS" charset="0"/>
              </a:rPr>
              <a:t>medical cost inflation</a:t>
            </a:r>
          </a:p>
        </p:txBody>
      </p:sp>
      <p:sp>
        <p:nvSpPr>
          <p:cNvPr id="131090" name="Text Box 18"/>
          <p:cNvSpPr txBox="1">
            <a:spLocks noChangeArrowheads="1"/>
          </p:cNvSpPr>
          <p:nvPr/>
        </p:nvSpPr>
        <p:spPr bwMode="auto">
          <a:xfrm>
            <a:off x="1524000" y="5029200"/>
            <a:ext cx="1524000" cy="46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2400" b="1">
                <a:solidFill>
                  <a:srgbClr val="996633"/>
                </a:solidFill>
                <a:latin typeface="Times New Roman" charset="0"/>
              </a:rPr>
              <a:t>OSHA</a:t>
            </a:r>
          </a:p>
        </p:txBody>
      </p:sp>
      <p:sp>
        <p:nvSpPr>
          <p:cNvPr id="131091" name="Text Box 19"/>
          <p:cNvSpPr txBox="1">
            <a:spLocks noChangeArrowheads="1"/>
          </p:cNvSpPr>
          <p:nvPr/>
        </p:nvSpPr>
        <p:spPr bwMode="auto">
          <a:xfrm>
            <a:off x="1644650" y="5594350"/>
            <a:ext cx="3384550" cy="463208"/>
          </a:xfrm>
          <a:prstGeom prst="rect">
            <a:avLst/>
          </a:prstGeom>
          <a:noFill/>
          <a:ln w="25400">
            <a:noFill/>
            <a:miter lim="800000"/>
            <a:headEnd/>
            <a:tailEnd/>
          </a:ln>
          <a:effectLst/>
        </p:spPr>
        <p:txBody>
          <a:bodyPr wrap="squar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2400" b="1" dirty="0">
                <a:solidFill>
                  <a:srgbClr val="009999"/>
                </a:solidFill>
                <a:effectLst>
                  <a:outerShdw blurRad="38100" dist="38100" dir="2700000" algn="tl">
                    <a:srgbClr val="000000"/>
                  </a:outerShdw>
                </a:effectLst>
                <a:latin typeface="Times New Roman" charset="0"/>
              </a:rPr>
              <a:t>market competition</a:t>
            </a:r>
          </a:p>
        </p:txBody>
      </p:sp>
      <p:sp>
        <p:nvSpPr>
          <p:cNvPr id="131092" name="Text Box 20"/>
          <p:cNvSpPr txBox="1">
            <a:spLocks noChangeArrowheads="1"/>
          </p:cNvSpPr>
          <p:nvPr/>
        </p:nvSpPr>
        <p:spPr bwMode="auto">
          <a:xfrm>
            <a:off x="5181600" y="6154738"/>
            <a:ext cx="4343400" cy="46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2400">
                <a:solidFill>
                  <a:srgbClr val="003366"/>
                </a:solidFill>
                <a:latin typeface="Tahoma" charset="0"/>
              </a:rPr>
              <a:t>needed capital improvements</a:t>
            </a:r>
          </a:p>
        </p:txBody>
      </p:sp>
      <p:sp>
        <p:nvSpPr>
          <p:cNvPr id="131093" name="Text Box 21"/>
          <p:cNvSpPr txBox="1">
            <a:spLocks noChangeArrowheads="1"/>
          </p:cNvSpPr>
          <p:nvPr/>
        </p:nvSpPr>
        <p:spPr bwMode="auto">
          <a:xfrm>
            <a:off x="1755778" y="4413250"/>
            <a:ext cx="3421063" cy="46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2400" b="1" i="1" dirty="0">
                <a:solidFill>
                  <a:srgbClr val="008000"/>
                </a:solidFill>
                <a:latin typeface="Palatino" charset="0"/>
              </a:rPr>
              <a:t>physician relationships</a:t>
            </a:r>
          </a:p>
        </p:txBody>
      </p:sp>
      <p:sp>
        <p:nvSpPr>
          <p:cNvPr id="131094" name="Text Box 22"/>
          <p:cNvSpPr txBox="1">
            <a:spLocks noChangeArrowheads="1"/>
          </p:cNvSpPr>
          <p:nvPr/>
        </p:nvSpPr>
        <p:spPr bwMode="auto">
          <a:xfrm>
            <a:off x="4800600" y="4578350"/>
            <a:ext cx="3657600" cy="46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2400" b="1">
                <a:solidFill>
                  <a:srgbClr val="FF0000"/>
                </a:solidFill>
                <a:latin typeface="Antique Olive" charset="0"/>
              </a:rPr>
              <a:t>community health</a:t>
            </a:r>
          </a:p>
        </p:txBody>
      </p:sp>
      <p:sp>
        <p:nvSpPr>
          <p:cNvPr id="131095" name="Text Box 23"/>
          <p:cNvSpPr txBox="1">
            <a:spLocks noChangeArrowheads="1"/>
          </p:cNvSpPr>
          <p:nvPr/>
        </p:nvSpPr>
        <p:spPr bwMode="auto">
          <a:xfrm>
            <a:off x="1676400" y="3810000"/>
            <a:ext cx="3276600" cy="46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2400">
                <a:solidFill>
                  <a:srgbClr val="FF6600"/>
                </a:solidFill>
                <a:latin typeface="Tahoma" charset="0"/>
              </a:rPr>
              <a:t>hospital </a:t>
            </a:r>
            <a:r>
              <a:rPr lang="ja-JP" altLang="en-US" sz="2400">
                <a:solidFill>
                  <a:srgbClr val="FF6600"/>
                </a:solidFill>
                <a:latin typeface="Tahoma" charset="0"/>
              </a:rPr>
              <a:t>“</a:t>
            </a:r>
            <a:r>
              <a:rPr lang="en-US" sz="2400">
                <a:solidFill>
                  <a:srgbClr val="FF6600"/>
                </a:solidFill>
                <a:latin typeface="Tahoma" charset="0"/>
              </a:rPr>
              <a:t>report cards</a:t>
            </a:r>
            <a:r>
              <a:rPr lang="ja-JP" altLang="en-US" sz="2400">
                <a:solidFill>
                  <a:srgbClr val="FF6600"/>
                </a:solidFill>
                <a:latin typeface="Tahoma" charset="0"/>
              </a:rPr>
              <a:t>”</a:t>
            </a:r>
            <a:endParaRPr lang="en-US" sz="2400">
              <a:solidFill>
                <a:srgbClr val="FF6600"/>
              </a:solidFill>
              <a:latin typeface="Tahoma" charset="0"/>
            </a:endParaRPr>
          </a:p>
        </p:txBody>
      </p:sp>
      <p:sp>
        <p:nvSpPr>
          <p:cNvPr id="131096" name="Text Box 24"/>
          <p:cNvSpPr txBox="1">
            <a:spLocks noChangeArrowheads="1"/>
          </p:cNvSpPr>
          <p:nvPr/>
        </p:nvSpPr>
        <p:spPr bwMode="auto">
          <a:xfrm>
            <a:off x="6858000" y="3082925"/>
            <a:ext cx="3048000" cy="463208"/>
          </a:xfrm>
          <a:prstGeom prst="rect">
            <a:avLst/>
          </a:prstGeom>
          <a:noFill/>
          <a:ln w="25400">
            <a:noFill/>
            <a:miter lim="800000"/>
            <a:headEnd/>
            <a:tailEnd/>
          </a:ln>
          <a:effec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2400" i="1">
                <a:solidFill>
                  <a:srgbClr val="0000FF"/>
                </a:solidFill>
                <a:effectLst>
                  <a:outerShdw blurRad="38100" dist="38100" dir="2700000" algn="tl">
                    <a:srgbClr val="000000"/>
                  </a:outerShdw>
                </a:effectLst>
                <a:latin typeface="Times New Roman" charset="0"/>
              </a:rPr>
              <a:t>health disparities</a:t>
            </a:r>
          </a:p>
        </p:txBody>
      </p:sp>
      <p:sp>
        <p:nvSpPr>
          <p:cNvPr id="131097" name="Text Box 25"/>
          <p:cNvSpPr txBox="1">
            <a:spLocks noChangeArrowheads="1"/>
          </p:cNvSpPr>
          <p:nvPr/>
        </p:nvSpPr>
        <p:spPr bwMode="auto">
          <a:xfrm>
            <a:off x="1524000" y="2262188"/>
            <a:ext cx="2971800" cy="463208"/>
          </a:xfrm>
          <a:prstGeom prst="rect">
            <a:avLst/>
          </a:prstGeom>
          <a:noFill/>
          <a:ln w="25400">
            <a:noFill/>
            <a:miter lim="800000"/>
            <a:headEnd/>
            <a:tailEnd/>
          </a:ln>
          <a:effec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2400">
                <a:solidFill>
                  <a:srgbClr val="FF66CC"/>
                </a:solidFill>
                <a:effectLst>
                  <a:outerShdw blurRad="38100" dist="38100" dir="2700000" algn="tl">
                    <a:srgbClr val="000000"/>
                  </a:outerShdw>
                </a:effectLst>
                <a:latin typeface="Berlin Sans FB" charset="0"/>
              </a:rPr>
              <a:t>workplace hazards</a:t>
            </a:r>
          </a:p>
        </p:txBody>
      </p:sp>
      <p:sp>
        <p:nvSpPr>
          <p:cNvPr id="131098" name="Text Box 26"/>
          <p:cNvSpPr txBox="1">
            <a:spLocks noChangeArrowheads="1"/>
          </p:cNvSpPr>
          <p:nvPr/>
        </p:nvSpPr>
        <p:spPr bwMode="auto">
          <a:xfrm>
            <a:off x="9525000" y="3013077"/>
            <a:ext cx="914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2000">
                <a:solidFill>
                  <a:schemeClr val="tx1"/>
                </a:solidFill>
              </a:rPr>
              <a:t>BBA</a:t>
            </a:r>
          </a:p>
        </p:txBody>
      </p:sp>
      <p:sp>
        <p:nvSpPr>
          <p:cNvPr id="131099" name="Text Box 27"/>
          <p:cNvSpPr txBox="1">
            <a:spLocks noChangeArrowheads="1"/>
          </p:cNvSpPr>
          <p:nvPr/>
        </p:nvSpPr>
        <p:spPr bwMode="auto">
          <a:xfrm>
            <a:off x="1828800" y="6400800"/>
            <a:ext cx="1219200" cy="46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2400">
                <a:solidFill>
                  <a:schemeClr val="tx1"/>
                </a:solidFill>
                <a:latin typeface="Berlin Sans FB Demi" charset="0"/>
              </a:rPr>
              <a:t>CMS</a:t>
            </a:r>
          </a:p>
        </p:txBody>
      </p:sp>
      <p:sp>
        <p:nvSpPr>
          <p:cNvPr id="131100" name="Text Box 28"/>
          <p:cNvSpPr txBox="1">
            <a:spLocks noChangeArrowheads="1"/>
          </p:cNvSpPr>
          <p:nvPr/>
        </p:nvSpPr>
        <p:spPr bwMode="auto">
          <a:xfrm>
            <a:off x="7848600" y="1254125"/>
            <a:ext cx="2286000" cy="46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2400" b="1" i="1" dirty="0">
                <a:solidFill>
                  <a:srgbClr val="0000FF"/>
                </a:solidFill>
                <a:latin typeface="Times New Roman" charset="0"/>
              </a:rPr>
              <a:t>patient safety</a:t>
            </a:r>
          </a:p>
        </p:txBody>
      </p:sp>
      <p:sp>
        <p:nvSpPr>
          <p:cNvPr id="131101" name="Text Box 29"/>
          <p:cNvSpPr txBox="1">
            <a:spLocks noChangeArrowheads="1"/>
          </p:cNvSpPr>
          <p:nvPr/>
        </p:nvSpPr>
        <p:spPr bwMode="auto">
          <a:xfrm>
            <a:off x="5181600" y="1031875"/>
            <a:ext cx="2667000" cy="46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2400">
                <a:solidFill>
                  <a:srgbClr val="FF3300"/>
                </a:solidFill>
                <a:latin typeface="Lucida Sans" charset="0"/>
              </a:rPr>
              <a:t>bed shortages</a:t>
            </a:r>
          </a:p>
        </p:txBody>
      </p:sp>
      <p:sp>
        <p:nvSpPr>
          <p:cNvPr id="131102" name="Text Box 30"/>
          <p:cNvSpPr txBox="1">
            <a:spLocks noChangeArrowheads="1"/>
          </p:cNvSpPr>
          <p:nvPr/>
        </p:nvSpPr>
        <p:spPr bwMode="auto">
          <a:xfrm>
            <a:off x="8915400" y="2074863"/>
            <a:ext cx="1600200" cy="46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2400" b="1">
                <a:solidFill>
                  <a:srgbClr val="FF6600"/>
                </a:solidFill>
                <a:latin typeface="Arial Narrow" charset="0"/>
              </a:rPr>
              <a:t>genomics</a:t>
            </a:r>
          </a:p>
        </p:txBody>
      </p:sp>
      <p:sp>
        <p:nvSpPr>
          <p:cNvPr id="131103" name="Text Box 31"/>
          <p:cNvSpPr txBox="1">
            <a:spLocks noChangeArrowheads="1"/>
          </p:cNvSpPr>
          <p:nvPr/>
        </p:nvSpPr>
        <p:spPr bwMode="auto">
          <a:xfrm>
            <a:off x="5360990" y="4129088"/>
            <a:ext cx="2590797" cy="523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b="1">
                <a:solidFill>
                  <a:srgbClr val="009999"/>
                </a:solidFill>
                <a:latin typeface="Arial Narrow" charset="0"/>
              </a:rPr>
              <a:t>medical research</a:t>
            </a:r>
          </a:p>
        </p:txBody>
      </p:sp>
      <p:sp>
        <p:nvSpPr>
          <p:cNvPr id="131104" name="Text Box 32"/>
          <p:cNvSpPr txBox="1">
            <a:spLocks noChangeArrowheads="1"/>
          </p:cNvSpPr>
          <p:nvPr/>
        </p:nvSpPr>
        <p:spPr bwMode="auto">
          <a:xfrm>
            <a:off x="3387725" y="5310191"/>
            <a:ext cx="3048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2000">
                <a:solidFill>
                  <a:srgbClr val="3333CC"/>
                </a:solidFill>
                <a:latin typeface="Tahoma" charset="0"/>
              </a:rPr>
              <a:t>undocumented aliens</a:t>
            </a:r>
          </a:p>
        </p:txBody>
      </p:sp>
      <p:sp>
        <p:nvSpPr>
          <p:cNvPr id="131105" name="Text Box 33"/>
          <p:cNvSpPr txBox="1">
            <a:spLocks noChangeArrowheads="1"/>
          </p:cNvSpPr>
          <p:nvPr/>
        </p:nvSpPr>
        <p:spPr bwMode="auto">
          <a:xfrm>
            <a:off x="1754191" y="5943600"/>
            <a:ext cx="2714085" cy="46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400">
                <a:solidFill>
                  <a:srgbClr val="FF3300"/>
                </a:solidFill>
                <a:latin typeface="Tahoma" charset="0"/>
              </a:rPr>
              <a:t>physician </a:t>
            </a:r>
            <a:r>
              <a:rPr lang="ja-JP" altLang="en-US" sz="2400">
                <a:solidFill>
                  <a:srgbClr val="FF3300"/>
                </a:solidFill>
                <a:latin typeface="Tahoma" charset="0"/>
              </a:rPr>
              <a:t>“</a:t>
            </a:r>
            <a:r>
              <a:rPr lang="en-US" sz="2400">
                <a:solidFill>
                  <a:srgbClr val="FF3300"/>
                </a:solidFill>
                <a:latin typeface="Tahoma" charset="0"/>
              </a:rPr>
              <a:t>loyalty</a:t>
            </a:r>
            <a:r>
              <a:rPr lang="ja-JP" altLang="en-US" sz="2400">
                <a:solidFill>
                  <a:srgbClr val="FF3300"/>
                </a:solidFill>
                <a:latin typeface="Tahoma" charset="0"/>
              </a:rPr>
              <a:t>”</a:t>
            </a:r>
            <a:endParaRPr lang="en-US" sz="2400">
              <a:solidFill>
                <a:srgbClr val="FF3300"/>
              </a:solidFill>
              <a:latin typeface="Tahoma" charset="0"/>
            </a:endParaRPr>
          </a:p>
        </p:txBody>
      </p:sp>
      <p:sp>
        <p:nvSpPr>
          <p:cNvPr id="131106" name="Text Box 34"/>
          <p:cNvSpPr txBox="1">
            <a:spLocks noChangeArrowheads="1"/>
          </p:cNvSpPr>
          <p:nvPr/>
        </p:nvSpPr>
        <p:spPr bwMode="auto">
          <a:xfrm>
            <a:off x="8075613" y="5249863"/>
            <a:ext cx="2667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1600" b="1">
                <a:solidFill>
                  <a:srgbClr val="FF3300"/>
                </a:solidFill>
              </a:rPr>
              <a:t>alternative medicine</a:t>
            </a:r>
          </a:p>
        </p:txBody>
      </p:sp>
      <p:sp>
        <p:nvSpPr>
          <p:cNvPr id="131107" name="Text Box 35"/>
          <p:cNvSpPr txBox="1">
            <a:spLocks noChangeArrowheads="1"/>
          </p:cNvSpPr>
          <p:nvPr/>
        </p:nvSpPr>
        <p:spPr bwMode="auto">
          <a:xfrm>
            <a:off x="3959226" y="1905000"/>
            <a:ext cx="3057248" cy="400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000" b="1">
                <a:solidFill>
                  <a:srgbClr val="3333CC"/>
                </a:solidFill>
                <a:latin typeface="Times New Roman" charset="0"/>
              </a:rPr>
              <a:t>shift to outpatient services</a:t>
            </a:r>
          </a:p>
        </p:txBody>
      </p:sp>
      <p:sp>
        <p:nvSpPr>
          <p:cNvPr id="131108" name="Text Box 36"/>
          <p:cNvSpPr txBox="1">
            <a:spLocks noChangeArrowheads="1"/>
          </p:cNvSpPr>
          <p:nvPr/>
        </p:nvSpPr>
        <p:spPr bwMode="auto">
          <a:xfrm>
            <a:off x="1676400" y="1131888"/>
            <a:ext cx="3200400" cy="523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a:solidFill>
                  <a:srgbClr val="660066"/>
                </a:solidFill>
                <a:latin typeface="Haettenschweiler" charset="0"/>
              </a:rPr>
              <a:t>underinsured population</a:t>
            </a:r>
          </a:p>
        </p:txBody>
      </p:sp>
      <p:sp>
        <p:nvSpPr>
          <p:cNvPr id="131109" name="Text Box 37"/>
          <p:cNvSpPr txBox="1">
            <a:spLocks noChangeArrowheads="1"/>
          </p:cNvSpPr>
          <p:nvPr/>
        </p:nvSpPr>
        <p:spPr bwMode="auto">
          <a:xfrm>
            <a:off x="7656513" y="901700"/>
            <a:ext cx="2819400" cy="463208"/>
          </a:xfrm>
          <a:prstGeom prst="rect">
            <a:avLst/>
          </a:prstGeom>
          <a:noFill/>
          <a:ln w="25400">
            <a:noFill/>
            <a:miter lim="800000"/>
            <a:headEnd/>
            <a:tailEnd/>
          </a:ln>
          <a:effec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lgn="r">
              <a:spcBef>
                <a:spcPct val="50000"/>
              </a:spcBef>
            </a:pPr>
            <a:r>
              <a:rPr lang="en-US" sz="2400" b="1">
                <a:solidFill>
                  <a:srgbClr val="009900"/>
                </a:solidFill>
                <a:effectLst>
                  <a:outerShdw blurRad="38100" dist="38100" dir="2700000" algn="tl">
                    <a:srgbClr val="000000"/>
                  </a:outerShdw>
                </a:effectLst>
              </a:rPr>
              <a:t>access to capital</a:t>
            </a:r>
          </a:p>
        </p:txBody>
      </p:sp>
      <p:sp>
        <p:nvSpPr>
          <p:cNvPr id="131110" name="Text Box 38"/>
          <p:cNvSpPr txBox="1">
            <a:spLocks noChangeArrowheads="1"/>
          </p:cNvSpPr>
          <p:nvPr/>
        </p:nvSpPr>
        <p:spPr bwMode="auto">
          <a:xfrm>
            <a:off x="5780088" y="5110163"/>
            <a:ext cx="2895600" cy="463208"/>
          </a:xfrm>
          <a:prstGeom prst="rect">
            <a:avLst/>
          </a:prstGeom>
          <a:noFill/>
          <a:ln w="25400">
            <a:noFill/>
            <a:miter lim="800000"/>
            <a:headEnd/>
            <a:tailEnd/>
          </a:ln>
          <a:effec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2400" b="1" i="1">
                <a:solidFill>
                  <a:srgbClr val="FF66CC"/>
                </a:solidFill>
                <a:effectLst>
                  <a:outerShdw blurRad="38100" dist="38100" dir="2700000" algn="tl">
                    <a:srgbClr val="000000"/>
                  </a:outerShdw>
                </a:effectLst>
                <a:latin typeface="Times New Roman" charset="0"/>
              </a:rPr>
              <a:t>hospital mergers</a:t>
            </a:r>
          </a:p>
        </p:txBody>
      </p:sp>
      <p:sp>
        <p:nvSpPr>
          <p:cNvPr id="131111" name="Text Box 39"/>
          <p:cNvSpPr txBox="1">
            <a:spLocks noChangeArrowheads="1"/>
          </p:cNvSpPr>
          <p:nvPr/>
        </p:nvSpPr>
        <p:spPr bwMode="auto">
          <a:xfrm>
            <a:off x="5922963" y="2595563"/>
            <a:ext cx="1697824" cy="461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400">
                <a:solidFill>
                  <a:srgbClr val="990099"/>
                </a:solidFill>
                <a:latin typeface="Script MT Bold" charset="0"/>
              </a:rPr>
              <a:t>union issues</a:t>
            </a:r>
          </a:p>
        </p:txBody>
      </p:sp>
      <p:sp>
        <p:nvSpPr>
          <p:cNvPr id="131112" name="Text Box 40"/>
          <p:cNvSpPr txBox="1">
            <a:spLocks noChangeArrowheads="1"/>
          </p:cNvSpPr>
          <p:nvPr/>
        </p:nvSpPr>
        <p:spPr bwMode="auto">
          <a:xfrm>
            <a:off x="4354514" y="3154363"/>
            <a:ext cx="2568255" cy="461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400" b="1" dirty="0">
                <a:solidFill>
                  <a:srgbClr val="FF3300"/>
                </a:solidFill>
                <a:latin typeface="Tempus Sans ITC" charset="0"/>
              </a:rPr>
              <a:t>medical education</a:t>
            </a:r>
          </a:p>
        </p:txBody>
      </p:sp>
      <p:sp>
        <p:nvSpPr>
          <p:cNvPr id="131113" name="Text Box 41"/>
          <p:cNvSpPr txBox="1">
            <a:spLocks noChangeArrowheads="1"/>
          </p:cNvSpPr>
          <p:nvPr/>
        </p:nvSpPr>
        <p:spPr bwMode="auto">
          <a:xfrm>
            <a:off x="1755775" y="2782888"/>
            <a:ext cx="3935162" cy="46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400" b="1" dirty="0">
                <a:solidFill>
                  <a:srgbClr val="CC0066"/>
                </a:solidFill>
                <a:latin typeface="Britannic Bold" charset="0"/>
              </a:rPr>
              <a:t>patient satisfaction surveys</a:t>
            </a:r>
          </a:p>
        </p:txBody>
      </p:sp>
      <p:sp>
        <p:nvSpPr>
          <p:cNvPr id="131114" name="Text Box 42"/>
          <p:cNvSpPr txBox="1">
            <a:spLocks noChangeArrowheads="1"/>
          </p:cNvSpPr>
          <p:nvPr/>
        </p:nvSpPr>
        <p:spPr bwMode="auto">
          <a:xfrm>
            <a:off x="4610102" y="641350"/>
            <a:ext cx="2706113" cy="523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dirty="0">
                <a:solidFill>
                  <a:schemeClr val="accent2"/>
                </a:solidFill>
                <a:latin typeface="Script MT Bold" charset="0"/>
              </a:rPr>
              <a:t>nursing shortages</a:t>
            </a:r>
          </a:p>
        </p:txBody>
      </p:sp>
      <p:sp>
        <p:nvSpPr>
          <p:cNvPr id="131115" name="Text Box 43"/>
          <p:cNvSpPr txBox="1">
            <a:spLocks noChangeArrowheads="1"/>
          </p:cNvSpPr>
          <p:nvPr/>
        </p:nvSpPr>
        <p:spPr bwMode="auto">
          <a:xfrm>
            <a:off x="7959725" y="6483350"/>
            <a:ext cx="2653272" cy="400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000" i="1">
                <a:solidFill>
                  <a:schemeClr val="accent2"/>
                </a:solidFill>
                <a:latin typeface="Verdana" charset="0"/>
              </a:rPr>
              <a:t>health department</a:t>
            </a:r>
          </a:p>
        </p:txBody>
      </p:sp>
      <p:sp>
        <p:nvSpPr>
          <p:cNvPr id="131116" name="Text Box 44"/>
          <p:cNvSpPr txBox="1">
            <a:spLocks noChangeArrowheads="1"/>
          </p:cNvSpPr>
          <p:nvPr/>
        </p:nvSpPr>
        <p:spPr bwMode="auto">
          <a:xfrm>
            <a:off x="4568825" y="6523039"/>
            <a:ext cx="2959388" cy="400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000" b="1">
                <a:solidFill>
                  <a:srgbClr val="660066"/>
                </a:solidFill>
                <a:latin typeface="Tempus Sans ITC" charset="0"/>
              </a:rPr>
              <a:t>stock market devaluation</a:t>
            </a:r>
          </a:p>
        </p:txBody>
      </p:sp>
      <p:sp>
        <p:nvSpPr>
          <p:cNvPr id="131117" name="Text Box 45"/>
          <p:cNvSpPr txBox="1">
            <a:spLocks noChangeArrowheads="1"/>
          </p:cNvSpPr>
          <p:nvPr/>
        </p:nvSpPr>
        <p:spPr bwMode="auto">
          <a:xfrm>
            <a:off x="8915400" y="2449513"/>
            <a:ext cx="1630232" cy="372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1800" b="1">
                <a:solidFill>
                  <a:srgbClr val="0099CC"/>
                </a:solidFill>
                <a:latin typeface="Arial Narrow" charset="0"/>
              </a:rPr>
              <a:t>Leapfrog Group</a:t>
            </a:r>
          </a:p>
        </p:txBody>
      </p:sp>
      <p:sp>
        <p:nvSpPr>
          <p:cNvPr id="131118" name="Text Box 46"/>
          <p:cNvSpPr txBox="1">
            <a:spLocks noChangeArrowheads="1"/>
          </p:cNvSpPr>
          <p:nvPr/>
        </p:nvSpPr>
        <p:spPr bwMode="auto">
          <a:xfrm>
            <a:off x="2363788" y="5299075"/>
            <a:ext cx="1217084" cy="463208"/>
          </a:xfrm>
          <a:prstGeom prst="rect">
            <a:avLst/>
          </a:prstGeom>
          <a:noFill/>
          <a:ln w="25400">
            <a:noFill/>
            <a:miter lim="800000"/>
            <a:headEnd/>
            <a:tailEnd/>
          </a:ln>
          <a:effec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400" b="1">
                <a:solidFill>
                  <a:schemeClr val="accent1"/>
                </a:solidFill>
                <a:effectLst>
                  <a:outerShdw blurRad="38100" dist="38100" dir="2700000" algn="tl">
                    <a:srgbClr val="000000"/>
                  </a:outerShdw>
                </a:effectLst>
                <a:latin typeface="Arial Unicode MS" charset="0"/>
              </a:rPr>
              <a:t>internet</a:t>
            </a:r>
          </a:p>
        </p:txBody>
      </p:sp>
      <p:sp>
        <p:nvSpPr>
          <p:cNvPr id="131119" name="Text Box 47"/>
          <p:cNvSpPr txBox="1">
            <a:spLocks noChangeArrowheads="1"/>
          </p:cNvSpPr>
          <p:nvPr/>
        </p:nvSpPr>
        <p:spPr bwMode="auto">
          <a:xfrm>
            <a:off x="8699500" y="1509713"/>
            <a:ext cx="1752326" cy="461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400">
                <a:solidFill>
                  <a:srgbClr val="660066"/>
                </a:solidFill>
                <a:latin typeface="Berlin Sans FB" charset="0"/>
              </a:rPr>
              <a:t>telemedicine</a:t>
            </a:r>
          </a:p>
        </p:txBody>
      </p:sp>
      <p:sp>
        <p:nvSpPr>
          <p:cNvPr id="131120" name="Text Box 48"/>
          <p:cNvSpPr txBox="1">
            <a:spLocks noChangeArrowheads="1"/>
          </p:cNvSpPr>
          <p:nvPr/>
        </p:nvSpPr>
        <p:spPr bwMode="auto">
          <a:xfrm>
            <a:off x="1644650" y="1589088"/>
            <a:ext cx="1341532" cy="463208"/>
          </a:xfrm>
          <a:prstGeom prst="rect">
            <a:avLst/>
          </a:prstGeom>
          <a:noFill/>
          <a:ln w="25400">
            <a:noFill/>
            <a:miter lim="800000"/>
            <a:headEnd/>
            <a:tailEnd/>
          </a:ln>
          <a:effec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400">
                <a:solidFill>
                  <a:srgbClr val="FF9999"/>
                </a:solidFill>
                <a:effectLst>
                  <a:outerShdw blurRad="38100" dist="38100" dir="2700000" algn="tl">
                    <a:srgbClr val="000000"/>
                  </a:outerShdw>
                </a:effectLst>
                <a:latin typeface="Rockwell" charset="0"/>
              </a:rPr>
              <a:t>robotics</a:t>
            </a:r>
          </a:p>
        </p:txBody>
      </p:sp>
      <p:sp>
        <p:nvSpPr>
          <p:cNvPr id="131121" name="Text Box 49"/>
          <p:cNvSpPr txBox="1">
            <a:spLocks noChangeArrowheads="1"/>
          </p:cNvSpPr>
          <p:nvPr/>
        </p:nvSpPr>
        <p:spPr bwMode="auto">
          <a:xfrm>
            <a:off x="5510214" y="3851275"/>
            <a:ext cx="1893240" cy="463208"/>
          </a:xfrm>
          <a:prstGeom prst="rect">
            <a:avLst/>
          </a:prstGeom>
          <a:noFill/>
          <a:ln w="25400">
            <a:noFill/>
            <a:miter lim="800000"/>
            <a:headEnd/>
            <a:tailEnd/>
          </a:ln>
          <a:effec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400" b="1">
                <a:solidFill>
                  <a:srgbClr val="FF9999"/>
                </a:solidFill>
                <a:effectLst>
                  <a:outerShdw blurRad="38100" dist="38100" dir="2700000" algn="tl">
                    <a:srgbClr val="000000"/>
                  </a:outerShdw>
                </a:effectLst>
                <a:latin typeface="Times New Roman" charset="0"/>
              </a:rPr>
              <a:t>clinical trials</a:t>
            </a:r>
          </a:p>
        </p:txBody>
      </p:sp>
      <p:sp>
        <p:nvSpPr>
          <p:cNvPr id="131122" name="Text Box 50"/>
          <p:cNvSpPr txBox="1">
            <a:spLocks noChangeArrowheads="1"/>
          </p:cNvSpPr>
          <p:nvPr/>
        </p:nvSpPr>
        <p:spPr bwMode="auto">
          <a:xfrm>
            <a:off x="4013202" y="2173288"/>
            <a:ext cx="2308569" cy="461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400">
                <a:solidFill>
                  <a:schemeClr val="tx1"/>
                </a:solidFill>
                <a:latin typeface="Poor Richard" charset="0"/>
              </a:rPr>
              <a:t>chemical warfare</a:t>
            </a:r>
          </a:p>
        </p:txBody>
      </p:sp>
      <p:sp>
        <p:nvSpPr>
          <p:cNvPr id="131123" name="Text Box 51"/>
          <p:cNvSpPr txBox="1">
            <a:spLocks noChangeArrowheads="1"/>
          </p:cNvSpPr>
          <p:nvPr/>
        </p:nvSpPr>
        <p:spPr bwMode="auto">
          <a:xfrm>
            <a:off x="4324352" y="5526088"/>
            <a:ext cx="2805499" cy="461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400">
                <a:solidFill>
                  <a:schemeClr val="tx1"/>
                </a:solidFill>
                <a:latin typeface="Script MT Bold" charset="0"/>
              </a:rPr>
              <a:t>consumer confidence</a:t>
            </a:r>
          </a:p>
        </p:txBody>
      </p:sp>
      <p:sp>
        <p:nvSpPr>
          <p:cNvPr id="131124" name="Text Box 52"/>
          <p:cNvSpPr txBox="1">
            <a:spLocks noChangeArrowheads="1"/>
          </p:cNvSpPr>
          <p:nvPr/>
        </p:nvSpPr>
        <p:spPr bwMode="auto">
          <a:xfrm>
            <a:off x="4683127" y="1308100"/>
            <a:ext cx="2509855" cy="46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400" b="1">
                <a:solidFill>
                  <a:srgbClr val="009900"/>
                </a:solidFill>
                <a:latin typeface="Arial Narrow" charset="0"/>
              </a:rPr>
              <a:t>workplace violence</a:t>
            </a:r>
          </a:p>
        </p:txBody>
      </p:sp>
      <p:sp>
        <p:nvSpPr>
          <p:cNvPr id="131125" name="Text Box 53"/>
          <p:cNvSpPr txBox="1">
            <a:spLocks noChangeArrowheads="1"/>
          </p:cNvSpPr>
          <p:nvPr/>
        </p:nvSpPr>
        <p:spPr bwMode="auto">
          <a:xfrm>
            <a:off x="8053388" y="4098925"/>
            <a:ext cx="2641206" cy="400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000">
                <a:solidFill>
                  <a:schemeClr val="tx1"/>
                </a:solidFill>
                <a:latin typeface="Arial Narrow" charset="0"/>
              </a:rPr>
              <a:t>malpractice rate increases</a:t>
            </a:r>
          </a:p>
        </p:txBody>
      </p:sp>
      <p:sp>
        <p:nvSpPr>
          <p:cNvPr id="131126" name="Text Box 54"/>
          <p:cNvSpPr txBox="1">
            <a:spLocks noChangeArrowheads="1"/>
          </p:cNvSpPr>
          <p:nvPr/>
        </p:nvSpPr>
        <p:spPr bwMode="auto">
          <a:xfrm>
            <a:off x="7086602" y="1912938"/>
            <a:ext cx="1232247" cy="46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400">
                <a:solidFill>
                  <a:schemeClr val="accent2"/>
                </a:solidFill>
                <a:latin typeface="Arial Black" charset="0"/>
              </a:rPr>
              <a:t>ethics</a:t>
            </a:r>
          </a:p>
        </p:txBody>
      </p:sp>
      <p:sp>
        <p:nvSpPr>
          <p:cNvPr id="131127" name="Text Box 55"/>
          <p:cNvSpPr txBox="1">
            <a:spLocks noChangeArrowheads="1"/>
          </p:cNvSpPr>
          <p:nvPr/>
        </p:nvSpPr>
        <p:spPr bwMode="auto">
          <a:xfrm>
            <a:off x="4038601" y="4959350"/>
            <a:ext cx="2141856" cy="461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400" b="1" i="1" dirty="0">
                <a:solidFill>
                  <a:srgbClr val="CC6600"/>
                </a:solidFill>
                <a:latin typeface="Times New Roman" charset="0"/>
              </a:rPr>
              <a:t>mass casualties</a:t>
            </a:r>
          </a:p>
        </p:txBody>
      </p:sp>
      <p:sp>
        <p:nvSpPr>
          <p:cNvPr id="131128" name="Text Box 56"/>
          <p:cNvSpPr txBox="1">
            <a:spLocks noChangeArrowheads="1"/>
          </p:cNvSpPr>
          <p:nvPr/>
        </p:nvSpPr>
        <p:spPr bwMode="auto">
          <a:xfrm>
            <a:off x="8399464" y="3392488"/>
            <a:ext cx="1872211" cy="46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400">
                <a:solidFill>
                  <a:schemeClr val="tx1"/>
                </a:solidFill>
                <a:latin typeface="Haettenschweiler" charset="0"/>
              </a:rPr>
              <a:t>staff satisfaction</a:t>
            </a:r>
          </a:p>
        </p:txBody>
      </p:sp>
      <p:sp>
        <p:nvSpPr>
          <p:cNvPr id="131129" name="Text Box 57"/>
          <p:cNvSpPr txBox="1">
            <a:spLocks noChangeArrowheads="1"/>
          </p:cNvSpPr>
          <p:nvPr/>
        </p:nvSpPr>
        <p:spPr bwMode="auto">
          <a:xfrm>
            <a:off x="2973390" y="6191250"/>
            <a:ext cx="2396645" cy="46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400" b="1">
                <a:solidFill>
                  <a:schemeClr val="accent2"/>
                </a:solidFill>
                <a:latin typeface="Arial Narrow" charset="0"/>
              </a:rPr>
              <a:t>employee benefits</a:t>
            </a:r>
          </a:p>
        </p:txBody>
      </p:sp>
      <p:sp>
        <p:nvSpPr>
          <p:cNvPr id="131130" name="Text Box 58"/>
          <p:cNvSpPr txBox="1">
            <a:spLocks noChangeArrowheads="1"/>
          </p:cNvSpPr>
          <p:nvPr/>
        </p:nvSpPr>
        <p:spPr bwMode="auto">
          <a:xfrm>
            <a:off x="5713413" y="2940050"/>
            <a:ext cx="22145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1600" b="1" dirty="0">
                <a:solidFill>
                  <a:srgbClr val="006666"/>
                </a:solidFill>
                <a:latin typeface="Perpetua Titling MT" charset="0"/>
              </a:rPr>
              <a:t>staff education</a:t>
            </a:r>
          </a:p>
        </p:txBody>
      </p:sp>
      <p:sp>
        <p:nvSpPr>
          <p:cNvPr id="131131" name="Text Box 59"/>
          <p:cNvSpPr txBox="1">
            <a:spLocks noChangeArrowheads="1"/>
          </p:cNvSpPr>
          <p:nvPr/>
        </p:nvSpPr>
        <p:spPr bwMode="auto">
          <a:xfrm>
            <a:off x="1597027" y="1954213"/>
            <a:ext cx="2536919" cy="400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000" b="1" i="1">
                <a:solidFill>
                  <a:schemeClr val="tx1"/>
                </a:solidFill>
                <a:latin typeface="Times New Roman" charset="0"/>
              </a:rPr>
              <a:t>recruitment/retention</a:t>
            </a:r>
          </a:p>
        </p:txBody>
      </p:sp>
      <p:sp>
        <p:nvSpPr>
          <p:cNvPr id="131132" name="Text Box 60"/>
          <p:cNvSpPr txBox="1">
            <a:spLocks noChangeArrowheads="1"/>
          </p:cNvSpPr>
          <p:nvPr/>
        </p:nvSpPr>
        <p:spPr bwMode="auto">
          <a:xfrm>
            <a:off x="8039101" y="1846263"/>
            <a:ext cx="2230919" cy="461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400">
                <a:solidFill>
                  <a:schemeClr val="tx1"/>
                </a:solidFill>
                <a:latin typeface="Tw Cen MT Condensed Extra Bold" charset="0"/>
              </a:rPr>
              <a:t>Board of Trustees</a:t>
            </a:r>
          </a:p>
        </p:txBody>
      </p:sp>
      <p:sp>
        <p:nvSpPr>
          <p:cNvPr id="131133" name="Text Box 61"/>
          <p:cNvSpPr txBox="1">
            <a:spLocks noChangeArrowheads="1"/>
          </p:cNvSpPr>
          <p:nvPr/>
        </p:nvSpPr>
        <p:spPr bwMode="auto">
          <a:xfrm>
            <a:off x="2755903" y="4953000"/>
            <a:ext cx="1247381" cy="461626"/>
          </a:xfrm>
          <a:prstGeom prst="rect">
            <a:avLst/>
          </a:prstGeom>
          <a:noFill/>
          <a:ln w="25400">
            <a:noFill/>
            <a:miter lim="800000"/>
            <a:headEnd/>
            <a:tailEnd/>
          </a:ln>
          <a:effec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400" b="1" i="1">
                <a:solidFill>
                  <a:srgbClr val="006666"/>
                </a:solidFill>
                <a:effectLst>
                  <a:outerShdw blurRad="38100" dist="38100" dir="2700000" algn="tl">
                    <a:srgbClr val="000000"/>
                  </a:outerShdw>
                </a:effectLst>
                <a:latin typeface="Palatino" charset="0"/>
              </a:rPr>
              <a:t>parking</a:t>
            </a:r>
          </a:p>
        </p:txBody>
      </p:sp>
      <p:sp>
        <p:nvSpPr>
          <p:cNvPr id="131134" name="Text Box 62"/>
          <p:cNvSpPr txBox="1">
            <a:spLocks noChangeArrowheads="1"/>
          </p:cNvSpPr>
          <p:nvPr/>
        </p:nvSpPr>
        <p:spPr bwMode="auto">
          <a:xfrm>
            <a:off x="1939926" y="3473453"/>
            <a:ext cx="28606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000">
                <a:solidFill>
                  <a:srgbClr val="FF0000"/>
                </a:solidFill>
                <a:latin typeface="Arial Rounded MT Bold" charset="0"/>
              </a:rPr>
              <a:t>universal precautions</a:t>
            </a:r>
          </a:p>
        </p:txBody>
      </p:sp>
      <p:sp>
        <p:nvSpPr>
          <p:cNvPr id="131135" name="Text Box 63"/>
          <p:cNvSpPr txBox="1">
            <a:spLocks noChangeArrowheads="1"/>
          </p:cNvSpPr>
          <p:nvPr/>
        </p:nvSpPr>
        <p:spPr bwMode="auto">
          <a:xfrm>
            <a:off x="7305676" y="533400"/>
            <a:ext cx="3043298" cy="46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400" b="1">
                <a:solidFill>
                  <a:srgbClr val="660066"/>
                </a:solidFill>
                <a:latin typeface="Times New Roman" charset="0"/>
              </a:rPr>
              <a:t>corporate compliance</a:t>
            </a:r>
          </a:p>
        </p:txBody>
      </p:sp>
      <p:sp>
        <p:nvSpPr>
          <p:cNvPr id="131136" name="Text Box 64"/>
          <p:cNvSpPr txBox="1">
            <a:spLocks noChangeArrowheads="1"/>
          </p:cNvSpPr>
          <p:nvPr/>
        </p:nvSpPr>
        <p:spPr bwMode="auto">
          <a:xfrm>
            <a:off x="8250240" y="4643438"/>
            <a:ext cx="2380703" cy="461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400">
                <a:solidFill>
                  <a:schemeClr val="tx1"/>
                </a:solidFill>
                <a:latin typeface="Arial Narrow" charset="0"/>
              </a:rPr>
              <a:t>sexual harassment </a:t>
            </a:r>
          </a:p>
        </p:txBody>
      </p:sp>
      <p:sp>
        <p:nvSpPr>
          <p:cNvPr id="131137" name="Text Box 65"/>
          <p:cNvSpPr txBox="1">
            <a:spLocks noChangeArrowheads="1"/>
          </p:cNvSpPr>
          <p:nvPr/>
        </p:nvSpPr>
        <p:spPr bwMode="auto">
          <a:xfrm>
            <a:off x="8153401" y="4972051"/>
            <a:ext cx="2558123" cy="372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1800" dirty="0">
                <a:solidFill>
                  <a:srgbClr val="009900"/>
                </a:solidFill>
                <a:latin typeface="Arial Unicode MS" charset="0"/>
              </a:rPr>
              <a:t>operational efficiencies</a:t>
            </a:r>
          </a:p>
        </p:txBody>
      </p:sp>
      <p:sp>
        <p:nvSpPr>
          <p:cNvPr id="131138" name="Text Box 66"/>
          <p:cNvSpPr txBox="1">
            <a:spLocks noChangeArrowheads="1"/>
          </p:cNvSpPr>
          <p:nvPr/>
        </p:nvSpPr>
        <p:spPr bwMode="auto">
          <a:xfrm>
            <a:off x="6021389" y="4835525"/>
            <a:ext cx="2269851" cy="46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400" b="1">
                <a:solidFill>
                  <a:schemeClr val="accent2"/>
                </a:solidFill>
                <a:latin typeface="Arial Narrow" charset="0"/>
              </a:rPr>
              <a:t>risk management</a:t>
            </a:r>
          </a:p>
        </p:txBody>
      </p:sp>
      <p:sp>
        <p:nvSpPr>
          <p:cNvPr id="131139" name="Text Box 67"/>
          <p:cNvSpPr txBox="1">
            <a:spLocks noChangeArrowheads="1"/>
          </p:cNvSpPr>
          <p:nvPr/>
        </p:nvSpPr>
        <p:spPr bwMode="auto">
          <a:xfrm>
            <a:off x="6381753" y="2151063"/>
            <a:ext cx="2720877" cy="46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400">
                <a:solidFill>
                  <a:srgbClr val="FF0000"/>
                </a:solidFill>
                <a:latin typeface="Arial Narrow" charset="0"/>
              </a:rPr>
              <a:t>workers compensation</a:t>
            </a:r>
          </a:p>
        </p:txBody>
      </p:sp>
      <p:sp>
        <p:nvSpPr>
          <p:cNvPr id="131140" name="Text Box 68"/>
          <p:cNvSpPr txBox="1">
            <a:spLocks noChangeArrowheads="1"/>
          </p:cNvSpPr>
          <p:nvPr/>
        </p:nvSpPr>
        <p:spPr bwMode="auto">
          <a:xfrm>
            <a:off x="3390902" y="6477000"/>
            <a:ext cx="1231945" cy="46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r>
              <a:rPr lang="en-US" sz="2400" b="1">
                <a:solidFill>
                  <a:srgbClr val="FF0000"/>
                </a:solidFill>
                <a:latin typeface="Times New Roman" charset="0"/>
              </a:rPr>
              <a:t>security</a:t>
            </a:r>
          </a:p>
        </p:txBody>
      </p:sp>
      <p:sp>
        <p:nvSpPr>
          <p:cNvPr id="131142" name="Text Box 70"/>
          <p:cNvSpPr txBox="1">
            <a:spLocks noChangeArrowheads="1"/>
          </p:cNvSpPr>
          <p:nvPr/>
        </p:nvSpPr>
        <p:spPr bwMode="auto">
          <a:xfrm>
            <a:off x="3124200" y="1066800"/>
            <a:ext cx="23622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spcBef>
                <a:spcPct val="50000"/>
              </a:spcBef>
            </a:pPr>
            <a:r>
              <a:rPr lang="en-US" sz="1600" b="1" i="1">
                <a:solidFill>
                  <a:srgbClr val="FF3300"/>
                </a:solidFill>
              </a:rPr>
              <a:t>system disintegration</a:t>
            </a:r>
          </a:p>
        </p:txBody>
      </p:sp>
      <p:sp>
        <p:nvSpPr>
          <p:cNvPr id="70" name="Text Box 8"/>
          <p:cNvSpPr txBox="1">
            <a:spLocks noChangeArrowheads="1"/>
          </p:cNvSpPr>
          <p:nvPr/>
        </p:nvSpPr>
        <p:spPr bwMode="auto">
          <a:xfrm>
            <a:off x="3959225" y="2091879"/>
            <a:ext cx="3876676" cy="1077218"/>
          </a:xfrm>
          <a:prstGeom prst="rect">
            <a:avLst/>
          </a:prstGeom>
          <a:noFill/>
          <a:ln w="25400">
            <a:noFill/>
            <a:miter lim="800000"/>
            <a:headEnd/>
            <a:tailEnd/>
          </a:ln>
          <a:effectLst/>
        </p:spPr>
        <p:txBody>
          <a:bodyPr wrap="squar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lgn="ctr">
              <a:spcBef>
                <a:spcPct val="50000"/>
              </a:spcBef>
            </a:pPr>
            <a:r>
              <a:rPr lang="en-US" sz="3200" b="1" dirty="0">
                <a:solidFill>
                  <a:srgbClr val="FF0000"/>
                </a:solidFill>
                <a:effectLst>
                  <a:outerShdw blurRad="38100" dist="38100" dir="2700000" algn="tl">
                    <a:srgbClr val="000000"/>
                  </a:outerShdw>
                </a:effectLst>
                <a:latin typeface="Beirut"/>
                <a:cs typeface="Beirut"/>
              </a:rPr>
              <a:t>ACA IMPLEMENTATION</a:t>
            </a:r>
          </a:p>
        </p:txBody>
      </p:sp>
      <p:sp>
        <p:nvSpPr>
          <p:cNvPr id="71" name="Text Box 7"/>
          <p:cNvSpPr txBox="1">
            <a:spLocks noChangeArrowheads="1"/>
          </p:cNvSpPr>
          <p:nvPr/>
        </p:nvSpPr>
        <p:spPr bwMode="auto">
          <a:xfrm>
            <a:off x="8610600" y="5447508"/>
            <a:ext cx="2133600" cy="9540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lgn="ctr">
              <a:spcBef>
                <a:spcPct val="50000"/>
              </a:spcBef>
            </a:pPr>
            <a:r>
              <a:rPr lang="en-US" i="1" dirty="0">
                <a:solidFill>
                  <a:schemeClr val="tx2"/>
                </a:solidFill>
                <a:latin typeface="Berlin Sans FB Demi" charset="0"/>
              </a:rPr>
              <a:t>Payment Reform</a:t>
            </a:r>
          </a:p>
        </p:txBody>
      </p:sp>
      <p:sp>
        <p:nvSpPr>
          <p:cNvPr id="73" name="Text Box 8"/>
          <p:cNvSpPr txBox="1">
            <a:spLocks noChangeArrowheads="1"/>
          </p:cNvSpPr>
          <p:nvPr/>
        </p:nvSpPr>
        <p:spPr bwMode="auto">
          <a:xfrm>
            <a:off x="3267219" y="3762742"/>
            <a:ext cx="3876676" cy="1015624"/>
          </a:xfrm>
          <a:prstGeom prst="rect">
            <a:avLst/>
          </a:prstGeom>
          <a:noFill/>
          <a:ln w="25400">
            <a:noFill/>
            <a:miter lim="800000"/>
            <a:headEnd/>
            <a:tailEnd/>
          </a:ln>
          <a:effectLst/>
        </p:spPr>
        <p:txBody>
          <a:bodyPr wrap="square" lIns="91402" tIns="45701" rIns="91402" bIns="45701">
            <a:spAutoFit/>
          </a:bodyPr>
          <a:lstStyle>
            <a:lvl1pPr>
              <a:defRPr sz="2800">
                <a:solidFill>
                  <a:schemeClr val="bg1"/>
                </a:solidFill>
                <a:latin typeface="Arial" charset="0"/>
                <a:ea typeface="ＭＳ Ｐゴシック" charset="0"/>
              </a:defRPr>
            </a:lvl1pPr>
            <a:lvl2pPr marL="742950" indent="-285750">
              <a:defRPr sz="2800">
                <a:solidFill>
                  <a:schemeClr val="bg1"/>
                </a:solidFill>
                <a:latin typeface="Arial" charset="0"/>
                <a:ea typeface="ＭＳ Ｐゴシック" charset="0"/>
              </a:defRPr>
            </a:lvl2pPr>
            <a:lvl3pPr marL="1143000" indent="-228600">
              <a:defRPr sz="2800">
                <a:solidFill>
                  <a:schemeClr val="bg1"/>
                </a:solidFill>
                <a:latin typeface="Arial" charset="0"/>
                <a:ea typeface="ＭＳ Ｐゴシック" charset="0"/>
              </a:defRPr>
            </a:lvl3pPr>
            <a:lvl4pPr marL="1600200" indent="-228600">
              <a:defRPr sz="2800">
                <a:solidFill>
                  <a:schemeClr val="bg1"/>
                </a:solidFill>
                <a:latin typeface="Arial" charset="0"/>
                <a:ea typeface="ＭＳ Ｐゴシック" charset="0"/>
              </a:defRPr>
            </a:lvl4pPr>
            <a:lvl5pPr marL="2057400" indent="-228600">
              <a:defRPr sz="2800">
                <a:solidFill>
                  <a:schemeClr val="bg1"/>
                </a:solidFill>
                <a:latin typeface="Arial" charset="0"/>
                <a:ea typeface="ＭＳ Ｐゴシック" charset="0"/>
              </a:defRPr>
            </a:lvl5pPr>
            <a:lvl6pPr marL="2514600" indent="-228600" algn="ctr" eaLnBrk="0" fontAlgn="base" hangingPunct="0">
              <a:spcBef>
                <a:spcPct val="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0"/>
              </a:spcBef>
              <a:spcAft>
                <a:spcPct val="0"/>
              </a:spcAft>
              <a:defRPr sz="2800">
                <a:solidFill>
                  <a:schemeClr val="bg1"/>
                </a:solidFill>
                <a:latin typeface="Arial" charset="0"/>
                <a:ea typeface="ＭＳ Ｐゴシック" charset="0"/>
              </a:defRPr>
            </a:lvl9pPr>
          </a:lstStyle>
          <a:p>
            <a:pPr algn="ctr">
              <a:lnSpc>
                <a:spcPct val="50000"/>
              </a:lnSpc>
              <a:spcBef>
                <a:spcPct val="50000"/>
              </a:spcBef>
            </a:pPr>
            <a:r>
              <a:rPr lang="en-US" sz="4000" b="1" dirty="0">
                <a:solidFill>
                  <a:srgbClr val="FF0000"/>
                </a:solidFill>
                <a:effectLst>
                  <a:outerShdw blurRad="38100" dist="38100" dir="2700000" algn="tl">
                    <a:srgbClr val="000000"/>
                  </a:outerShdw>
                </a:effectLst>
                <a:latin typeface="Beirut"/>
                <a:cs typeface="Beirut"/>
              </a:rPr>
              <a:t>ACA </a:t>
            </a:r>
          </a:p>
          <a:p>
            <a:pPr algn="ctr">
              <a:lnSpc>
                <a:spcPct val="50000"/>
              </a:lnSpc>
              <a:spcBef>
                <a:spcPct val="50000"/>
              </a:spcBef>
            </a:pPr>
            <a:r>
              <a:rPr lang="en-US" sz="4000" b="1" dirty="0">
                <a:solidFill>
                  <a:srgbClr val="FF0000"/>
                </a:solidFill>
                <a:effectLst>
                  <a:outerShdw blurRad="38100" dist="38100" dir="2700000" algn="tl">
                    <a:srgbClr val="000000"/>
                  </a:outerShdw>
                </a:effectLst>
                <a:latin typeface="Beirut"/>
                <a:cs typeface="Beirut"/>
              </a:rPr>
              <a:t>RENOVATION</a:t>
            </a:r>
          </a:p>
        </p:txBody>
      </p:sp>
      <p:sp>
        <p:nvSpPr>
          <p:cNvPr id="3" name="Slide Number Placeholder 2"/>
          <p:cNvSpPr>
            <a:spLocks noGrp="1"/>
          </p:cNvSpPr>
          <p:nvPr>
            <p:ph type="sldNum" sz="quarter" idx="12"/>
          </p:nvPr>
        </p:nvSpPr>
        <p:spPr/>
        <p:txBody>
          <a:bodyPr/>
          <a:lstStyle/>
          <a:p>
            <a:fld id="{C923DF14-94B3-2C43-9CF4-48815826560A}" type="slidenum">
              <a:rPr lang="en-US" smtClean="0"/>
              <a:t>17</a:t>
            </a:fld>
            <a:endParaRPr lang="en-US"/>
          </a:p>
        </p:txBody>
      </p:sp>
    </p:spTree>
    <p:custDataLst>
      <p:tags r:id="rId1"/>
    </p:custDataLst>
    <p:extLst>
      <p:ext uri="{BB962C8B-B14F-4D97-AF65-F5344CB8AC3E}">
        <p14:creationId xmlns:p14="http://schemas.microsoft.com/office/powerpoint/2010/main" val="11794309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1075"/>
                                        </p:tgtEl>
                                        <p:attrNameLst>
                                          <p:attrName>style.visibility</p:attrName>
                                        </p:attrNameLst>
                                      </p:cBhvr>
                                      <p:to>
                                        <p:strVal val="visible"/>
                                      </p:to>
                                    </p:set>
                                    <p:anim calcmode="lin" valueType="num">
                                      <p:cBhvr additive="base">
                                        <p:cTn id="7" dur="500" fill="hold"/>
                                        <p:tgtEl>
                                          <p:spTgt spid="131075"/>
                                        </p:tgtEl>
                                        <p:attrNameLst>
                                          <p:attrName>ppt_x</p:attrName>
                                        </p:attrNameLst>
                                      </p:cBhvr>
                                      <p:tavLst>
                                        <p:tav tm="0">
                                          <p:val>
                                            <p:strVal val="0-#ppt_w/2"/>
                                          </p:val>
                                        </p:tav>
                                        <p:tav tm="100000">
                                          <p:val>
                                            <p:strVal val="#ppt_x"/>
                                          </p:val>
                                        </p:tav>
                                      </p:tavLst>
                                    </p:anim>
                                    <p:anim calcmode="lin" valueType="num">
                                      <p:cBhvr additive="base">
                                        <p:cTn id="8" dur="500" fill="hold"/>
                                        <p:tgtEl>
                                          <p:spTgt spid="13107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31076"/>
                                        </p:tgtEl>
                                        <p:attrNameLst>
                                          <p:attrName>style.visibility</p:attrName>
                                        </p:attrNameLst>
                                      </p:cBhvr>
                                      <p:to>
                                        <p:strVal val="visible"/>
                                      </p:to>
                                    </p:set>
                                    <p:anim calcmode="lin" valueType="num">
                                      <p:cBhvr additive="base">
                                        <p:cTn id="12" dur="500" fill="hold"/>
                                        <p:tgtEl>
                                          <p:spTgt spid="131076"/>
                                        </p:tgtEl>
                                        <p:attrNameLst>
                                          <p:attrName>ppt_x</p:attrName>
                                        </p:attrNameLst>
                                      </p:cBhvr>
                                      <p:tavLst>
                                        <p:tav tm="0">
                                          <p:val>
                                            <p:strVal val="1+#ppt_w/2"/>
                                          </p:val>
                                        </p:tav>
                                        <p:tav tm="100000">
                                          <p:val>
                                            <p:strVal val="#ppt_x"/>
                                          </p:val>
                                        </p:tav>
                                      </p:tavLst>
                                    </p:anim>
                                    <p:anim calcmode="lin" valueType="num">
                                      <p:cBhvr additive="base">
                                        <p:cTn id="13" dur="500" fill="hold"/>
                                        <p:tgtEl>
                                          <p:spTgt spid="1310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31077"/>
                                        </p:tgtEl>
                                        <p:attrNameLst>
                                          <p:attrName>style.visibility</p:attrName>
                                        </p:attrNameLst>
                                      </p:cBhvr>
                                      <p:to>
                                        <p:strVal val="visible"/>
                                      </p:to>
                                    </p:set>
                                    <p:anim calcmode="lin" valueType="num">
                                      <p:cBhvr additive="base">
                                        <p:cTn id="17" dur="500" fill="hold"/>
                                        <p:tgtEl>
                                          <p:spTgt spid="131077"/>
                                        </p:tgtEl>
                                        <p:attrNameLst>
                                          <p:attrName>ppt_x</p:attrName>
                                        </p:attrNameLst>
                                      </p:cBhvr>
                                      <p:tavLst>
                                        <p:tav tm="0">
                                          <p:val>
                                            <p:strVal val="#ppt_x"/>
                                          </p:val>
                                        </p:tav>
                                        <p:tav tm="100000">
                                          <p:val>
                                            <p:strVal val="#ppt_x"/>
                                          </p:val>
                                        </p:tav>
                                      </p:tavLst>
                                    </p:anim>
                                    <p:anim calcmode="lin" valueType="num">
                                      <p:cBhvr additive="base">
                                        <p:cTn id="18" dur="500" fill="hold"/>
                                        <p:tgtEl>
                                          <p:spTgt spid="131077"/>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1500"/>
                            </p:stCondLst>
                            <p:childTnLst>
                              <p:par>
                                <p:cTn id="20" presetID="2" presetClass="entr" presetSubtype="12" fill="hold" grpId="0" nodeType="afterEffect">
                                  <p:stCondLst>
                                    <p:cond delay="0"/>
                                  </p:stCondLst>
                                  <p:childTnLst>
                                    <p:set>
                                      <p:cBhvr>
                                        <p:cTn id="21" dur="1" fill="hold">
                                          <p:stCondLst>
                                            <p:cond delay="0"/>
                                          </p:stCondLst>
                                        </p:cTn>
                                        <p:tgtEl>
                                          <p:spTgt spid="131078"/>
                                        </p:tgtEl>
                                        <p:attrNameLst>
                                          <p:attrName>style.visibility</p:attrName>
                                        </p:attrNameLst>
                                      </p:cBhvr>
                                      <p:to>
                                        <p:strVal val="visible"/>
                                      </p:to>
                                    </p:set>
                                    <p:anim calcmode="lin" valueType="num">
                                      <p:cBhvr additive="base">
                                        <p:cTn id="22" dur="500" fill="hold"/>
                                        <p:tgtEl>
                                          <p:spTgt spid="131078"/>
                                        </p:tgtEl>
                                        <p:attrNameLst>
                                          <p:attrName>ppt_x</p:attrName>
                                        </p:attrNameLst>
                                      </p:cBhvr>
                                      <p:tavLst>
                                        <p:tav tm="0">
                                          <p:val>
                                            <p:strVal val="0-#ppt_w/2"/>
                                          </p:val>
                                        </p:tav>
                                        <p:tav tm="100000">
                                          <p:val>
                                            <p:strVal val="#ppt_x"/>
                                          </p:val>
                                        </p:tav>
                                      </p:tavLst>
                                    </p:anim>
                                    <p:anim calcmode="lin" valueType="num">
                                      <p:cBhvr additive="base">
                                        <p:cTn id="23" dur="500" fill="hold"/>
                                        <p:tgtEl>
                                          <p:spTgt spid="131078"/>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6" fill="hold" grpId="0" nodeType="afterEffect">
                                  <p:stCondLst>
                                    <p:cond delay="0"/>
                                  </p:stCondLst>
                                  <p:childTnLst>
                                    <p:set>
                                      <p:cBhvr>
                                        <p:cTn id="26" dur="1" fill="hold">
                                          <p:stCondLst>
                                            <p:cond delay="0"/>
                                          </p:stCondLst>
                                        </p:cTn>
                                        <p:tgtEl>
                                          <p:spTgt spid="131079"/>
                                        </p:tgtEl>
                                        <p:attrNameLst>
                                          <p:attrName>style.visibility</p:attrName>
                                        </p:attrNameLst>
                                      </p:cBhvr>
                                      <p:to>
                                        <p:strVal val="visible"/>
                                      </p:to>
                                    </p:set>
                                    <p:anim calcmode="lin" valueType="num">
                                      <p:cBhvr additive="base">
                                        <p:cTn id="27" dur="500" fill="hold"/>
                                        <p:tgtEl>
                                          <p:spTgt spid="131079"/>
                                        </p:tgtEl>
                                        <p:attrNameLst>
                                          <p:attrName>ppt_x</p:attrName>
                                        </p:attrNameLst>
                                      </p:cBhvr>
                                      <p:tavLst>
                                        <p:tav tm="0">
                                          <p:val>
                                            <p:strVal val="1+#ppt_w/2"/>
                                          </p:val>
                                        </p:tav>
                                        <p:tav tm="100000">
                                          <p:val>
                                            <p:strVal val="#ppt_x"/>
                                          </p:val>
                                        </p:tav>
                                      </p:tavLst>
                                    </p:anim>
                                    <p:anim calcmode="lin" valueType="num">
                                      <p:cBhvr additive="base">
                                        <p:cTn id="28" dur="500" fill="hold"/>
                                        <p:tgtEl>
                                          <p:spTgt spid="131079"/>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3" fill="hold" grpId="0" nodeType="afterEffect">
                                  <p:stCondLst>
                                    <p:cond delay="0"/>
                                  </p:stCondLst>
                                  <p:childTnLst>
                                    <p:set>
                                      <p:cBhvr>
                                        <p:cTn id="31" dur="1" fill="hold">
                                          <p:stCondLst>
                                            <p:cond delay="0"/>
                                          </p:stCondLst>
                                        </p:cTn>
                                        <p:tgtEl>
                                          <p:spTgt spid="131100"/>
                                        </p:tgtEl>
                                        <p:attrNameLst>
                                          <p:attrName>style.visibility</p:attrName>
                                        </p:attrNameLst>
                                      </p:cBhvr>
                                      <p:to>
                                        <p:strVal val="visible"/>
                                      </p:to>
                                    </p:set>
                                    <p:anim calcmode="lin" valueType="num">
                                      <p:cBhvr additive="base">
                                        <p:cTn id="32" dur="500" fill="hold"/>
                                        <p:tgtEl>
                                          <p:spTgt spid="131100"/>
                                        </p:tgtEl>
                                        <p:attrNameLst>
                                          <p:attrName>ppt_x</p:attrName>
                                        </p:attrNameLst>
                                      </p:cBhvr>
                                      <p:tavLst>
                                        <p:tav tm="0">
                                          <p:val>
                                            <p:strVal val="1+#ppt_w/2"/>
                                          </p:val>
                                        </p:tav>
                                        <p:tav tm="100000">
                                          <p:val>
                                            <p:strVal val="#ppt_x"/>
                                          </p:val>
                                        </p:tav>
                                      </p:tavLst>
                                    </p:anim>
                                    <p:anim calcmode="lin" valueType="num">
                                      <p:cBhvr additive="base">
                                        <p:cTn id="33" dur="500" fill="hold"/>
                                        <p:tgtEl>
                                          <p:spTgt spid="131100"/>
                                        </p:tgtEl>
                                        <p:attrNameLst>
                                          <p:attrName>ppt_y</p:attrName>
                                        </p:attrNameLst>
                                      </p:cBhvr>
                                      <p:tavLst>
                                        <p:tav tm="0">
                                          <p:val>
                                            <p:strVal val="0-#ppt_h/2"/>
                                          </p:val>
                                        </p:tav>
                                        <p:tav tm="100000">
                                          <p:val>
                                            <p:strVal val="#ppt_y"/>
                                          </p:val>
                                        </p:tav>
                                      </p:tavLst>
                                    </p:anim>
                                  </p:childTnLst>
                                </p:cTn>
                              </p:par>
                            </p:childTnLst>
                          </p:cTn>
                        </p:par>
                        <p:par>
                          <p:cTn id="34" fill="hold" nodeType="afterGroup">
                            <p:stCondLst>
                              <p:cond delay="3000"/>
                            </p:stCondLst>
                            <p:childTnLst>
                              <p:par>
                                <p:cTn id="35" presetID="2" presetClass="entr" presetSubtype="2" fill="hold" grpId="0" nodeType="afterEffect">
                                  <p:stCondLst>
                                    <p:cond delay="0"/>
                                  </p:stCondLst>
                                  <p:childTnLst>
                                    <p:set>
                                      <p:cBhvr>
                                        <p:cTn id="36" dur="1" fill="hold">
                                          <p:stCondLst>
                                            <p:cond delay="0"/>
                                          </p:stCondLst>
                                        </p:cTn>
                                        <p:tgtEl>
                                          <p:spTgt spid="131099"/>
                                        </p:tgtEl>
                                        <p:attrNameLst>
                                          <p:attrName>style.visibility</p:attrName>
                                        </p:attrNameLst>
                                      </p:cBhvr>
                                      <p:to>
                                        <p:strVal val="visible"/>
                                      </p:to>
                                    </p:set>
                                    <p:anim calcmode="lin" valueType="num">
                                      <p:cBhvr additive="base">
                                        <p:cTn id="37" dur="500" fill="hold"/>
                                        <p:tgtEl>
                                          <p:spTgt spid="131099"/>
                                        </p:tgtEl>
                                        <p:attrNameLst>
                                          <p:attrName>ppt_x</p:attrName>
                                        </p:attrNameLst>
                                      </p:cBhvr>
                                      <p:tavLst>
                                        <p:tav tm="0">
                                          <p:val>
                                            <p:strVal val="1+#ppt_w/2"/>
                                          </p:val>
                                        </p:tav>
                                        <p:tav tm="100000">
                                          <p:val>
                                            <p:strVal val="#ppt_x"/>
                                          </p:val>
                                        </p:tav>
                                      </p:tavLst>
                                    </p:anim>
                                    <p:anim calcmode="lin" valueType="num">
                                      <p:cBhvr additive="base">
                                        <p:cTn id="38" dur="500" fill="hold"/>
                                        <p:tgtEl>
                                          <p:spTgt spid="131099"/>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31097"/>
                                        </p:tgtEl>
                                        <p:attrNameLst>
                                          <p:attrName>style.visibility</p:attrName>
                                        </p:attrNameLst>
                                      </p:cBhvr>
                                      <p:to>
                                        <p:strVal val="visible"/>
                                      </p:to>
                                    </p:set>
                                    <p:anim calcmode="lin" valueType="num">
                                      <p:cBhvr additive="base">
                                        <p:cTn id="42" dur="500" fill="hold"/>
                                        <p:tgtEl>
                                          <p:spTgt spid="131097"/>
                                        </p:tgtEl>
                                        <p:attrNameLst>
                                          <p:attrName>ppt_x</p:attrName>
                                        </p:attrNameLst>
                                      </p:cBhvr>
                                      <p:tavLst>
                                        <p:tav tm="0">
                                          <p:val>
                                            <p:strVal val="#ppt_x"/>
                                          </p:val>
                                        </p:tav>
                                        <p:tav tm="100000">
                                          <p:val>
                                            <p:strVal val="#ppt_x"/>
                                          </p:val>
                                        </p:tav>
                                      </p:tavLst>
                                    </p:anim>
                                    <p:anim calcmode="lin" valueType="num">
                                      <p:cBhvr additive="base">
                                        <p:cTn id="43" dur="500" fill="hold"/>
                                        <p:tgtEl>
                                          <p:spTgt spid="131097"/>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4000"/>
                            </p:stCondLst>
                            <p:childTnLst>
                              <p:par>
                                <p:cTn id="45" presetID="2" presetClass="entr" presetSubtype="12" fill="hold" grpId="0" nodeType="afterEffect">
                                  <p:stCondLst>
                                    <p:cond delay="0"/>
                                  </p:stCondLst>
                                  <p:childTnLst>
                                    <p:set>
                                      <p:cBhvr>
                                        <p:cTn id="46" dur="1" fill="hold">
                                          <p:stCondLst>
                                            <p:cond delay="0"/>
                                          </p:stCondLst>
                                        </p:cTn>
                                        <p:tgtEl>
                                          <p:spTgt spid="131096"/>
                                        </p:tgtEl>
                                        <p:attrNameLst>
                                          <p:attrName>style.visibility</p:attrName>
                                        </p:attrNameLst>
                                      </p:cBhvr>
                                      <p:to>
                                        <p:strVal val="visible"/>
                                      </p:to>
                                    </p:set>
                                    <p:anim calcmode="lin" valueType="num">
                                      <p:cBhvr additive="base">
                                        <p:cTn id="47" dur="500" fill="hold"/>
                                        <p:tgtEl>
                                          <p:spTgt spid="131096"/>
                                        </p:tgtEl>
                                        <p:attrNameLst>
                                          <p:attrName>ppt_x</p:attrName>
                                        </p:attrNameLst>
                                      </p:cBhvr>
                                      <p:tavLst>
                                        <p:tav tm="0">
                                          <p:val>
                                            <p:strVal val="0-#ppt_w/2"/>
                                          </p:val>
                                        </p:tav>
                                        <p:tav tm="100000">
                                          <p:val>
                                            <p:strVal val="#ppt_x"/>
                                          </p:val>
                                        </p:tav>
                                      </p:tavLst>
                                    </p:anim>
                                    <p:anim calcmode="lin" valueType="num">
                                      <p:cBhvr additive="base">
                                        <p:cTn id="48" dur="500" fill="hold"/>
                                        <p:tgtEl>
                                          <p:spTgt spid="131096"/>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4500"/>
                            </p:stCondLst>
                            <p:childTnLst>
                              <p:par>
                                <p:cTn id="50" presetID="2" presetClass="entr" presetSubtype="12" fill="hold" grpId="0" nodeType="afterEffect">
                                  <p:stCondLst>
                                    <p:cond delay="0"/>
                                  </p:stCondLst>
                                  <p:childTnLst>
                                    <p:set>
                                      <p:cBhvr>
                                        <p:cTn id="51" dur="1" fill="hold">
                                          <p:stCondLst>
                                            <p:cond delay="0"/>
                                          </p:stCondLst>
                                        </p:cTn>
                                        <p:tgtEl>
                                          <p:spTgt spid="131095"/>
                                        </p:tgtEl>
                                        <p:attrNameLst>
                                          <p:attrName>style.visibility</p:attrName>
                                        </p:attrNameLst>
                                      </p:cBhvr>
                                      <p:to>
                                        <p:strVal val="visible"/>
                                      </p:to>
                                    </p:set>
                                    <p:anim calcmode="lin" valueType="num">
                                      <p:cBhvr additive="base">
                                        <p:cTn id="52" dur="500" fill="hold"/>
                                        <p:tgtEl>
                                          <p:spTgt spid="131095"/>
                                        </p:tgtEl>
                                        <p:attrNameLst>
                                          <p:attrName>ppt_x</p:attrName>
                                        </p:attrNameLst>
                                      </p:cBhvr>
                                      <p:tavLst>
                                        <p:tav tm="0">
                                          <p:val>
                                            <p:strVal val="0-#ppt_w/2"/>
                                          </p:val>
                                        </p:tav>
                                        <p:tav tm="100000">
                                          <p:val>
                                            <p:strVal val="#ppt_x"/>
                                          </p:val>
                                        </p:tav>
                                      </p:tavLst>
                                    </p:anim>
                                    <p:anim calcmode="lin" valueType="num">
                                      <p:cBhvr additive="base">
                                        <p:cTn id="53" dur="500" fill="hold"/>
                                        <p:tgtEl>
                                          <p:spTgt spid="131095"/>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5000"/>
                            </p:stCondLst>
                            <p:childTnLst>
                              <p:par>
                                <p:cTn id="55" presetID="2" presetClass="entr" presetSubtype="6" fill="hold" grpId="0" nodeType="afterEffect">
                                  <p:stCondLst>
                                    <p:cond delay="0"/>
                                  </p:stCondLst>
                                  <p:childTnLst>
                                    <p:set>
                                      <p:cBhvr>
                                        <p:cTn id="56" dur="1" fill="hold">
                                          <p:stCondLst>
                                            <p:cond delay="0"/>
                                          </p:stCondLst>
                                        </p:cTn>
                                        <p:tgtEl>
                                          <p:spTgt spid="131089"/>
                                        </p:tgtEl>
                                        <p:attrNameLst>
                                          <p:attrName>style.visibility</p:attrName>
                                        </p:attrNameLst>
                                      </p:cBhvr>
                                      <p:to>
                                        <p:strVal val="visible"/>
                                      </p:to>
                                    </p:set>
                                    <p:anim calcmode="lin" valueType="num">
                                      <p:cBhvr additive="base">
                                        <p:cTn id="57" dur="500" fill="hold"/>
                                        <p:tgtEl>
                                          <p:spTgt spid="131089"/>
                                        </p:tgtEl>
                                        <p:attrNameLst>
                                          <p:attrName>ppt_x</p:attrName>
                                        </p:attrNameLst>
                                      </p:cBhvr>
                                      <p:tavLst>
                                        <p:tav tm="0">
                                          <p:val>
                                            <p:strVal val="1+#ppt_w/2"/>
                                          </p:val>
                                        </p:tav>
                                        <p:tav tm="100000">
                                          <p:val>
                                            <p:strVal val="#ppt_x"/>
                                          </p:val>
                                        </p:tav>
                                      </p:tavLst>
                                    </p:anim>
                                    <p:anim calcmode="lin" valueType="num">
                                      <p:cBhvr additive="base">
                                        <p:cTn id="58" dur="500" fill="hold"/>
                                        <p:tgtEl>
                                          <p:spTgt spid="131089"/>
                                        </p:tgtEl>
                                        <p:attrNameLst>
                                          <p:attrName>ppt_y</p:attrName>
                                        </p:attrNameLst>
                                      </p:cBhvr>
                                      <p:tavLst>
                                        <p:tav tm="0">
                                          <p:val>
                                            <p:strVal val="1+#ppt_h/2"/>
                                          </p:val>
                                        </p:tav>
                                        <p:tav tm="100000">
                                          <p:val>
                                            <p:strVal val="#ppt_y"/>
                                          </p:val>
                                        </p:tav>
                                      </p:tavLst>
                                    </p:anim>
                                  </p:childTnLst>
                                </p:cTn>
                              </p:par>
                            </p:childTnLst>
                          </p:cTn>
                        </p:par>
                        <p:par>
                          <p:cTn id="59" fill="hold" nodeType="afterGroup">
                            <p:stCondLst>
                              <p:cond delay="5500"/>
                            </p:stCondLst>
                            <p:childTnLst>
                              <p:par>
                                <p:cTn id="60" presetID="2" presetClass="entr" presetSubtype="9" fill="hold" grpId="0" nodeType="afterEffect">
                                  <p:stCondLst>
                                    <p:cond delay="0"/>
                                  </p:stCondLst>
                                  <p:childTnLst>
                                    <p:set>
                                      <p:cBhvr>
                                        <p:cTn id="61" dur="1" fill="hold">
                                          <p:stCondLst>
                                            <p:cond delay="0"/>
                                          </p:stCondLst>
                                        </p:cTn>
                                        <p:tgtEl>
                                          <p:spTgt spid="131098"/>
                                        </p:tgtEl>
                                        <p:attrNameLst>
                                          <p:attrName>style.visibility</p:attrName>
                                        </p:attrNameLst>
                                      </p:cBhvr>
                                      <p:to>
                                        <p:strVal val="visible"/>
                                      </p:to>
                                    </p:set>
                                    <p:anim calcmode="lin" valueType="num">
                                      <p:cBhvr additive="base">
                                        <p:cTn id="62" dur="500" fill="hold"/>
                                        <p:tgtEl>
                                          <p:spTgt spid="131098"/>
                                        </p:tgtEl>
                                        <p:attrNameLst>
                                          <p:attrName>ppt_x</p:attrName>
                                        </p:attrNameLst>
                                      </p:cBhvr>
                                      <p:tavLst>
                                        <p:tav tm="0">
                                          <p:val>
                                            <p:strVal val="0-#ppt_w/2"/>
                                          </p:val>
                                        </p:tav>
                                        <p:tav tm="100000">
                                          <p:val>
                                            <p:strVal val="#ppt_x"/>
                                          </p:val>
                                        </p:tav>
                                      </p:tavLst>
                                    </p:anim>
                                    <p:anim calcmode="lin" valueType="num">
                                      <p:cBhvr additive="base">
                                        <p:cTn id="63" dur="500" fill="hold"/>
                                        <p:tgtEl>
                                          <p:spTgt spid="131098"/>
                                        </p:tgtEl>
                                        <p:attrNameLst>
                                          <p:attrName>ppt_y</p:attrName>
                                        </p:attrNameLst>
                                      </p:cBhvr>
                                      <p:tavLst>
                                        <p:tav tm="0">
                                          <p:val>
                                            <p:strVal val="0-#ppt_h/2"/>
                                          </p:val>
                                        </p:tav>
                                        <p:tav tm="100000">
                                          <p:val>
                                            <p:strVal val="#ppt_y"/>
                                          </p:val>
                                        </p:tav>
                                      </p:tavLst>
                                    </p:anim>
                                  </p:childTnLst>
                                </p:cTn>
                              </p:par>
                            </p:childTnLst>
                          </p:cTn>
                        </p:par>
                        <p:par>
                          <p:cTn id="64" fill="hold" nodeType="afterGroup">
                            <p:stCondLst>
                              <p:cond delay="6000"/>
                            </p:stCondLst>
                            <p:childTnLst>
                              <p:par>
                                <p:cTn id="65" presetID="2" presetClass="entr" presetSubtype="9" fill="hold" grpId="0" nodeType="afterEffect">
                                  <p:stCondLst>
                                    <p:cond delay="0"/>
                                  </p:stCondLst>
                                  <p:childTnLst>
                                    <p:set>
                                      <p:cBhvr>
                                        <p:cTn id="66" dur="1" fill="hold">
                                          <p:stCondLst>
                                            <p:cond delay="0"/>
                                          </p:stCondLst>
                                        </p:cTn>
                                        <p:tgtEl>
                                          <p:spTgt spid="131090"/>
                                        </p:tgtEl>
                                        <p:attrNameLst>
                                          <p:attrName>style.visibility</p:attrName>
                                        </p:attrNameLst>
                                      </p:cBhvr>
                                      <p:to>
                                        <p:strVal val="visible"/>
                                      </p:to>
                                    </p:set>
                                    <p:anim calcmode="lin" valueType="num">
                                      <p:cBhvr additive="base">
                                        <p:cTn id="67" dur="500" fill="hold"/>
                                        <p:tgtEl>
                                          <p:spTgt spid="131090"/>
                                        </p:tgtEl>
                                        <p:attrNameLst>
                                          <p:attrName>ppt_x</p:attrName>
                                        </p:attrNameLst>
                                      </p:cBhvr>
                                      <p:tavLst>
                                        <p:tav tm="0">
                                          <p:val>
                                            <p:strVal val="0-#ppt_w/2"/>
                                          </p:val>
                                        </p:tav>
                                        <p:tav tm="100000">
                                          <p:val>
                                            <p:strVal val="#ppt_x"/>
                                          </p:val>
                                        </p:tav>
                                      </p:tavLst>
                                    </p:anim>
                                    <p:anim calcmode="lin" valueType="num">
                                      <p:cBhvr additive="base">
                                        <p:cTn id="68" dur="500" fill="hold"/>
                                        <p:tgtEl>
                                          <p:spTgt spid="131090"/>
                                        </p:tgtEl>
                                        <p:attrNameLst>
                                          <p:attrName>ppt_y</p:attrName>
                                        </p:attrNameLst>
                                      </p:cBhvr>
                                      <p:tavLst>
                                        <p:tav tm="0">
                                          <p:val>
                                            <p:strVal val="0-#ppt_h/2"/>
                                          </p:val>
                                        </p:tav>
                                        <p:tav tm="100000">
                                          <p:val>
                                            <p:strVal val="#ppt_y"/>
                                          </p:val>
                                        </p:tav>
                                      </p:tavLst>
                                    </p:anim>
                                  </p:childTnLst>
                                </p:cTn>
                              </p:par>
                            </p:childTnLst>
                          </p:cTn>
                        </p:par>
                        <p:par>
                          <p:cTn id="69" fill="hold" nodeType="afterGroup">
                            <p:stCondLst>
                              <p:cond delay="6500"/>
                            </p:stCondLst>
                            <p:childTnLst>
                              <p:par>
                                <p:cTn id="70" presetID="2" presetClass="entr" presetSubtype="4" fill="hold" grpId="0" nodeType="afterEffect">
                                  <p:stCondLst>
                                    <p:cond delay="0"/>
                                  </p:stCondLst>
                                  <p:childTnLst>
                                    <p:set>
                                      <p:cBhvr>
                                        <p:cTn id="71" dur="1" fill="hold">
                                          <p:stCondLst>
                                            <p:cond delay="0"/>
                                          </p:stCondLst>
                                        </p:cTn>
                                        <p:tgtEl>
                                          <p:spTgt spid="131091"/>
                                        </p:tgtEl>
                                        <p:attrNameLst>
                                          <p:attrName>style.visibility</p:attrName>
                                        </p:attrNameLst>
                                      </p:cBhvr>
                                      <p:to>
                                        <p:strVal val="visible"/>
                                      </p:to>
                                    </p:set>
                                    <p:anim calcmode="lin" valueType="num">
                                      <p:cBhvr additive="base">
                                        <p:cTn id="72" dur="500" fill="hold"/>
                                        <p:tgtEl>
                                          <p:spTgt spid="131091"/>
                                        </p:tgtEl>
                                        <p:attrNameLst>
                                          <p:attrName>ppt_x</p:attrName>
                                        </p:attrNameLst>
                                      </p:cBhvr>
                                      <p:tavLst>
                                        <p:tav tm="0">
                                          <p:val>
                                            <p:strVal val="#ppt_x"/>
                                          </p:val>
                                        </p:tav>
                                        <p:tav tm="100000">
                                          <p:val>
                                            <p:strVal val="#ppt_x"/>
                                          </p:val>
                                        </p:tav>
                                      </p:tavLst>
                                    </p:anim>
                                    <p:anim calcmode="lin" valueType="num">
                                      <p:cBhvr additive="base">
                                        <p:cTn id="73" dur="500" fill="hold"/>
                                        <p:tgtEl>
                                          <p:spTgt spid="131091"/>
                                        </p:tgtEl>
                                        <p:attrNameLst>
                                          <p:attrName>ppt_y</p:attrName>
                                        </p:attrNameLst>
                                      </p:cBhvr>
                                      <p:tavLst>
                                        <p:tav tm="0">
                                          <p:val>
                                            <p:strVal val="1+#ppt_h/2"/>
                                          </p:val>
                                        </p:tav>
                                        <p:tav tm="100000">
                                          <p:val>
                                            <p:strVal val="#ppt_y"/>
                                          </p:val>
                                        </p:tav>
                                      </p:tavLst>
                                    </p:anim>
                                  </p:childTnLst>
                                </p:cTn>
                              </p:par>
                            </p:childTnLst>
                          </p:cTn>
                        </p:par>
                        <p:par>
                          <p:cTn id="74" fill="hold" nodeType="afterGroup">
                            <p:stCondLst>
                              <p:cond delay="7000"/>
                            </p:stCondLst>
                            <p:childTnLst>
                              <p:par>
                                <p:cTn id="75" presetID="2" presetClass="entr" presetSubtype="3" fill="hold" grpId="0" nodeType="afterEffect">
                                  <p:stCondLst>
                                    <p:cond delay="0"/>
                                  </p:stCondLst>
                                  <p:childTnLst>
                                    <p:set>
                                      <p:cBhvr>
                                        <p:cTn id="76" dur="1" fill="hold">
                                          <p:stCondLst>
                                            <p:cond delay="0"/>
                                          </p:stCondLst>
                                        </p:cTn>
                                        <p:tgtEl>
                                          <p:spTgt spid="131092"/>
                                        </p:tgtEl>
                                        <p:attrNameLst>
                                          <p:attrName>style.visibility</p:attrName>
                                        </p:attrNameLst>
                                      </p:cBhvr>
                                      <p:to>
                                        <p:strVal val="visible"/>
                                      </p:to>
                                    </p:set>
                                    <p:anim calcmode="lin" valueType="num">
                                      <p:cBhvr additive="base">
                                        <p:cTn id="77" dur="500" fill="hold"/>
                                        <p:tgtEl>
                                          <p:spTgt spid="131092"/>
                                        </p:tgtEl>
                                        <p:attrNameLst>
                                          <p:attrName>ppt_x</p:attrName>
                                        </p:attrNameLst>
                                      </p:cBhvr>
                                      <p:tavLst>
                                        <p:tav tm="0">
                                          <p:val>
                                            <p:strVal val="1+#ppt_w/2"/>
                                          </p:val>
                                        </p:tav>
                                        <p:tav tm="100000">
                                          <p:val>
                                            <p:strVal val="#ppt_x"/>
                                          </p:val>
                                        </p:tav>
                                      </p:tavLst>
                                    </p:anim>
                                    <p:anim calcmode="lin" valueType="num">
                                      <p:cBhvr additive="base">
                                        <p:cTn id="78" dur="500" fill="hold"/>
                                        <p:tgtEl>
                                          <p:spTgt spid="131092"/>
                                        </p:tgtEl>
                                        <p:attrNameLst>
                                          <p:attrName>ppt_y</p:attrName>
                                        </p:attrNameLst>
                                      </p:cBhvr>
                                      <p:tavLst>
                                        <p:tav tm="0">
                                          <p:val>
                                            <p:strVal val="0-#ppt_h/2"/>
                                          </p:val>
                                        </p:tav>
                                        <p:tav tm="100000">
                                          <p:val>
                                            <p:strVal val="#ppt_y"/>
                                          </p:val>
                                        </p:tav>
                                      </p:tavLst>
                                    </p:anim>
                                  </p:childTnLst>
                                </p:cTn>
                              </p:par>
                            </p:childTnLst>
                          </p:cTn>
                        </p:par>
                        <p:par>
                          <p:cTn id="79" fill="hold" nodeType="afterGroup">
                            <p:stCondLst>
                              <p:cond delay="7500"/>
                            </p:stCondLst>
                            <p:childTnLst>
                              <p:par>
                                <p:cTn id="80" presetID="2" presetClass="entr" presetSubtype="4" fill="hold" grpId="0" nodeType="afterEffect">
                                  <p:stCondLst>
                                    <p:cond delay="0"/>
                                  </p:stCondLst>
                                  <p:childTnLst>
                                    <p:set>
                                      <p:cBhvr>
                                        <p:cTn id="81" dur="1" fill="hold">
                                          <p:stCondLst>
                                            <p:cond delay="0"/>
                                          </p:stCondLst>
                                        </p:cTn>
                                        <p:tgtEl>
                                          <p:spTgt spid="131093"/>
                                        </p:tgtEl>
                                        <p:attrNameLst>
                                          <p:attrName>style.visibility</p:attrName>
                                        </p:attrNameLst>
                                      </p:cBhvr>
                                      <p:to>
                                        <p:strVal val="visible"/>
                                      </p:to>
                                    </p:set>
                                    <p:anim calcmode="lin" valueType="num">
                                      <p:cBhvr additive="base">
                                        <p:cTn id="82" dur="500" fill="hold"/>
                                        <p:tgtEl>
                                          <p:spTgt spid="131093"/>
                                        </p:tgtEl>
                                        <p:attrNameLst>
                                          <p:attrName>ppt_x</p:attrName>
                                        </p:attrNameLst>
                                      </p:cBhvr>
                                      <p:tavLst>
                                        <p:tav tm="0">
                                          <p:val>
                                            <p:strVal val="#ppt_x"/>
                                          </p:val>
                                        </p:tav>
                                        <p:tav tm="100000">
                                          <p:val>
                                            <p:strVal val="#ppt_x"/>
                                          </p:val>
                                        </p:tav>
                                      </p:tavLst>
                                    </p:anim>
                                    <p:anim calcmode="lin" valueType="num">
                                      <p:cBhvr additive="base">
                                        <p:cTn id="83" dur="500" fill="hold"/>
                                        <p:tgtEl>
                                          <p:spTgt spid="131093"/>
                                        </p:tgtEl>
                                        <p:attrNameLst>
                                          <p:attrName>ppt_y</p:attrName>
                                        </p:attrNameLst>
                                      </p:cBhvr>
                                      <p:tavLst>
                                        <p:tav tm="0">
                                          <p:val>
                                            <p:strVal val="1+#ppt_h/2"/>
                                          </p:val>
                                        </p:tav>
                                        <p:tav tm="100000">
                                          <p:val>
                                            <p:strVal val="#ppt_y"/>
                                          </p:val>
                                        </p:tav>
                                      </p:tavLst>
                                    </p:anim>
                                  </p:childTnLst>
                                </p:cTn>
                              </p:par>
                            </p:childTnLst>
                          </p:cTn>
                        </p:par>
                        <p:par>
                          <p:cTn id="84" fill="hold" nodeType="afterGroup">
                            <p:stCondLst>
                              <p:cond delay="8000"/>
                            </p:stCondLst>
                            <p:childTnLst>
                              <p:par>
                                <p:cTn id="85" presetID="2" presetClass="entr" presetSubtype="2" fill="hold" grpId="0" nodeType="afterEffect">
                                  <p:stCondLst>
                                    <p:cond delay="0"/>
                                  </p:stCondLst>
                                  <p:childTnLst>
                                    <p:set>
                                      <p:cBhvr>
                                        <p:cTn id="86" dur="1" fill="hold">
                                          <p:stCondLst>
                                            <p:cond delay="0"/>
                                          </p:stCondLst>
                                        </p:cTn>
                                        <p:tgtEl>
                                          <p:spTgt spid="131094"/>
                                        </p:tgtEl>
                                        <p:attrNameLst>
                                          <p:attrName>style.visibility</p:attrName>
                                        </p:attrNameLst>
                                      </p:cBhvr>
                                      <p:to>
                                        <p:strVal val="visible"/>
                                      </p:to>
                                    </p:set>
                                    <p:anim calcmode="lin" valueType="num">
                                      <p:cBhvr additive="base">
                                        <p:cTn id="87" dur="500" fill="hold"/>
                                        <p:tgtEl>
                                          <p:spTgt spid="131094"/>
                                        </p:tgtEl>
                                        <p:attrNameLst>
                                          <p:attrName>ppt_x</p:attrName>
                                        </p:attrNameLst>
                                      </p:cBhvr>
                                      <p:tavLst>
                                        <p:tav tm="0">
                                          <p:val>
                                            <p:strVal val="1+#ppt_w/2"/>
                                          </p:val>
                                        </p:tav>
                                        <p:tav tm="100000">
                                          <p:val>
                                            <p:strVal val="#ppt_x"/>
                                          </p:val>
                                        </p:tav>
                                      </p:tavLst>
                                    </p:anim>
                                    <p:anim calcmode="lin" valueType="num">
                                      <p:cBhvr additive="base">
                                        <p:cTn id="88" dur="500" fill="hold"/>
                                        <p:tgtEl>
                                          <p:spTgt spid="131094"/>
                                        </p:tgtEl>
                                        <p:attrNameLst>
                                          <p:attrName>ppt_y</p:attrName>
                                        </p:attrNameLst>
                                      </p:cBhvr>
                                      <p:tavLst>
                                        <p:tav tm="0">
                                          <p:val>
                                            <p:strVal val="#ppt_y"/>
                                          </p:val>
                                        </p:tav>
                                        <p:tav tm="100000">
                                          <p:val>
                                            <p:strVal val="#ppt_y"/>
                                          </p:val>
                                        </p:tav>
                                      </p:tavLst>
                                    </p:anim>
                                  </p:childTnLst>
                                </p:cTn>
                              </p:par>
                            </p:childTnLst>
                          </p:cTn>
                        </p:par>
                        <p:par>
                          <p:cTn id="89" fill="hold" nodeType="afterGroup">
                            <p:stCondLst>
                              <p:cond delay="8500"/>
                            </p:stCondLst>
                            <p:childTnLst>
                              <p:par>
                                <p:cTn id="90" presetID="2" presetClass="entr" presetSubtype="12" fill="hold" grpId="0" nodeType="afterEffect">
                                  <p:stCondLst>
                                    <p:cond delay="0"/>
                                  </p:stCondLst>
                                  <p:childTnLst>
                                    <p:set>
                                      <p:cBhvr>
                                        <p:cTn id="91" dur="1" fill="hold">
                                          <p:stCondLst>
                                            <p:cond delay="0"/>
                                          </p:stCondLst>
                                        </p:cTn>
                                        <p:tgtEl>
                                          <p:spTgt spid="131082"/>
                                        </p:tgtEl>
                                        <p:attrNameLst>
                                          <p:attrName>style.visibility</p:attrName>
                                        </p:attrNameLst>
                                      </p:cBhvr>
                                      <p:to>
                                        <p:strVal val="visible"/>
                                      </p:to>
                                    </p:set>
                                    <p:anim calcmode="lin" valueType="num">
                                      <p:cBhvr additive="base">
                                        <p:cTn id="92" dur="500" fill="hold"/>
                                        <p:tgtEl>
                                          <p:spTgt spid="131082"/>
                                        </p:tgtEl>
                                        <p:attrNameLst>
                                          <p:attrName>ppt_x</p:attrName>
                                        </p:attrNameLst>
                                      </p:cBhvr>
                                      <p:tavLst>
                                        <p:tav tm="0">
                                          <p:val>
                                            <p:strVal val="0-#ppt_w/2"/>
                                          </p:val>
                                        </p:tav>
                                        <p:tav tm="100000">
                                          <p:val>
                                            <p:strVal val="#ppt_x"/>
                                          </p:val>
                                        </p:tav>
                                      </p:tavLst>
                                    </p:anim>
                                    <p:anim calcmode="lin" valueType="num">
                                      <p:cBhvr additive="base">
                                        <p:cTn id="93" dur="500" fill="hold"/>
                                        <p:tgtEl>
                                          <p:spTgt spid="131082"/>
                                        </p:tgtEl>
                                        <p:attrNameLst>
                                          <p:attrName>ppt_y</p:attrName>
                                        </p:attrNameLst>
                                      </p:cBhvr>
                                      <p:tavLst>
                                        <p:tav tm="0">
                                          <p:val>
                                            <p:strVal val="1+#ppt_h/2"/>
                                          </p:val>
                                        </p:tav>
                                        <p:tav tm="100000">
                                          <p:val>
                                            <p:strVal val="#ppt_y"/>
                                          </p:val>
                                        </p:tav>
                                      </p:tavLst>
                                    </p:anim>
                                  </p:childTnLst>
                                </p:cTn>
                              </p:par>
                            </p:childTnLst>
                          </p:cTn>
                        </p:par>
                        <p:par>
                          <p:cTn id="94" fill="hold" nodeType="afterGroup">
                            <p:stCondLst>
                              <p:cond delay="9000"/>
                            </p:stCondLst>
                            <p:childTnLst>
                              <p:par>
                                <p:cTn id="95" presetID="2" presetClass="entr" presetSubtype="9" fill="hold" grpId="0" nodeType="afterEffect">
                                  <p:stCondLst>
                                    <p:cond delay="0"/>
                                  </p:stCondLst>
                                  <p:childTnLst>
                                    <p:set>
                                      <p:cBhvr>
                                        <p:cTn id="96" dur="1" fill="hold">
                                          <p:stCondLst>
                                            <p:cond delay="0"/>
                                          </p:stCondLst>
                                        </p:cTn>
                                        <p:tgtEl>
                                          <p:spTgt spid="131083"/>
                                        </p:tgtEl>
                                        <p:attrNameLst>
                                          <p:attrName>style.visibility</p:attrName>
                                        </p:attrNameLst>
                                      </p:cBhvr>
                                      <p:to>
                                        <p:strVal val="visible"/>
                                      </p:to>
                                    </p:set>
                                    <p:anim calcmode="lin" valueType="num">
                                      <p:cBhvr additive="base">
                                        <p:cTn id="97" dur="500" fill="hold"/>
                                        <p:tgtEl>
                                          <p:spTgt spid="131083"/>
                                        </p:tgtEl>
                                        <p:attrNameLst>
                                          <p:attrName>ppt_x</p:attrName>
                                        </p:attrNameLst>
                                      </p:cBhvr>
                                      <p:tavLst>
                                        <p:tav tm="0">
                                          <p:val>
                                            <p:strVal val="0-#ppt_w/2"/>
                                          </p:val>
                                        </p:tav>
                                        <p:tav tm="100000">
                                          <p:val>
                                            <p:strVal val="#ppt_x"/>
                                          </p:val>
                                        </p:tav>
                                      </p:tavLst>
                                    </p:anim>
                                    <p:anim calcmode="lin" valueType="num">
                                      <p:cBhvr additive="base">
                                        <p:cTn id="98" dur="500" fill="hold"/>
                                        <p:tgtEl>
                                          <p:spTgt spid="131083"/>
                                        </p:tgtEl>
                                        <p:attrNameLst>
                                          <p:attrName>ppt_y</p:attrName>
                                        </p:attrNameLst>
                                      </p:cBhvr>
                                      <p:tavLst>
                                        <p:tav tm="0">
                                          <p:val>
                                            <p:strVal val="0-#ppt_h/2"/>
                                          </p:val>
                                        </p:tav>
                                        <p:tav tm="100000">
                                          <p:val>
                                            <p:strVal val="#ppt_y"/>
                                          </p:val>
                                        </p:tav>
                                      </p:tavLst>
                                    </p:anim>
                                  </p:childTnLst>
                                </p:cTn>
                              </p:par>
                            </p:childTnLst>
                          </p:cTn>
                        </p:par>
                        <p:par>
                          <p:cTn id="99" fill="hold" nodeType="afterGroup">
                            <p:stCondLst>
                              <p:cond delay="9500"/>
                            </p:stCondLst>
                            <p:childTnLst>
                              <p:par>
                                <p:cTn id="100" presetID="2" presetClass="entr" presetSubtype="4" fill="hold" grpId="0" nodeType="afterEffect">
                                  <p:stCondLst>
                                    <p:cond delay="0"/>
                                  </p:stCondLst>
                                  <p:childTnLst>
                                    <p:set>
                                      <p:cBhvr>
                                        <p:cTn id="101" dur="1" fill="hold">
                                          <p:stCondLst>
                                            <p:cond delay="0"/>
                                          </p:stCondLst>
                                        </p:cTn>
                                        <p:tgtEl>
                                          <p:spTgt spid="131084"/>
                                        </p:tgtEl>
                                        <p:attrNameLst>
                                          <p:attrName>style.visibility</p:attrName>
                                        </p:attrNameLst>
                                      </p:cBhvr>
                                      <p:to>
                                        <p:strVal val="visible"/>
                                      </p:to>
                                    </p:set>
                                    <p:anim calcmode="lin" valueType="num">
                                      <p:cBhvr additive="base">
                                        <p:cTn id="102" dur="500" fill="hold"/>
                                        <p:tgtEl>
                                          <p:spTgt spid="131084"/>
                                        </p:tgtEl>
                                        <p:attrNameLst>
                                          <p:attrName>ppt_x</p:attrName>
                                        </p:attrNameLst>
                                      </p:cBhvr>
                                      <p:tavLst>
                                        <p:tav tm="0">
                                          <p:val>
                                            <p:strVal val="#ppt_x"/>
                                          </p:val>
                                        </p:tav>
                                        <p:tav tm="100000">
                                          <p:val>
                                            <p:strVal val="#ppt_x"/>
                                          </p:val>
                                        </p:tav>
                                      </p:tavLst>
                                    </p:anim>
                                    <p:anim calcmode="lin" valueType="num">
                                      <p:cBhvr additive="base">
                                        <p:cTn id="103" dur="500" fill="hold"/>
                                        <p:tgtEl>
                                          <p:spTgt spid="131084"/>
                                        </p:tgtEl>
                                        <p:attrNameLst>
                                          <p:attrName>ppt_y</p:attrName>
                                        </p:attrNameLst>
                                      </p:cBhvr>
                                      <p:tavLst>
                                        <p:tav tm="0">
                                          <p:val>
                                            <p:strVal val="1+#ppt_h/2"/>
                                          </p:val>
                                        </p:tav>
                                        <p:tav tm="100000">
                                          <p:val>
                                            <p:strVal val="#ppt_y"/>
                                          </p:val>
                                        </p:tav>
                                      </p:tavLst>
                                    </p:anim>
                                  </p:childTnLst>
                                </p:cTn>
                              </p:par>
                            </p:childTnLst>
                          </p:cTn>
                        </p:par>
                        <p:par>
                          <p:cTn id="104" fill="hold" nodeType="afterGroup">
                            <p:stCondLst>
                              <p:cond delay="10000"/>
                            </p:stCondLst>
                            <p:childTnLst>
                              <p:par>
                                <p:cTn id="105" presetID="2" presetClass="entr" presetSubtype="8" fill="hold" grpId="0" nodeType="afterEffect">
                                  <p:stCondLst>
                                    <p:cond delay="0"/>
                                  </p:stCondLst>
                                  <p:childTnLst>
                                    <p:set>
                                      <p:cBhvr>
                                        <p:cTn id="106" dur="1" fill="hold">
                                          <p:stCondLst>
                                            <p:cond delay="0"/>
                                          </p:stCondLst>
                                        </p:cTn>
                                        <p:tgtEl>
                                          <p:spTgt spid="131085"/>
                                        </p:tgtEl>
                                        <p:attrNameLst>
                                          <p:attrName>style.visibility</p:attrName>
                                        </p:attrNameLst>
                                      </p:cBhvr>
                                      <p:to>
                                        <p:strVal val="visible"/>
                                      </p:to>
                                    </p:set>
                                    <p:anim calcmode="lin" valueType="num">
                                      <p:cBhvr additive="base">
                                        <p:cTn id="107" dur="500" fill="hold"/>
                                        <p:tgtEl>
                                          <p:spTgt spid="131085"/>
                                        </p:tgtEl>
                                        <p:attrNameLst>
                                          <p:attrName>ppt_x</p:attrName>
                                        </p:attrNameLst>
                                      </p:cBhvr>
                                      <p:tavLst>
                                        <p:tav tm="0">
                                          <p:val>
                                            <p:strVal val="0-#ppt_w/2"/>
                                          </p:val>
                                        </p:tav>
                                        <p:tav tm="100000">
                                          <p:val>
                                            <p:strVal val="#ppt_x"/>
                                          </p:val>
                                        </p:tav>
                                      </p:tavLst>
                                    </p:anim>
                                    <p:anim calcmode="lin" valueType="num">
                                      <p:cBhvr additive="base">
                                        <p:cTn id="108" dur="500" fill="hold"/>
                                        <p:tgtEl>
                                          <p:spTgt spid="131085"/>
                                        </p:tgtEl>
                                        <p:attrNameLst>
                                          <p:attrName>ppt_y</p:attrName>
                                        </p:attrNameLst>
                                      </p:cBhvr>
                                      <p:tavLst>
                                        <p:tav tm="0">
                                          <p:val>
                                            <p:strVal val="#ppt_y"/>
                                          </p:val>
                                        </p:tav>
                                        <p:tav tm="100000">
                                          <p:val>
                                            <p:strVal val="#ppt_y"/>
                                          </p:val>
                                        </p:tav>
                                      </p:tavLst>
                                    </p:anim>
                                  </p:childTnLst>
                                </p:cTn>
                              </p:par>
                            </p:childTnLst>
                          </p:cTn>
                        </p:par>
                        <p:par>
                          <p:cTn id="109" fill="hold" nodeType="afterGroup">
                            <p:stCondLst>
                              <p:cond delay="10500"/>
                            </p:stCondLst>
                            <p:childTnLst>
                              <p:par>
                                <p:cTn id="110" presetID="2" presetClass="entr" presetSubtype="3" fill="hold" grpId="0" nodeType="afterEffect">
                                  <p:stCondLst>
                                    <p:cond delay="0"/>
                                  </p:stCondLst>
                                  <p:childTnLst>
                                    <p:set>
                                      <p:cBhvr>
                                        <p:cTn id="111" dur="1" fill="hold">
                                          <p:stCondLst>
                                            <p:cond delay="0"/>
                                          </p:stCondLst>
                                        </p:cTn>
                                        <p:tgtEl>
                                          <p:spTgt spid="131086"/>
                                        </p:tgtEl>
                                        <p:attrNameLst>
                                          <p:attrName>style.visibility</p:attrName>
                                        </p:attrNameLst>
                                      </p:cBhvr>
                                      <p:to>
                                        <p:strVal val="visible"/>
                                      </p:to>
                                    </p:set>
                                    <p:anim calcmode="lin" valueType="num">
                                      <p:cBhvr additive="base">
                                        <p:cTn id="112" dur="500" fill="hold"/>
                                        <p:tgtEl>
                                          <p:spTgt spid="131086"/>
                                        </p:tgtEl>
                                        <p:attrNameLst>
                                          <p:attrName>ppt_x</p:attrName>
                                        </p:attrNameLst>
                                      </p:cBhvr>
                                      <p:tavLst>
                                        <p:tav tm="0">
                                          <p:val>
                                            <p:strVal val="1+#ppt_w/2"/>
                                          </p:val>
                                        </p:tav>
                                        <p:tav tm="100000">
                                          <p:val>
                                            <p:strVal val="#ppt_x"/>
                                          </p:val>
                                        </p:tav>
                                      </p:tavLst>
                                    </p:anim>
                                    <p:anim calcmode="lin" valueType="num">
                                      <p:cBhvr additive="base">
                                        <p:cTn id="113" dur="500" fill="hold"/>
                                        <p:tgtEl>
                                          <p:spTgt spid="131086"/>
                                        </p:tgtEl>
                                        <p:attrNameLst>
                                          <p:attrName>ppt_y</p:attrName>
                                        </p:attrNameLst>
                                      </p:cBhvr>
                                      <p:tavLst>
                                        <p:tav tm="0">
                                          <p:val>
                                            <p:strVal val="0-#ppt_h/2"/>
                                          </p:val>
                                        </p:tav>
                                        <p:tav tm="100000">
                                          <p:val>
                                            <p:strVal val="#ppt_y"/>
                                          </p:val>
                                        </p:tav>
                                      </p:tavLst>
                                    </p:anim>
                                  </p:childTnLst>
                                </p:cTn>
                              </p:par>
                            </p:childTnLst>
                          </p:cTn>
                        </p:par>
                        <p:par>
                          <p:cTn id="114" fill="hold" nodeType="afterGroup">
                            <p:stCondLst>
                              <p:cond delay="11000"/>
                            </p:stCondLst>
                            <p:childTnLst>
                              <p:par>
                                <p:cTn id="115" presetID="2" presetClass="entr" presetSubtype="6" fill="hold" grpId="0" nodeType="afterEffect">
                                  <p:stCondLst>
                                    <p:cond delay="0"/>
                                  </p:stCondLst>
                                  <p:childTnLst>
                                    <p:set>
                                      <p:cBhvr>
                                        <p:cTn id="116" dur="1" fill="hold">
                                          <p:stCondLst>
                                            <p:cond delay="0"/>
                                          </p:stCondLst>
                                        </p:cTn>
                                        <p:tgtEl>
                                          <p:spTgt spid="131106"/>
                                        </p:tgtEl>
                                        <p:attrNameLst>
                                          <p:attrName>style.visibility</p:attrName>
                                        </p:attrNameLst>
                                      </p:cBhvr>
                                      <p:to>
                                        <p:strVal val="visible"/>
                                      </p:to>
                                    </p:set>
                                    <p:anim calcmode="lin" valueType="num">
                                      <p:cBhvr additive="base">
                                        <p:cTn id="117" dur="500" fill="hold"/>
                                        <p:tgtEl>
                                          <p:spTgt spid="131106"/>
                                        </p:tgtEl>
                                        <p:attrNameLst>
                                          <p:attrName>ppt_x</p:attrName>
                                        </p:attrNameLst>
                                      </p:cBhvr>
                                      <p:tavLst>
                                        <p:tav tm="0">
                                          <p:val>
                                            <p:strVal val="1+#ppt_w/2"/>
                                          </p:val>
                                        </p:tav>
                                        <p:tav tm="100000">
                                          <p:val>
                                            <p:strVal val="#ppt_x"/>
                                          </p:val>
                                        </p:tav>
                                      </p:tavLst>
                                    </p:anim>
                                    <p:anim calcmode="lin" valueType="num">
                                      <p:cBhvr additive="base">
                                        <p:cTn id="118" dur="500" fill="hold"/>
                                        <p:tgtEl>
                                          <p:spTgt spid="131106"/>
                                        </p:tgtEl>
                                        <p:attrNameLst>
                                          <p:attrName>ppt_y</p:attrName>
                                        </p:attrNameLst>
                                      </p:cBhvr>
                                      <p:tavLst>
                                        <p:tav tm="0">
                                          <p:val>
                                            <p:strVal val="1+#ppt_h/2"/>
                                          </p:val>
                                        </p:tav>
                                        <p:tav tm="100000">
                                          <p:val>
                                            <p:strVal val="#ppt_y"/>
                                          </p:val>
                                        </p:tav>
                                      </p:tavLst>
                                    </p:anim>
                                  </p:childTnLst>
                                </p:cTn>
                              </p:par>
                            </p:childTnLst>
                          </p:cTn>
                        </p:par>
                        <p:par>
                          <p:cTn id="119" fill="hold" nodeType="afterGroup">
                            <p:stCondLst>
                              <p:cond delay="11500"/>
                            </p:stCondLst>
                            <p:childTnLst>
                              <p:par>
                                <p:cTn id="120" presetID="2" presetClass="entr" presetSubtype="6" fill="hold" grpId="0" nodeType="afterEffect">
                                  <p:stCondLst>
                                    <p:cond delay="0"/>
                                  </p:stCondLst>
                                  <p:childTnLst>
                                    <p:set>
                                      <p:cBhvr>
                                        <p:cTn id="121" dur="1" fill="hold">
                                          <p:stCondLst>
                                            <p:cond delay="0"/>
                                          </p:stCondLst>
                                        </p:cTn>
                                        <p:tgtEl>
                                          <p:spTgt spid="131142"/>
                                        </p:tgtEl>
                                        <p:attrNameLst>
                                          <p:attrName>style.visibility</p:attrName>
                                        </p:attrNameLst>
                                      </p:cBhvr>
                                      <p:to>
                                        <p:strVal val="visible"/>
                                      </p:to>
                                    </p:set>
                                    <p:anim calcmode="lin" valueType="num">
                                      <p:cBhvr additive="base">
                                        <p:cTn id="122" dur="500" fill="hold"/>
                                        <p:tgtEl>
                                          <p:spTgt spid="131142"/>
                                        </p:tgtEl>
                                        <p:attrNameLst>
                                          <p:attrName>ppt_x</p:attrName>
                                        </p:attrNameLst>
                                      </p:cBhvr>
                                      <p:tavLst>
                                        <p:tav tm="0">
                                          <p:val>
                                            <p:strVal val="1+#ppt_w/2"/>
                                          </p:val>
                                        </p:tav>
                                        <p:tav tm="100000">
                                          <p:val>
                                            <p:strVal val="#ppt_x"/>
                                          </p:val>
                                        </p:tav>
                                      </p:tavLst>
                                    </p:anim>
                                    <p:anim calcmode="lin" valueType="num">
                                      <p:cBhvr additive="base">
                                        <p:cTn id="123" dur="500" fill="hold"/>
                                        <p:tgtEl>
                                          <p:spTgt spid="131142"/>
                                        </p:tgtEl>
                                        <p:attrNameLst>
                                          <p:attrName>ppt_y</p:attrName>
                                        </p:attrNameLst>
                                      </p:cBhvr>
                                      <p:tavLst>
                                        <p:tav tm="0">
                                          <p:val>
                                            <p:strVal val="1+#ppt_h/2"/>
                                          </p:val>
                                        </p:tav>
                                        <p:tav tm="100000">
                                          <p:val>
                                            <p:strVal val="#ppt_y"/>
                                          </p:val>
                                        </p:tav>
                                      </p:tavLst>
                                    </p:anim>
                                  </p:childTnLst>
                                </p:cTn>
                              </p:par>
                            </p:childTnLst>
                          </p:cTn>
                        </p:par>
                        <p:par>
                          <p:cTn id="124" fill="hold" nodeType="afterGroup">
                            <p:stCondLst>
                              <p:cond delay="12000"/>
                            </p:stCondLst>
                            <p:childTnLst>
                              <p:par>
                                <p:cTn id="125" presetID="2" presetClass="entr" presetSubtype="8" fill="hold" grpId="0" nodeType="afterEffect">
                                  <p:stCondLst>
                                    <p:cond delay="0"/>
                                  </p:stCondLst>
                                  <p:childTnLst>
                                    <p:set>
                                      <p:cBhvr>
                                        <p:cTn id="126" dur="1" fill="hold">
                                          <p:stCondLst>
                                            <p:cond delay="0"/>
                                          </p:stCondLst>
                                        </p:cTn>
                                        <p:tgtEl>
                                          <p:spTgt spid="131108"/>
                                        </p:tgtEl>
                                        <p:attrNameLst>
                                          <p:attrName>style.visibility</p:attrName>
                                        </p:attrNameLst>
                                      </p:cBhvr>
                                      <p:to>
                                        <p:strVal val="visible"/>
                                      </p:to>
                                    </p:set>
                                    <p:anim calcmode="lin" valueType="num">
                                      <p:cBhvr additive="base">
                                        <p:cTn id="127" dur="500" fill="hold"/>
                                        <p:tgtEl>
                                          <p:spTgt spid="131108"/>
                                        </p:tgtEl>
                                        <p:attrNameLst>
                                          <p:attrName>ppt_x</p:attrName>
                                        </p:attrNameLst>
                                      </p:cBhvr>
                                      <p:tavLst>
                                        <p:tav tm="0">
                                          <p:val>
                                            <p:strVal val="0-#ppt_w/2"/>
                                          </p:val>
                                        </p:tav>
                                        <p:tav tm="100000">
                                          <p:val>
                                            <p:strVal val="#ppt_x"/>
                                          </p:val>
                                        </p:tav>
                                      </p:tavLst>
                                    </p:anim>
                                    <p:anim calcmode="lin" valueType="num">
                                      <p:cBhvr additive="base">
                                        <p:cTn id="128" dur="500" fill="hold"/>
                                        <p:tgtEl>
                                          <p:spTgt spid="131108"/>
                                        </p:tgtEl>
                                        <p:attrNameLst>
                                          <p:attrName>ppt_y</p:attrName>
                                        </p:attrNameLst>
                                      </p:cBhvr>
                                      <p:tavLst>
                                        <p:tav tm="0">
                                          <p:val>
                                            <p:strVal val="#ppt_y"/>
                                          </p:val>
                                        </p:tav>
                                        <p:tav tm="100000">
                                          <p:val>
                                            <p:strVal val="#ppt_y"/>
                                          </p:val>
                                        </p:tav>
                                      </p:tavLst>
                                    </p:anim>
                                  </p:childTnLst>
                                </p:cTn>
                              </p:par>
                            </p:childTnLst>
                          </p:cTn>
                        </p:par>
                        <p:par>
                          <p:cTn id="129" fill="hold" nodeType="afterGroup">
                            <p:stCondLst>
                              <p:cond delay="12500"/>
                            </p:stCondLst>
                            <p:childTnLst>
                              <p:par>
                                <p:cTn id="130" presetID="2" presetClass="entr" presetSubtype="1" fill="hold" grpId="0" nodeType="afterEffect">
                                  <p:stCondLst>
                                    <p:cond delay="0"/>
                                  </p:stCondLst>
                                  <p:childTnLst>
                                    <p:set>
                                      <p:cBhvr>
                                        <p:cTn id="131" dur="1" fill="hold">
                                          <p:stCondLst>
                                            <p:cond delay="0"/>
                                          </p:stCondLst>
                                        </p:cTn>
                                        <p:tgtEl>
                                          <p:spTgt spid="131087"/>
                                        </p:tgtEl>
                                        <p:attrNameLst>
                                          <p:attrName>style.visibility</p:attrName>
                                        </p:attrNameLst>
                                      </p:cBhvr>
                                      <p:to>
                                        <p:strVal val="visible"/>
                                      </p:to>
                                    </p:set>
                                    <p:anim calcmode="lin" valueType="num">
                                      <p:cBhvr additive="base">
                                        <p:cTn id="132" dur="500" fill="hold"/>
                                        <p:tgtEl>
                                          <p:spTgt spid="131087"/>
                                        </p:tgtEl>
                                        <p:attrNameLst>
                                          <p:attrName>ppt_x</p:attrName>
                                        </p:attrNameLst>
                                      </p:cBhvr>
                                      <p:tavLst>
                                        <p:tav tm="0">
                                          <p:val>
                                            <p:strVal val="#ppt_x"/>
                                          </p:val>
                                        </p:tav>
                                        <p:tav tm="100000">
                                          <p:val>
                                            <p:strVal val="#ppt_x"/>
                                          </p:val>
                                        </p:tav>
                                      </p:tavLst>
                                    </p:anim>
                                    <p:anim calcmode="lin" valueType="num">
                                      <p:cBhvr additive="base">
                                        <p:cTn id="133" dur="500" fill="hold"/>
                                        <p:tgtEl>
                                          <p:spTgt spid="131087"/>
                                        </p:tgtEl>
                                        <p:attrNameLst>
                                          <p:attrName>ppt_y</p:attrName>
                                        </p:attrNameLst>
                                      </p:cBhvr>
                                      <p:tavLst>
                                        <p:tav tm="0">
                                          <p:val>
                                            <p:strVal val="0-#ppt_h/2"/>
                                          </p:val>
                                        </p:tav>
                                        <p:tav tm="100000">
                                          <p:val>
                                            <p:strVal val="#ppt_y"/>
                                          </p:val>
                                        </p:tav>
                                      </p:tavLst>
                                    </p:anim>
                                  </p:childTnLst>
                                </p:cTn>
                              </p:par>
                            </p:childTnLst>
                          </p:cTn>
                        </p:par>
                        <p:par>
                          <p:cTn id="134" fill="hold" nodeType="afterGroup">
                            <p:stCondLst>
                              <p:cond delay="13000"/>
                            </p:stCondLst>
                            <p:childTnLst>
                              <p:par>
                                <p:cTn id="135" presetID="2" presetClass="entr" presetSubtype="8" fill="hold" grpId="0" nodeType="afterEffect">
                                  <p:stCondLst>
                                    <p:cond delay="0"/>
                                  </p:stCondLst>
                                  <p:childTnLst>
                                    <p:set>
                                      <p:cBhvr>
                                        <p:cTn id="136" dur="1" fill="hold">
                                          <p:stCondLst>
                                            <p:cond delay="0"/>
                                          </p:stCondLst>
                                        </p:cTn>
                                        <p:tgtEl>
                                          <p:spTgt spid="131080"/>
                                        </p:tgtEl>
                                        <p:attrNameLst>
                                          <p:attrName>style.visibility</p:attrName>
                                        </p:attrNameLst>
                                      </p:cBhvr>
                                      <p:to>
                                        <p:strVal val="visible"/>
                                      </p:to>
                                    </p:set>
                                    <p:anim calcmode="lin" valueType="num">
                                      <p:cBhvr additive="base">
                                        <p:cTn id="137" dur="500" fill="hold"/>
                                        <p:tgtEl>
                                          <p:spTgt spid="131080"/>
                                        </p:tgtEl>
                                        <p:attrNameLst>
                                          <p:attrName>ppt_x</p:attrName>
                                        </p:attrNameLst>
                                      </p:cBhvr>
                                      <p:tavLst>
                                        <p:tav tm="0">
                                          <p:val>
                                            <p:strVal val="0-#ppt_w/2"/>
                                          </p:val>
                                        </p:tav>
                                        <p:tav tm="100000">
                                          <p:val>
                                            <p:strVal val="#ppt_x"/>
                                          </p:val>
                                        </p:tav>
                                      </p:tavLst>
                                    </p:anim>
                                    <p:anim calcmode="lin" valueType="num">
                                      <p:cBhvr additive="base">
                                        <p:cTn id="138" dur="500" fill="hold"/>
                                        <p:tgtEl>
                                          <p:spTgt spid="131080"/>
                                        </p:tgtEl>
                                        <p:attrNameLst>
                                          <p:attrName>ppt_y</p:attrName>
                                        </p:attrNameLst>
                                      </p:cBhvr>
                                      <p:tavLst>
                                        <p:tav tm="0">
                                          <p:val>
                                            <p:strVal val="#ppt_y"/>
                                          </p:val>
                                        </p:tav>
                                        <p:tav tm="100000">
                                          <p:val>
                                            <p:strVal val="#ppt_y"/>
                                          </p:val>
                                        </p:tav>
                                      </p:tavLst>
                                    </p:anim>
                                  </p:childTnLst>
                                </p:cTn>
                              </p:par>
                            </p:childTnLst>
                          </p:cTn>
                        </p:par>
                        <p:par>
                          <p:cTn id="139" fill="hold" nodeType="afterGroup">
                            <p:stCondLst>
                              <p:cond delay="13500"/>
                            </p:stCondLst>
                            <p:childTnLst>
                              <p:par>
                                <p:cTn id="140" presetID="2" presetClass="entr" presetSubtype="3" fill="hold" grpId="0" nodeType="afterEffect">
                                  <p:stCondLst>
                                    <p:cond delay="0"/>
                                  </p:stCondLst>
                                  <p:childTnLst>
                                    <p:set>
                                      <p:cBhvr>
                                        <p:cTn id="141" dur="1" fill="hold">
                                          <p:stCondLst>
                                            <p:cond delay="0"/>
                                          </p:stCondLst>
                                        </p:cTn>
                                        <p:tgtEl>
                                          <p:spTgt spid="131081"/>
                                        </p:tgtEl>
                                        <p:attrNameLst>
                                          <p:attrName>style.visibility</p:attrName>
                                        </p:attrNameLst>
                                      </p:cBhvr>
                                      <p:to>
                                        <p:strVal val="visible"/>
                                      </p:to>
                                    </p:set>
                                    <p:anim calcmode="lin" valueType="num">
                                      <p:cBhvr additive="base">
                                        <p:cTn id="142" dur="500" fill="hold"/>
                                        <p:tgtEl>
                                          <p:spTgt spid="131081"/>
                                        </p:tgtEl>
                                        <p:attrNameLst>
                                          <p:attrName>ppt_x</p:attrName>
                                        </p:attrNameLst>
                                      </p:cBhvr>
                                      <p:tavLst>
                                        <p:tav tm="0">
                                          <p:val>
                                            <p:strVal val="1+#ppt_w/2"/>
                                          </p:val>
                                        </p:tav>
                                        <p:tav tm="100000">
                                          <p:val>
                                            <p:strVal val="#ppt_x"/>
                                          </p:val>
                                        </p:tav>
                                      </p:tavLst>
                                    </p:anim>
                                    <p:anim calcmode="lin" valueType="num">
                                      <p:cBhvr additive="base">
                                        <p:cTn id="143" dur="500" fill="hold"/>
                                        <p:tgtEl>
                                          <p:spTgt spid="131081"/>
                                        </p:tgtEl>
                                        <p:attrNameLst>
                                          <p:attrName>ppt_y</p:attrName>
                                        </p:attrNameLst>
                                      </p:cBhvr>
                                      <p:tavLst>
                                        <p:tav tm="0">
                                          <p:val>
                                            <p:strVal val="0-#ppt_h/2"/>
                                          </p:val>
                                        </p:tav>
                                        <p:tav tm="100000">
                                          <p:val>
                                            <p:strVal val="#ppt_y"/>
                                          </p:val>
                                        </p:tav>
                                      </p:tavLst>
                                    </p:anim>
                                  </p:childTnLst>
                                </p:cTn>
                              </p:par>
                            </p:childTnLst>
                          </p:cTn>
                        </p:par>
                        <p:par>
                          <p:cTn id="144" fill="hold" nodeType="afterGroup">
                            <p:stCondLst>
                              <p:cond delay="14000"/>
                            </p:stCondLst>
                            <p:childTnLst>
                              <p:par>
                                <p:cTn id="145" presetID="2" presetClass="entr" presetSubtype="8" fill="hold" grpId="0" nodeType="afterEffect">
                                  <p:stCondLst>
                                    <p:cond delay="0"/>
                                  </p:stCondLst>
                                  <p:childTnLst>
                                    <p:set>
                                      <p:cBhvr>
                                        <p:cTn id="146" dur="1" fill="hold">
                                          <p:stCondLst>
                                            <p:cond delay="0"/>
                                          </p:stCondLst>
                                        </p:cTn>
                                        <p:tgtEl>
                                          <p:spTgt spid="131105"/>
                                        </p:tgtEl>
                                        <p:attrNameLst>
                                          <p:attrName>style.visibility</p:attrName>
                                        </p:attrNameLst>
                                      </p:cBhvr>
                                      <p:to>
                                        <p:strVal val="visible"/>
                                      </p:to>
                                    </p:set>
                                    <p:anim calcmode="lin" valueType="num">
                                      <p:cBhvr additive="base">
                                        <p:cTn id="147" dur="500" fill="hold"/>
                                        <p:tgtEl>
                                          <p:spTgt spid="131105"/>
                                        </p:tgtEl>
                                        <p:attrNameLst>
                                          <p:attrName>ppt_x</p:attrName>
                                        </p:attrNameLst>
                                      </p:cBhvr>
                                      <p:tavLst>
                                        <p:tav tm="0">
                                          <p:val>
                                            <p:strVal val="0-#ppt_w/2"/>
                                          </p:val>
                                        </p:tav>
                                        <p:tav tm="100000">
                                          <p:val>
                                            <p:strVal val="#ppt_x"/>
                                          </p:val>
                                        </p:tav>
                                      </p:tavLst>
                                    </p:anim>
                                    <p:anim calcmode="lin" valueType="num">
                                      <p:cBhvr additive="base">
                                        <p:cTn id="148" dur="500" fill="hold"/>
                                        <p:tgtEl>
                                          <p:spTgt spid="131105"/>
                                        </p:tgtEl>
                                        <p:attrNameLst>
                                          <p:attrName>ppt_y</p:attrName>
                                        </p:attrNameLst>
                                      </p:cBhvr>
                                      <p:tavLst>
                                        <p:tav tm="0">
                                          <p:val>
                                            <p:strVal val="#ppt_y"/>
                                          </p:val>
                                        </p:tav>
                                        <p:tav tm="100000">
                                          <p:val>
                                            <p:strVal val="#ppt_y"/>
                                          </p:val>
                                        </p:tav>
                                      </p:tavLst>
                                    </p:anim>
                                  </p:childTnLst>
                                </p:cTn>
                              </p:par>
                            </p:childTnLst>
                          </p:cTn>
                        </p:par>
                        <p:par>
                          <p:cTn id="149" fill="hold" nodeType="afterGroup">
                            <p:stCondLst>
                              <p:cond delay="14500"/>
                            </p:stCondLst>
                            <p:childTnLst>
                              <p:par>
                                <p:cTn id="150" presetID="2" presetClass="entr" presetSubtype="12" fill="hold" grpId="0" nodeType="afterEffect">
                                  <p:stCondLst>
                                    <p:cond delay="0"/>
                                  </p:stCondLst>
                                  <p:childTnLst>
                                    <p:set>
                                      <p:cBhvr>
                                        <p:cTn id="151" dur="1" fill="hold">
                                          <p:stCondLst>
                                            <p:cond delay="0"/>
                                          </p:stCondLst>
                                        </p:cTn>
                                        <p:tgtEl>
                                          <p:spTgt spid="131088"/>
                                        </p:tgtEl>
                                        <p:attrNameLst>
                                          <p:attrName>style.visibility</p:attrName>
                                        </p:attrNameLst>
                                      </p:cBhvr>
                                      <p:to>
                                        <p:strVal val="visible"/>
                                      </p:to>
                                    </p:set>
                                    <p:anim calcmode="lin" valueType="num">
                                      <p:cBhvr additive="base">
                                        <p:cTn id="152" dur="500" fill="hold"/>
                                        <p:tgtEl>
                                          <p:spTgt spid="131088"/>
                                        </p:tgtEl>
                                        <p:attrNameLst>
                                          <p:attrName>ppt_x</p:attrName>
                                        </p:attrNameLst>
                                      </p:cBhvr>
                                      <p:tavLst>
                                        <p:tav tm="0">
                                          <p:val>
                                            <p:strVal val="0-#ppt_w/2"/>
                                          </p:val>
                                        </p:tav>
                                        <p:tav tm="100000">
                                          <p:val>
                                            <p:strVal val="#ppt_x"/>
                                          </p:val>
                                        </p:tav>
                                      </p:tavLst>
                                    </p:anim>
                                    <p:anim calcmode="lin" valueType="num">
                                      <p:cBhvr additive="base">
                                        <p:cTn id="153" dur="500" fill="hold"/>
                                        <p:tgtEl>
                                          <p:spTgt spid="131088"/>
                                        </p:tgtEl>
                                        <p:attrNameLst>
                                          <p:attrName>ppt_y</p:attrName>
                                        </p:attrNameLst>
                                      </p:cBhvr>
                                      <p:tavLst>
                                        <p:tav tm="0">
                                          <p:val>
                                            <p:strVal val="1+#ppt_h/2"/>
                                          </p:val>
                                        </p:tav>
                                        <p:tav tm="100000">
                                          <p:val>
                                            <p:strVal val="#ppt_y"/>
                                          </p:val>
                                        </p:tav>
                                      </p:tavLst>
                                    </p:anim>
                                  </p:childTnLst>
                                </p:cTn>
                              </p:par>
                            </p:childTnLst>
                          </p:cTn>
                        </p:par>
                        <p:par>
                          <p:cTn id="154" fill="hold" nodeType="afterGroup">
                            <p:stCondLst>
                              <p:cond delay="15000"/>
                            </p:stCondLst>
                            <p:childTnLst>
                              <p:par>
                                <p:cTn id="155" presetID="2" presetClass="entr" presetSubtype="8" fill="hold" grpId="0" nodeType="afterEffect">
                                  <p:stCondLst>
                                    <p:cond delay="0"/>
                                  </p:stCondLst>
                                  <p:childTnLst>
                                    <p:set>
                                      <p:cBhvr>
                                        <p:cTn id="156" dur="1" fill="hold">
                                          <p:stCondLst>
                                            <p:cond delay="0"/>
                                          </p:stCondLst>
                                        </p:cTn>
                                        <p:tgtEl>
                                          <p:spTgt spid="131107"/>
                                        </p:tgtEl>
                                        <p:attrNameLst>
                                          <p:attrName>style.visibility</p:attrName>
                                        </p:attrNameLst>
                                      </p:cBhvr>
                                      <p:to>
                                        <p:strVal val="visible"/>
                                      </p:to>
                                    </p:set>
                                    <p:anim calcmode="lin" valueType="num">
                                      <p:cBhvr additive="base">
                                        <p:cTn id="157" dur="500" fill="hold"/>
                                        <p:tgtEl>
                                          <p:spTgt spid="131107"/>
                                        </p:tgtEl>
                                        <p:attrNameLst>
                                          <p:attrName>ppt_x</p:attrName>
                                        </p:attrNameLst>
                                      </p:cBhvr>
                                      <p:tavLst>
                                        <p:tav tm="0">
                                          <p:val>
                                            <p:strVal val="0-#ppt_w/2"/>
                                          </p:val>
                                        </p:tav>
                                        <p:tav tm="100000">
                                          <p:val>
                                            <p:strVal val="#ppt_x"/>
                                          </p:val>
                                        </p:tav>
                                      </p:tavLst>
                                    </p:anim>
                                    <p:anim calcmode="lin" valueType="num">
                                      <p:cBhvr additive="base">
                                        <p:cTn id="158" dur="500" fill="hold"/>
                                        <p:tgtEl>
                                          <p:spTgt spid="131107"/>
                                        </p:tgtEl>
                                        <p:attrNameLst>
                                          <p:attrName>ppt_y</p:attrName>
                                        </p:attrNameLst>
                                      </p:cBhvr>
                                      <p:tavLst>
                                        <p:tav tm="0">
                                          <p:val>
                                            <p:strVal val="#ppt_y"/>
                                          </p:val>
                                        </p:tav>
                                        <p:tav tm="100000">
                                          <p:val>
                                            <p:strVal val="#ppt_y"/>
                                          </p:val>
                                        </p:tav>
                                      </p:tavLst>
                                    </p:anim>
                                  </p:childTnLst>
                                </p:cTn>
                              </p:par>
                            </p:childTnLst>
                          </p:cTn>
                        </p:par>
                        <p:par>
                          <p:cTn id="159" fill="hold" nodeType="afterGroup">
                            <p:stCondLst>
                              <p:cond delay="15500"/>
                            </p:stCondLst>
                            <p:childTnLst>
                              <p:par>
                                <p:cTn id="160" presetID="2" presetClass="entr" presetSubtype="8" fill="hold" grpId="0" nodeType="afterEffect">
                                  <p:stCondLst>
                                    <p:cond delay="0"/>
                                  </p:stCondLst>
                                  <p:childTnLst>
                                    <p:set>
                                      <p:cBhvr>
                                        <p:cTn id="161" dur="1" fill="hold">
                                          <p:stCondLst>
                                            <p:cond delay="0"/>
                                          </p:stCondLst>
                                        </p:cTn>
                                        <p:tgtEl>
                                          <p:spTgt spid="131101"/>
                                        </p:tgtEl>
                                        <p:attrNameLst>
                                          <p:attrName>style.visibility</p:attrName>
                                        </p:attrNameLst>
                                      </p:cBhvr>
                                      <p:to>
                                        <p:strVal val="visible"/>
                                      </p:to>
                                    </p:set>
                                    <p:anim calcmode="lin" valueType="num">
                                      <p:cBhvr additive="base">
                                        <p:cTn id="162" dur="500" fill="hold"/>
                                        <p:tgtEl>
                                          <p:spTgt spid="131101"/>
                                        </p:tgtEl>
                                        <p:attrNameLst>
                                          <p:attrName>ppt_x</p:attrName>
                                        </p:attrNameLst>
                                      </p:cBhvr>
                                      <p:tavLst>
                                        <p:tav tm="0">
                                          <p:val>
                                            <p:strVal val="0-#ppt_w/2"/>
                                          </p:val>
                                        </p:tav>
                                        <p:tav tm="100000">
                                          <p:val>
                                            <p:strVal val="#ppt_x"/>
                                          </p:val>
                                        </p:tav>
                                      </p:tavLst>
                                    </p:anim>
                                    <p:anim calcmode="lin" valueType="num">
                                      <p:cBhvr additive="base">
                                        <p:cTn id="163" dur="500" fill="hold"/>
                                        <p:tgtEl>
                                          <p:spTgt spid="131101"/>
                                        </p:tgtEl>
                                        <p:attrNameLst>
                                          <p:attrName>ppt_y</p:attrName>
                                        </p:attrNameLst>
                                      </p:cBhvr>
                                      <p:tavLst>
                                        <p:tav tm="0">
                                          <p:val>
                                            <p:strVal val="#ppt_y"/>
                                          </p:val>
                                        </p:tav>
                                        <p:tav tm="100000">
                                          <p:val>
                                            <p:strVal val="#ppt_y"/>
                                          </p:val>
                                        </p:tav>
                                      </p:tavLst>
                                    </p:anim>
                                  </p:childTnLst>
                                </p:cTn>
                              </p:par>
                            </p:childTnLst>
                          </p:cTn>
                        </p:par>
                        <p:par>
                          <p:cTn id="164" fill="hold" nodeType="afterGroup">
                            <p:stCondLst>
                              <p:cond delay="16000"/>
                            </p:stCondLst>
                            <p:childTnLst>
                              <p:par>
                                <p:cTn id="165" presetID="2" presetClass="entr" presetSubtype="8" fill="hold" grpId="0" nodeType="afterEffect">
                                  <p:stCondLst>
                                    <p:cond delay="0"/>
                                  </p:stCondLst>
                                  <p:childTnLst>
                                    <p:set>
                                      <p:cBhvr>
                                        <p:cTn id="166" dur="1" fill="hold">
                                          <p:stCondLst>
                                            <p:cond delay="0"/>
                                          </p:stCondLst>
                                        </p:cTn>
                                        <p:tgtEl>
                                          <p:spTgt spid="131102"/>
                                        </p:tgtEl>
                                        <p:attrNameLst>
                                          <p:attrName>style.visibility</p:attrName>
                                        </p:attrNameLst>
                                      </p:cBhvr>
                                      <p:to>
                                        <p:strVal val="visible"/>
                                      </p:to>
                                    </p:set>
                                    <p:anim calcmode="lin" valueType="num">
                                      <p:cBhvr additive="base">
                                        <p:cTn id="167" dur="500" fill="hold"/>
                                        <p:tgtEl>
                                          <p:spTgt spid="131102"/>
                                        </p:tgtEl>
                                        <p:attrNameLst>
                                          <p:attrName>ppt_x</p:attrName>
                                        </p:attrNameLst>
                                      </p:cBhvr>
                                      <p:tavLst>
                                        <p:tav tm="0">
                                          <p:val>
                                            <p:strVal val="0-#ppt_w/2"/>
                                          </p:val>
                                        </p:tav>
                                        <p:tav tm="100000">
                                          <p:val>
                                            <p:strVal val="#ppt_x"/>
                                          </p:val>
                                        </p:tav>
                                      </p:tavLst>
                                    </p:anim>
                                    <p:anim calcmode="lin" valueType="num">
                                      <p:cBhvr additive="base">
                                        <p:cTn id="168" dur="500" fill="hold"/>
                                        <p:tgtEl>
                                          <p:spTgt spid="131102"/>
                                        </p:tgtEl>
                                        <p:attrNameLst>
                                          <p:attrName>ppt_y</p:attrName>
                                        </p:attrNameLst>
                                      </p:cBhvr>
                                      <p:tavLst>
                                        <p:tav tm="0">
                                          <p:val>
                                            <p:strVal val="#ppt_y"/>
                                          </p:val>
                                        </p:tav>
                                        <p:tav tm="100000">
                                          <p:val>
                                            <p:strVal val="#ppt_y"/>
                                          </p:val>
                                        </p:tav>
                                      </p:tavLst>
                                    </p:anim>
                                  </p:childTnLst>
                                </p:cTn>
                              </p:par>
                            </p:childTnLst>
                          </p:cTn>
                        </p:par>
                        <p:par>
                          <p:cTn id="169" fill="hold" nodeType="afterGroup">
                            <p:stCondLst>
                              <p:cond delay="16500"/>
                            </p:stCondLst>
                            <p:childTnLst>
                              <p:par>
                                <p:cTn id="170" presetID="2" presetClass="entr" presetSubtype="2" fill="hold" grpId="0" nodeType="afterEffect">
                                  <p:stCondLst>
                                    <p:cond delay="0"/>
                                  </p:stCondLst>
                                  <p:childTnLst>
                                    <p:set>
                                      <p:cBhvr>
                                        <p:cTn id="171" dur="1" fill="hold">
                                          <p:stCondLst>
                                            <p:cond delay="0"/>
                                          </p:stCondLst>
                                        </p:cTn>
                                        <p:tgtEl>
                                          <p:spTgt spid="131109"/>
                                        </p:tgtEl>
                                        <p:attrNameLst>
                                          <p:attrName>style.visibility</p:attrName>
                                        </p:attrNameLst>
                                      </p:cBhvr>
                                      <p:to>
                                        <p:strVal val="visible"/>
                                      </p:to>
                                    </p:set>
                                    <p:anim calcmode="lin" valueType="num">
                                      <p:cBhvr additive="base">
                                        <p:cTn id="172" dur="500" fill="hold"/>
                                        <p:tgtEl>
                                          <p:spTgt spid="131109"/>
                                        </p:tgtEl>
                                        <p:attrNameLst>
                                          <p:attrName>ppt_x</p:attrName>
                                        </p:attrNameLst>
                                      </p:cBhvr>
                                      <p:tavLst>
                                        <p:tav tm="0">
                                          <p:val>
                                            <p:strVal val="1+#ppt_w/2"/>
                                          </p:val>
                                        </p:tav>
                                        <p:tav tm="100000">
                                          <p:val>
                                            <p:strVal val="#ppt_x"/>
                                          </p:val>
                                        </p:tav>
                                      </p:tavLst>
                                    </p:anim>
                                    <p:anim calcmode="lin" valueType="num">
                                      <p:cBhvr additive="base">
                                        <p:cTn id="173" dur="500" fill="hold"/>
                                        <p:tgtEl>
                                          <p:spTgt spid="131109"/>
                                        </p:tgtEl>
                                        <p:attrNameLst>
                                          <p:attrName>ppt_y</p:attrName>
                                        </p:attrNameLst>
                                      </p:cBhvr>
                                      <p:tavLst>
                                        <p:tav tm="0">
                                          <p:val>
                                            <p:strVal val="#ppt_y"/>
                                          </p:val>
                                        </p:tav>
                                        <p:tav tm="100000">
                                          <p:val>
                                            <p:strVal val="#ppt_y"/>
                                          </p:val>
                                        </p:tav>
                                      </p:tavLst>
                                    </p:anim>
                                  </p:childTnLst>
                                </p:cTn>
                              </p:par>
                            </p:childTnLst>
                          </p:cTn>
                        </p:par>
                        <p:par>
                          <p:cTn id="174" fill="hold" nodeType="afterGroup">
                            <p:stCondLst>
                              <p:cond delay="17000"/>
                            </p:stCondLst>
                            <p:childTnLst>
                              <p:par>
                                <p:cTn id="175" presetID="2" presetClass="entr" presetSubtype="3" fill="hold" grpId="0" nodeType="afterEffect">
                                  <p:stCondLst>
                                    <p:cond delay="0"/>
                                  </p:stCondLst>
                                  <p:childTnLst>
                                    <p:set>
                                      <p:cBhvr>
                                        <p:cTn id="176" dur="1" fill="hold">
                                          <p:stCondLst>
                                            <p:cond delay="0"/>
                                          </p:stCondLst>
                                        </p:cTn>
                                        <p:tgtEl>
                                          <p:spTgt spid="131103"/>
                                        </p:tgtEl>
                                        <p:attrNameLst>
                                          <p:attrName>style.visibility</p:attrName>
                                        </p:attrNameLst>
                                      </p:cBhvr>
                                      <p:to>
                                        <p:strVal val="visible"/>
                                      </p:to>
                                    </p:set>
                                    <p:anim calcmode="lin" valueType="num">
                                      <p:cBhvr additive="base">
                                        <p:cTn id="177" dur="500" fill="hold"/>
                                        <p:tgtEl>
                                          <p:spTgt spid="131103"/>
                                        </p:tgtEl>
                                        <p:attrNameLst>
                                          <p:attrName>ppt_x</p:attrName>
                                        </p:attrNameLst>
                                      </p:cBhvr>
                                      <p:tavLst>
                                        <p:tav tm="0">
                                          <p:val>
                                            <p:strVal val="1+#ppt_w/2"/>
                                          </p:val>
                                        </p:tav>
                                        <p:tav tm="100000">
                                          <p:val>
                                            <p:strVal val="#ppt_x"/>
                                          </p:val>
                                        </p:tav>
                                      </p:tavLst>
                                    </p:anim>
                                    <p:anim calcmode="lin" valueType="num">
                                      <p:cBhvr additive="base">
                                        <p:cTn id="178" dur="500" fill="hold"/>
                                        <p:tgtEl>
                                          <p:spTgt spid="131103"/>
                                        </p:tgtEl>
                                        <p:attrNameLst>
                                          <p:attrName>ppt_y</p:attrName>
                                        </p:attrNameLst>
                                      </p:cBhvr>
                                      <p:tavLst>
                                        <p:tav tm="0">
                                          <p:val>
                                            <p:strVal val="0-#ppt_h/2"/>
                                          </p:val>
                                        </p:tav>
                                        <p:tav tm="100000">
                                          <p:val>
                                            <p:strVal val="#ppt_y"/>
                                          </p:val>
                                        </p:tav>
                                      </p:tavLst>
                                    </p:anim>
                                  </p:childTnLst>
                                </p:cTn>
                              </p:par>
                            </p:childTnLst>
                          </p:cTn>
                        </p:par>
                        <p:par>
                          <p:cTn id="179" fill="hold" nodeType="afterGroup">
                            <p:stCondLst>
                              <p:cond delay="17500"/>
                            </p:stCondLst>
                            <p:childTnLst>
                              <p:par>
                                <p:cTn id="180" presetID="2" presetClass="entr" presetSubtype="12" fill="hold" grpId="0" nodeType="afterEffect">
                                  <p:stCondLst>
                                    <p:cond delay="0"/>
                                  </p:stCondLst>
                                  <p:childTnLst>
                                    <p:set>
                                      <p:cBhvr>
                                        <p:cTn id="181" dur="1" fill="hold">
                                          <p:stCondLst>
                                            <p:cond delay="0"/>
                                          </p:stCondLst>
                                        </p:cTn>
                                        <p:tgtEl>
                                          <p:spTgt spid="131104"/>
                                        </p:tgtEl>
                                        <p:attrNameLst>
                                          <p:attrName>style.visibility</p:attrName>
                                        </p:attrNameLst>
                                      </p:cBhvr>
                                      <p:to>
                                        <p:strVal val="visible"/>
                                      </p:to>
                                    </p:set>
                                    <p:anim calcmode="lin" valueType="num">
                                      <p:cBhvr additive="base">
                                        <p:cTn id="182" dur="500" fill="hold"/>
                                        <p:tgtEl>
                                          <p:spTgt spid="131104"/>
                                        </p:tgtEl>
                                        <p:attrNameLst>
                                          <p:attrName>ppt_x</p:attrName>
                                        </p:attrNameLst>
                                      </p:cBhvr>
                                      <p:tavLst>
                                        <p:tav tm="0">
                                          <p:val>
                                            <p:strVal val="0-#ppt_w/2"/>
                                          </p:val>
                                        </p:tav>
                                        <p:tav tm="100000">
                                          <p:val>
                                            <p:strVal val="#ppt_x"/>
                                          </p:val>
                                        </p:tav>
                                      </p:tavLst>
                                    </p:anim>
                                    <p:anim calcmode="lin" valueType="num">
                                      <p:cBhvr additive="base">
                                        <p:cTn id="183" dur="500" fill="hold"/>
                                        <p:tgtEl>
                                          <p:spTgt spid="131104"/>
                                        </p:tgtEl>
                                        <p:attrNameLst>
                                          <p:attrName>ppt_y</p:attrName>
                                        </p:attrNameLst>
                                      </p:cBhvr>
                                      <p:tavLst>
                                        <p:tav tm="0">
                                          <p:val>
                                            <p:strVal val="1+#ppt_h/2"/>
                                          </p:val>
                                        </p:tav>
                                        <p:tav tm="100000">
                                          <p:val>
                                            <p:strVal val="#ppt_y"/>
                                          </p:val>
                                        </p:tav>
                                      </p:tavLst>
                                    </p:anim>
                                  </p:childTnLst>
                                </p:cTn>
                              </p:par>
                            </p:childTnLst>
                          </p:cTn>
                        </p:par>
                        <p:par>
                          <p:cTn id="184" fill="hold" nodeType="afterGroup">
                            <p:stCondLst>
                              <p:cond delay="18000"/>
                            </p:stCondLst>
                            <p:childTnLst>
                              <p:par>
                                <p:cTn id="185" presetID="2" presetClass="entr" presetSubtype="8" fill="hold" grpId="0" nodeType="afterEffect">
                                  <p:stCondLst>
                                    <p:cond delay="0"/>
                                  </p:stCondLst>
                                  <p:childTnLst>
                                    <p:set>
                                      <p:cBhvr>
                                        <p:cTn id="186" dur="1" fill="hold">
                                          <p:stCondLst>
                                            <p:cond delay="0"/>
                                          </p:stCondLst>
                                        </p:cTn>
                                        <p:tgtEl>
                                          <p:spTgt spid="131112"/>
                                        </p:tgtEl>
                                        <p:attrNameLst>
                                          <p:attrName>style.visibility</p:attrName>
                                        </p:attrNameLst>
                                      </p:cBhvr>
                                      <p:to>
                                        <p:strVal val="visible"/>
                                      </p:to>
                                    </p:set>
                                    <p:anim calcmode="lin" valueType="num">
                                      <p:cBhvr additive="base">
                                        <p:cTn id="187" dur="500" fill="hold"/>
                                        <p:tgtEl>
                                          <p:spTgt spid="131112"/>
                                        </p:tgtEl>
                                        <p:attrNameLst>
                                          <p:attrName>ppt_x</p:attrName>
                                        </p:attrNameLst>
                                      </p:cBhvr>
                                      <p:tavLst>
                                        <p:tav tm="0">
                                          <p:val>
                                            <p:strVal val="0-#ppt_w/2"/>
                                          </p:val>
                                        </p:tav>
                                        <p:tav tm="100000">
                                          <p:val>
                                            <p:strVal val="#ppt_x"/>
                                          </p:val>
                                        </p:tav>
                                      </p:tavLst>
                                    </p:anim>
                                    <p:anim calcmode="lin" valueType="num">
                                      <p:cBhvr additive="base">
                                        <p:cTn id="188" dur="500" fill="hold"/>
                                        <p:tgtEl>
                                          <p:spTgt spid="131112"/>
                                        </p:tgtEl>
                                        <p:attrNameLst>
                                          <p:attrName>ppt_y</p:attrName>
                                        </p:attrNameLst>
                                      </p:cBhvr>
                                      <p:tavLst>
                                        <p:tav tm="0">
                                          <p:val>
                                            <p:strVal val="#ppt_y"/>
                                          </p:val>
                                        </p:tav>
                                        <p:tav tm="100000">
                                          <p:val>
                                            <p:strVal val="#ppt_y"/>
                                          </p:val>
                                        </p:tav>
                                      </p:tavLst>
                                    </p:anim>
                                  </p:childTnLst>
                                </p:cTn>
                              </p:par>
                            </p:childTnLst>
                          </p:cTn>
                        </p:par>
                        <p:par>
                          <p:cTn id="189" fill="hold" nodeType="afterGroup">
                            <p:stCondLst>
                              <p:cond delay="18500"/>
                            </p:stCondLst>
                            <p:childTnLst>
                              <p:par>
                                <p:cTn id="190" presetID="2" presetClass="entr" presetSubtype="3" fill="hold" grpId="0" nodeType="afterEffect">
                                  <p:stCondLst>
                                    <p:cond delay="0"/>
                                  </p:stCondLst>
                                  <p:childTnLst>
                                    <p:set>
                                      <p:cBhvr>
                                        <p:cTn id="191" dur="1" fill="hold">
                                          <p:stCondLst>
                                            <p:cond delay="0"/>
                                          </p:stCondLst>
                                        </p:cTn>
                                        <p:tgtEl>
                                          <p:spTgt spid="131111"/>
                                        </p:tgtEl>
                                        <p:attrNameLst>
                                          <p:attrName>style.visibility</p:attrName>
                                        </p:attrNameLst>
                                      </p:cBhvr>
                                      <p:to>
                                        <p:strVal val="visible"/>
                                      </p:to>
                                    </p:set>
                                    <p:anim calcmode="lin" valueType="num">
                                      <p:cBhvr additive="base">
                                        <p:cTn id="192" dur="500" fill="hold"/>
                                        <p:tgtEl>
                                          <p:spTgt spid="131111"/>
                                        </p:tgtEl>
                                        <p:attrNameLst>
                                          <p:attrName>ppt_x</p:attrName>
                                        </p:attrNameLst>
                                      </p:cBhvr>
                                      <p:tavLst>
                                        <p:tav tm="0">
                                          <p:val>
                                            <p:strVal val="1+#ppt_w/2"/>
                                          </p:val>
                                        </p:tav>
                                        <p:tav tm="100000">
                                          <p:val>
                                            <p:strVal val="#ppt_x"/>
                                          </p:val>
                                        </p:tav>
                                      </p:tavLst>
                                    </p:anim>
                                    <p:anim calcmode="lin" valueType="num">
                                      <p:cBhvr additive="base">
                                        <p:cTn id="193" dur="500" fill="hold"/>
                                        <p:tgtEl>
                                          <p:spTgt spid="131111"/>
                                        </p:tgtEl>
                                        <p:attrNameLst>
                                          <p:attrName>ppt_y</p:attrName>
                                        </p:attrNameLst>
                                      </p:cBhvr>
                                      <p:tavLst>
                                        <p:tav tm="0">
                                          <p:val>
                                            <p:strVal val="0-#ppt_h/2"/>
                                          </p:val>
                                        </p:tav>
                                        <p:tav tm="100000">
                                          <p:val>
                                            <p:strVal val="#ppt_y"/>
                                          </p:val>
                                        </p:tav>
                                      </p:tavLst>
                                    </p:anim>
                                  </p:childTnLst>
                                </p:cTn>
                              </p:par>
                            </p:childTnLst>
                          </p:cTn>
                        </p:par>
                        <p:par>
                          <p:cTn id="194" fill="hold" nodeType="afterGroup">
                            <p:stCondLst>
                              <p:cond delay="19000"/>
                            </p:stCondLst>
                            <p:childTnLst>
                              <p:par>
                                <p:cTn id="195" presetID="2" presetClass="entr" presetSubtype="9" fill="hold" grpId="0" nodeType="afterEffect">
                                  <p:stCondLst>
                                    <p:cond delay="0"/>
                                  </p:stCondLst>
                                  <p:childTnLst>
                                    <p:set>
                                      <p:cBhvr>
                                        <p:cTn id="196" dur="1" fill="hold">
                                          <p:stCondLst>
                                            <p:cond delay="0"/>
                                          </p:stCondLst>
                                        </p:cTn>
                                        <p:tgtEl>
                                          <p:spTgt spid="131110"/>
                                        </p:tgtEl>
                                        <p:attrNameLst>
                                          <p:attrName>style.visibility</p:attrName>
                                        </p:attrNameLst>
                                      </p:cBhvr>
                                      <p:to>
                                        <p:strVal val="visible"/>
                                      </p:to>
                                    </p:set>
                                    <p:anim calcmode="lin" valueType="num">
                                      <p:cBhvr additive="base">
                                        <p:cTn id="197" dur="500" fill="hold"/>
                                        <p:tgtEl>
                                          <p:spTgt spid="131110"/>
                                        </p:tgtEl>
                                        <p:attrNameLst>
                                          <p:attrName>ppt_x</p:attrName>
                                        </p:attrNameLst>
                                      </p:cBhvr>
                                      <p:tavLst>
                                        <p:tav tm="0">
                                          <p:val>
                                            <p:strVal val="0-#ppt_w/2"/>
                                          </p:val>
                                        </p:tav>
                                        <p:tav tm="100000">
                                          <p:val>
                                            <p:strVal val="#ppt_x"/>
                                          </p:val>
                                        </p:tav>
                                      </p:tavLst>
                                    </p:anim>
                                    <p:anim calcmode="lin" valueType="num">
                                      <p:cBhvr additive="base">
                                        <p:cTn id="198" dur="500" fill="hold"/>
                                        <p:tgtEl>
                                          <p:spTgt spid="131110"/>
                                        </p:tgtEl>
                                        <p:attrNameLst>
                                          <p:attrName>ppt_y</p:attrName>
                                        </p:attrNameLst>
                                      </p:cBhvr>
                                      <p:tavLst>
                                        <p:tav tm="0">
                                          <p:val>
                                            <p:strVal val="0-#ppt_h/2"/>
                                          </p:val>
                                        </p:tav>
                                        <p:tav tm="100000">
                                          <p:val>
                                            <p:strVal val="#ppt_y"/>
                                          </p:val>
                                        </p:tav>
                                      </p:tavLst>
                                    </p:anim>
                                  </p:childTnLst>
                                </p:cTn>
                              </p:par>
                            </p:childTnLst>
                          </p:cTn>
                        </p:par>
                        <p:par>
                          <p:cTn id="199" fill="hold" nodeType="afterGroup">
                            <p:stCondLst>
                              <p:cond delay="19500"/>
                            </p:stCondLst>
                            <p:childTnLst>
                              <p:par>
                                <p:cTn id="200" presetID="2" presetClass="entr" presetSubtype="3" fill="hold" grpId="0" nodeType="afterEffect">
                                  <p:stCondLst>
                                    <p:cond delay="0"/>
                                  </p:stCondLst>
                                  <p:childTnLst>
                                    <p:set>
                                      <p:cBhvr>
                                        <p:cTn id="201" dur="1" fill="hold">
                                          <p:stCondLst>
                                            <p:cond delay="0"/>
                                          </p:stCondLst>
                                        </p:cTn>
                                        <p:tgtEl>
                                          <p:spTgt spid="131113"/>
                                        </p:tgtEl>
                                        <p:attrNameLst>
                                          <p:attrName>style.visibility</p:attrName>
                                        </p:attrNameLst>
                                      </p:cBhvr>
                                      <p:to>
                                        <p:strVal val="visible"/>
                                      </p:to>
                                    </p:set>
                                    <p:anim calcmode="lin" valueType="num">
                                      <p:cBhvr additive="base">
                                        <p:cTn id="202" dur="500" fill="hold"/>
                                        <p:tgtEl>
                                          <p:spTgt spid="131113"/>
                                        </p:tgtEl>
                                        <p:attrNameLst>
                                          <p:attrName>ppt_x</p:attrName>
                                        </p:attrNameLst>
                                      </p:cBhvr>
                                      <p:tavLst>
                                        <p:tav tm="0">
                                          <p:val>
                                            <p:strVal val="1+#ppt_w/2"/>
                                          </p:val>
                                        </p:tav>
                                        <p:tav tm="100000">
                                          <p:val>
                                            <p:strVal val="#ppt_x"/>
                                          </p:val>
                                        </p:tav>
                                      </p:tavLst>
                                    </p:anim>
                                    <p:anim calcmode="lin" valueType="num">
                                      <p:cBhvr additive="base">
                                        <p:cTn id="203" dur="500" fill="hold"/>
                                        <p:tgtEl>
                                          <p:spTgt spid="131113"/>
                                        </p:tgtEl>
                                        <p:attrNameLst>
                                          <p:attrName>ppt_y</p:attrName>
                                        </p:attrNameLst>
                                      </p:cBhvr>
                                      <p:tavLst>
                                        <p:tav tm="0">
                                          <p:val>
                                            <p:strVal val="0-#ppt_h/2"/>
                                          </p:val>
                                        </p:tav>
                                        <p:tav tm="100000">
                                          <p:val>
                                            <p:strVal val="#ppt_y"/>
                                          </p:val>
                                        </p:tav>
                                      </p:tavLst>
                                    </p:anim>
                                  </p:childTnLst>
                                </p:cTn>
                              </p:par>
                            </p:childTnLst>
                          </p:cTn>
                        </p:par>
                        <p:par>
                          <p:cTn id="204" fill="hold" nodeType="afterGroup">
                            <p:stCondLst>
                              <p:cond delay="20000"/>
                            </p:stCondLst>
                            <p:childTnLst>
                              <p:par>
                                <p:cTn id="205" presetID="2" presetClass="entr" presetSubtype="2" fill="hold" grpId="0" nodeType="afterEffect">
                                  <p:stCondLst>
                                    <p:cond delay="0"/>
                                  </p:stCondLst>
                                  <p:childTnLst>
                                    <p:set>
                                      <p:cBhvr>
                                        <p:cTn id="206" dur="1" fill="hold">
                                          <p:stCondLst>
                                            <p:cond delay="0"/>
                                          </p:stCondLst>
                                        </p:cTn>
                                        <p:tgtEl>
                                          <p:spTgt spid="131139"/>
                                        </p:tgtEl>
                                        <p:attrNameLst>
                                          <p:attrName>style.visibility</p:attrName>
                                        </p:attrNameLst>
                                      </p:cBhvr>
                                      <p:to>
                                        <p:strVal val="visible"/>
                                      </p:to>
                                    </p:set>
                                    <p:anim calcmode="lin" valueType="num">
                                      <p:cBhvr additive="base">
                                        <p:cTn id="207" dur="500" fill="hold"/>
                                        <p:tgtEl>
                                          <p:spTgt spid="131139"/>
                                        </p:tgtEl>
                                        <p:attrNameLst>
                                          <p:attrName>ppt_x</p:attrName>
                                        </p:attrNameLst>
                                      </p:cBhvr>
                                      <p:tavLst>
                                        <p:tav tm="0">
                                          <p:val>
                                            <p:strVal val="1+#ppt_w/2"/>
                                          </p:val>
                                        </p:tav>
                                        <p:tav tm="100000">
                                          <p:val>
                                            <p:strVal val="#ppt_x"/>
                                          </p:val>
                                        </p:tav>
                                      </p:tavLst>
                                    </p:anim>
                                    <p:anim calcmode="lin" valueType="num">
                                      <p:cBhvr additive="base">
                                        <p:cTn id="208" dur="500" fill="hold"/>
                                        <p:tgtEl>
                                          <p:spTgt spid="131139"/>
                                        </p:tgtEl>
                                        <p:attrNameLst>
                                          <p:attrName>ppt_y</p:attrName>
                                        </p:attrNameLst>
                                      </p:cBhvr>
                                      <p:tavLst>
                                        <p:tav tm="0">
                                          <p:val>
                                            <p:strVal val="#ppt_y"/>
                                          </p:val>
                                        </p:tav>
                                        <p:tav tm="100000">
                                          <p:val>
                                            <p:strVal val="#ppt_y"/>
                                          </p:val>
                                        </p:tav>
                                      </p:tavLst>
                                    </p:anim>
                                  </p:childTnLst>
                                </p:cTn>
                              </p:par>
                            </p:childTnLst>
                          </p:cTn>
                        </p:par>
                        <p:par>
                          <p:cTn id="209" fill="hold" nodeType="afterGroup">
                            <p:stCondLst>
                              <p:cond delay="20500"/>
                            </p:stCondLst>
                            <p:childTnLst>
                              <p:par>
                                <p:cTn id="210" presetID="2" presetClass="entr" presetSubtype="1" fill="hold" grpId="0" nodeType="afterEffect">
                                  <p:stCondLst>
                                    <p:cond delay="0"/>
                                  </p:stCondLst>
                                  <p:childTnLst>
                                    <p:set>
                                      <p:cBhvr>
                                        <p:cTn id="211" dur="1" fill="hold">
                                          <p:stCondLst>
                                            <p:cond delay="0"/>
                                          </p:stCondLst>
                                        </p:cTn>
                                        <p:tgtEl>
                                          <p:spTgt spid="131138"/>
                                        </p:tgtEl>
                                        <p:attrNameLst>
                                          <p:attrName>style.visibility</p:attrName>
                                        </p:attrNameLst>
                                      </p:cBhvr>
                                      <p:to>
                                        <p:strVal val="visible"/>
                                      </p:to>
                                    </p:set>
                                    <p:anim calcmode="lin" valueType="num">
                                      <p:cBhvr additive="base">
                                        <p:cTn id="212" dur="500" fill="hold"/>
                                        <p:tgtEl>
                                          <p:spTgt spid="131138"/>
                                        </p:tgtEl>
                                        <p:attrNameLst>
                                          <p:attrName>ppt_x</p:attrName>
                                        </p:attrNameLst>
                                      </p:cBhvr>
                                      <p:tavLst>
                                        <p:tav tm="0">
                                          <p:val>
                                            <p:strVal val="#ppt_x"/>
                                          </p:val>
                                        </p:tav>
                                        <p:tav tm="100000">
                                          <p:val>
                                            <p:strVal val="#ppt_x"/>
                                          </p:val>
                                        </p:tav>
                                      </p:tavLst>
                                    </p:anim>
                                    <p:anim calcmode="lin" valueType="num">
                                      <p:cBhvr additive="base">
                                        <p:cTn id="213" dur="500" fill="hold"/>
                                        <p:tgtEl>
                                          <p:spTgt spid="131138"/>
                                        </p:tgtEl>
                                        <p:attrNameLst>
                                          <p:attrName>ppt_y</p:attrName>
                                        </p:attrNameLst>
                                      </p:cBhvr>
                                      <p:tavLst>
                                        <p:tav tm="0">
                                          <p:val>
                                            <p:strVal val="0-#ppt_h/2"/>
                                          </p:val>
                                        </p:tav>
                                        <p:tav tm="100000">
                                          <p:val>
                                            <p:strVal val="#ppt_y"/>
                                          </p:val>
                                        </p:tav>
                                      </p:tavLst>
                                    </p:anim>
                                  </p:childTnLst>
                                </p:cTn>
                              </p:par>
                            </p:childTnLst>
                          </p:cTn>
                        </p:par>
                        <p:par>
                          <p:cTn id="214" fill="hold" nodeType="afterGroup">
                            <p:stCondLst>
                              <p:cond delay="21000"/>
                            </p:stCondLst>
                            <p:childTnLst>
                              <p:par>
                                <p:cTn id="215" presetID="2" presetClass="entr" presetSubtype="12" fill="hold" grpId="0" nodeType="afterEffect">
                                  <p:stCondLst>
                                    <p:cond delay="0"/>
                                  </p:stCondLst>
                                  <p:childTnLst>
                                    <p:set>
                                      <p:cBhvr>
                                        <p:cTn id="216" dur="1" fill="hold">
                                          <p:stCondLst>
                                            <p:cond delay="0"/>
                                          </p:stCondLst>
                                        </p:cTn>
                                        <p:tgtEl>
                                          <p:spTgt spid="131137"/>
                                        </p:tgtEl>
                                        <p:attrNameLst>
                                          <p:attrName>style.visibility</p:attrName>
                                        </p:attrNameLst>
                                      </p:cBhvr>
                                      <p:to>
                                        <p:strVal val="visible"/>
                                      </p:to>
                                    </p:set>
                                    <p:anim calcmode="lin" valueType="num">
                                      <p:cBhvr additive="base">
                                        <p:cTn id="217" dur="500" fill="hold"/>
                                        <p:tgtEl>
                                          <p:spTgt spid="131137"/>
                                        </p:tgtEl>
                                        <p:attrNameLst>
                                          <p:attrName>ppt_x</p:attrName>
                                        </p:attrNameLst>
                                      </p:cBhvr>
                                      <p:tavLst>
                                        <p:tav tm="0">
                                          <p:val>
                                            <p:strVal val="0-#ppt_w/2"/>
                                          </p:val>
                                        </p:tav>
                                        <p:tav tm="100000">
                                          <p:val>
                                            <p:strVal val="#ppt_x"/>
                                          </p:val>
                                        </p:tav>
                                      </p:tavLst>
                                    </p:anim>
                                    <p:anim calcmode="lin" valueType="num">
                                      <p:cBhvr additive="base">
                                        <p:cTn id="218" dur="500" fill="hold"/>
                                        <p:tgtEl>
                                          <p:spTgt spid="131137"/>
                                        </p:tgtEl>
                                        <p:attrNameLst>
                                          <p:attrName>ppt_y</p:attrName>
                                        </p:attrNameLst>
                                      </p:cBhvr>
                                      <p:tavLst>
                                        <p:tav tm="0">
                                          <p:val>
                                            <p:strVal val="1+#ppt_h/2"/>
                                          </p:val>
                                        </p:tav>
                                        <p:tav tm="100000">
                                          <p:val>
                                            <p:strVal val="#ppt_y"/>
                                          </p:val>
                                        </p:tav>
                                      </p:tavLst>
                                    </p:anim>
                                  </p:childTnLst>
                                </p:cTn>
                              </p:par>
                            </p:childTnLst>
                          </p:cTn>
                        </p:par>
                        <p:par>
                          <p:cTn id="219" fill="hold" nodeType="afterGroup">
                            <p:stCondLst>
                              <p:cond delay="21500"/>
                            </p:stCondLst>
                            <p:childTnLst>
                              <p:par>
                                <p:cTn id="220" presetID="2" presetClass="entr" presetSubtype="9" fill="hold" grpId="0" nodeType="afterEffect">
                                  <p:stCondLst>
                                    <p:cond delay="0"/>
                                  </p:stCondLst>
                                  <p:childTnLst>
                                    <p:set>
                                      <p:cBhvr>
                                        <p:cTn id="221" dur="1" fill="hold">
                                          <p:stCondLst>
                                            <p:cond delay="0"/>
                                          </p:stCondLst>
                                        </p:cTn>
                                        <p:tgtEl>
                                          <p:spTgt spid="131136"/>
                                        </p:tgtEl>
                                        <p:attrNameLst>
                                          <p:attrName>style.visibility</p:attrName>
                                        </p:attrNameLst>
                                      </p:cBhvr>
                                      <p:to>
                                        <p:strVal val="visible"/>
                                      </p:to>
                                    </p:set>
                                    <p:anim calcmode="lin" valueType="num">
                                      <p:cBhvr additive="base">
                                        <p:cTn id="222" dur="500" fill="hold"/>
                                        <p:tgtEl>
                                          <p:spTgt spid="131136"/>
                                        </p:tgtEl>
                                        <p:attrNameLst>
                                          <p:attrName>ppt_x</p:attrName>
                                        </p:attrNameLst>
                                      </p:cBhvr>
                                      <p:tavLst>
                                        <p:tav tm="0">
                                          <p:val>
                                            <p:strVal val="0-#ppt_w/2"/>
                                          </p:val>
                                        </p:tav>
                                        <p:tav tm="100000">
                                          <p:val>
                                            <p:strVal val="#ppt_x"/>
                                          </p:val>
                                        </p:tav>
                                      </p:tavLst>
                                    </p:anim>
                                    <p:anim calcmode="lin" valueType="num">
                                      <p:cBhvr additive="base">
                                        <p:cTn id="223" dur="500" fill="hold"/>
                                        <p:tgtEl>
                                          <p:spTgt spid="131136"/>
                                        </p:tgtEl>
                                        <p:attrNameLst>
                                          <p:attrName>ppt_y</p:attrName>
                                        </p:attrNameLst>
                                      </p:cBhvr>
                                      <p:tavLst>
                                        <p:tav tm="0">
                                          <p:val>
                                            <p:strVal val="0-#ppt_h/2"/>
                                          </p:val>
                                        </p:tav>
                                        <p:tav tm="100000">
                                          <p:val>
                                            <p:strVal val="#ppt_y"/>
                                          </p:val>
                                        </p:tav>
                                      </p:tavLst>
                                    </p:anim>
                                  </p:childTnLst>
                                </p:cTn>
                              </p:par>
                            </p:childTnLst>
                          </p:cTn>
                        </p:par>
                        <p:par>
                          <p:cTn id="224" fill="hold" nodeType="afterGroup">
                            <p:stCondLst>
                              <p:cond delay="22000"/>
                            </p:stCondLst>
                            <p:childTnLst>
                              <p:par>
                                <p:cTn id="225" presetID="2" presetClass="entr" presetSubtype="6" fill="hold" grpId="0" nodeType="afterEffect">
                                  <p:stCondLst>
                                    <p:cond delay="0"/>
                                  </p:stCondLst>
                                  <p:childTnLst>
                                    <p:set>
                                      <p:cBhvr>
                                        <p:cTn id="226" dur="1" fill="hold">
                                          <p:stCondLst>
                                            <p:cond delay="0"/>
                                          </p:stCondLst>
                                        </p:cTn>
                                        <p:tgtEl>
                                          <p:spTgt spid="131135"/>
                                        </p:tgtEl>
                                        <p:attrNameLst>
                                          <p:attrName>style.visibility</p:attrName>
                                        </p:attrNameLst>
                                      </p:cBhvr>
                                      <p:to>
                                        <p:strVal val="visible"/>
                                      </p:to>
                                    </p:set>
                                    <p:anim calcmode="lin" valueType="num">
                                      <p:cBhvr additive="base">
                                        <p:cTn id="227" dur="500" fill="hold"/>
                                        <p:tgtEl>
                                          <p:spTgt spid="131135"/>
                                        </p:tgtEl>
                                        <p:attrNameLst>
                                          <p:attrName>ppt_x</p:attrName>
                                        </p:attrNameLst>
                                      </p:cBhvr>
                                      <p:tavLst>
                                        <p:tav tm="0">
                                          <p:val>
                                            <p:strVal val="1+#ppt_w/2"/>
                                          </p:val>
                                        </p:tav>
                                        <p:tav tm="100000">
                                          <p:val>
                                            <p:strVal val="#ppt_x"/>
                                          </p:val>
                                        </p:tav>
                                      </p:tavLst>
                                    </p:anim>
                                    <p:anim calcmode="lin" valueType="num">
                                      <p:cBhvr additive="base">
                                        <p:cTn id="228" dur="500" fill="hold"/>
                                        <p:tgtEl>
                                          <p:spTgt spid="131135"/>
                                        </p:tgtEl>
                                        <p:attrNameLst>
                                          <p:attrName>ppt_y</p:attrName>
                                        </p:attrNameLst>
                                      </p:cBhvr>
                                      <p:tavLst>
                                        <p:tav tm="0">
                                          <p:val>
                                            <p:strVal val="1+#ppt_h/2"/>
                                          </p:val>
                                        </p:tav>
                                        <p:tav tm="100000">
                                          <p:val>
                                            <p:strVal val="#ppt_y"/>
                                          </p:val>
                                        </p:tav>
                                      </p:tavLst>
                                    </p:anim>
                                  </p:childTnLst>
                                </p:cTn>
                              </p:par>
                            </p:childTnLst>
                          </p:cTn>
                        </p:par>
                        <p:par>
                          <p:cTn id="229" fill="hold" nodeType="afterGroup">
                            <p:stCondLst>
                              <p:cond delay="22500"/>
                            </p:stCondLst>
                            <p:childTnLst>
                              <p:par>
                                <p:cTn id="230" presetID="2" presetClass="entr" presetSubtype="3" fill="hold" grpId="0" nodeType="afterEffect">
                                  <p:stCondLst>
                                    <p:cond delay="0"/>
                                  </p:stCondLst>
                                  <p:childTnLst>
                                    <p:set>
                                      <p:cBhvr>
                                        <p:cTn id="231" dur="1" fill="hold">
                                          <p:stCondLst>
                                            <p:cond delay="0"/>
                                          </p:stCondLst>
                                        </p:cTn>
                                        <p:tgtEl>
                                          <p:spTgt spid="131134"/>
                                        </p:tgtEl>
                                        <p:attrNameLst>
                                          <p:attrName>style.visibility</p:attrName>
                                        </p:attrNameLst>
                                      </p:cBhvr>
                                      <p:to>
                                        <p:strVal val="visible"/>
                                      </p:to>
                                    </p:set>
                                    <p:anim calcmode="lin" valueType="num">
                                      <p:cBhvr additive="base">
                                        <p:cTn id="232" dur="500" fill="hold"/>
                                        <p:tgtEl>
                                          <p:spTgt spid="131134"/>
                                        </p:tgtEl>
                                        <p:attrNameLst>
                                          <p:attrName>ppt_x</p:attrName>
                                        </p:attrNameLst>
                                      </p:cBhvr>
                                      <p:tavLst>
                                        <p:tav tm="0">
                                          <p:val>
                                            <p:strVal val="1+#ppt_w/2"/>
                                          </p:val>
                                        </p:tav>
                                        <p:tav tm="100000">
                                          <p:val>
                                            <p:strVal val="#ppt_x"/>
                                          </p:val>
                                        </p:tav>
                                      </p:tavLst>
                                    </p:anim>
                                    <p:anim calcmode="lin" valueType="num">
                                      <p:cBhvr additive="base">
                                        <p:cTn id="233" dur="500" fill="hold"/>
                                        <p:tgtEl>
                                          <p:spTgt spid="131134"/>
                                        </p:tgtEl>
                                        <p:attrNameLst>
                                          <p:attrName>ppt_y</p:attrName>
                                        </p:attrNameLst>
                                      </p:cBhvr>
                                      <p:tavLst>
                                        <p:tav tm="0">
                                          <p:val>
                                            <p:strVal val="0-#ppt_h/2"/>
                                          </p:val>
                                        </p:tav>
                                        <p:tav tm="100000">
                                          <p:val>
                                            <p:strVal val="#ppt_y"/>
                                          </p:val>
                                        </p:tav>
                                      </p:tavLst>
                                    </p:anim>
                                  </p:childTnLst>
                                </p:cTn>
                              </p:par>
                            </p:childTnLst>
                          </p:cTn>
                        </p:par>
                        <p:par>
                          <p:cTn id="234" fill="hold" nodeType="afterGroup">
                            <p:stCondLst>
                              <p:cond delay="23000"/>
                            </p:stCondLst>
                            <p:childTnLst>
                              <p:par>
                                <p:cTn id="235" presetID="2" presetClass="entr" presetSubtype="6" fill="hold" grpId="0" nodeType="afterEffect">
                                  <p:stCondLst>
                                    <p:cond delay="0"/>
                                  </p:stCondLst>
                                  <p:childTnLst>
                                    <p:set>
                                      <p:cBhvr>
                                        <p:cTn id="236" dur="1" fill="hold">
                                          <p:stCondLst>
                                            <p:cond delay="0"/>
                                          </p:stCondLst>
                                        </p:cTn>
                                        <p:tgtEl>
                                          <p:spTgt spid="131128"/>
                                        </p:tgtEl>
                                        <p:attrNameLst>
                                          <p:attrName>style.visibility</p:attrName>
                                        </p:attrNameLst>
                                      </p:cBhvr>
                                      <p:to>
                                        <p:strVal val="visible"/>
                                      </p:to>
                                    </p:set>
                                    <p:anim calcmode="lin" valueType="num">
                                      <p:cBhvr additive="base">
                                        <p:cTn id="237" dur="500" fill="hold"/>
                                        <p:tgtEl>
                                          <p:spTgt spid="131128"/>
                                        </p:tgtEl>
                                        <p:attrNameLst>
                                          <p:attrName>ppt_x</p:attrName>
                                        </p:attrNameLst>
                                      </p:cBhvr>
                                      <p:tavLst>
                                        <p:tav tm="0">
                                          <p:val>
                                            <p:strVal val="1+#ppt_w/2"/>
                                          </p:val>
                                        </p:tav>
                                        <p:tav tm="100000">
                                          <p:val>
                                            <p:strVal val="#ppt_x"/>
                                          </p:val>
                                        </p:tav>
                                      </p:tavLst>
                                    </p:anim>
                                    <p:anim calcmode="lin" valueType="num">
                                      <p:cBhvr additive="base">
                                        <p:cTn id="238" dur="500" fill="hold"/>
                                        <p:tgtEl>
                                          <p:spTgt spid="131128"/>
                                        </p:tgtEl>
                                        <p:attrNameLst>
                                          <p:attrName>ppt_y</p:attrName>
                                        </p:attrNameLst>
                                      </p:cBhvr>
                                      <p:tavLst>
                                        <p:tav tm="0">
                                          <p:val>
                                            <p:strVal val="1+#ppt_h/2"/>
                                          </p:val>
                                        </p:tav>
                                        <p:tav tm="100000">
                                          <p:val>
                                            <p:strVal val="#ppt_y"/>
                                          </p:val>
                                        </p:tav>
                                      </p:tavLst>
                                    </p:anim>
                                  </p:childTnLst>
                                </p:cTn>
                              </p:par>
                            </p:childTnLst>
                          </p:cTn>
                        </p:par>
                        <p:par>
                          <p:cTn id="239" fill="hold" nodeType="afterGroup">
                            <p:stCondLst>
                              <p:cond delay="23500"/>
                            </p:stCondLst>
                            <p:childTnLst>
                              <p:par>
                                <p:cTn id="240" presetID="2" presetClass="entr" presetSubtype="3" fill="hold" grpId="0" nodeType="afterEffect">
                                  <p:stCondLst>
                                    <p:cond delay="0"/>
                                  </p:stCondLst>
                                  <p:childTnLst>
                                    <p:set>
                                      <p:cBhvr>
                                        <p:cTn id="241" dur="1" fill="hold">
                                          <p:stCondLst>
                                            <p:cond delay="0"/>
                                          </p:stCondLst>
                                        </p:cTn>
                                        <p:tgtEl>
                                          <p:spTgt spid="131129"/>
                                        </p:tgtEl>
                                        <p:attrNameLst>
                                          <p:attrName>style.visibility</p:attrName>
                                        </p:attrNameLst>
                                      </p:cBhvr>
                                      <p:to>
                                        <p:strVal val="visible"/>
                                      </p:to>
                                    </p:set>
                                    <p:anim calcmode="lin" valueType="num">
                                      <p:cBhvr additive="base">
                                        <p:cTn id="242" dur="500" fill="hold"/>
                                        <p:tgtEl>
                                          <p:spTgt spid="131129"/>
                                        </p:tgtEl>
                                        <p:attrNameLst>
                                          <p:attrName>ppt_x</p:attrName>
                                        </p:attrNameLst>
                                      </p:cBhvr>
                                      <p:tavLst>
                                        <p:tav tm="0">
                                          <p:val>
                                            <p:strVal val="1+#ppt_w/2"/>
                                          </p:val>
                                        </p:tav>
                                        <p:tav tm="100000">
                                          <p:val>
                                            <p:strVal val="#ppt_x"/>
                                          </p:val>
                                        </p:tav>
                                      </p:tavLst>
                                    </p:anim>
                                    <p:anim calcmode="lin" valueType="num">
                                      <p:cBhvr additive="base">
                                        <p:cTn id="243" dur="500" fill="hold"/>
                                        <p:tgtEl>
                                          <p:spTgt spid="131129"/>
                                        </p:tgtEl>
                                        <p:attrNameLst>
                                          <p:attrName>ppt_y</p:attrName>
                                        </p:attrNameLst>
                                      </p:cBhvr>
                                      <p:tavLst>
                                        <p:tav tm="0">
                                          <p:val>
                                            <p:strVal val="0-#ppt_h/2"/>
                                          </p:val>
                                        </p:tav>
                                        <p:tav tm="100000">
                                          <p:val>
                                            <p:strVal val="#ppt_y"/>
                                          </p:val>
                                        </p:tav>
                                      </p:tavLst>
                                    </p:anim>
                                  </p:childTnLst>
                                </p:cTn>
                              </p:par>
                            </p:childTnLst>
                          </p:cTn>
                        </p:par>
                        <p:par>
                          <p:cTn id="244" fill="hold" nodeType="afterGroup">
                            <p:stCondLst>
                              <p:cond delay="24000"/>
                            </p:stCondLst>
                            <p:childTnLst>
                              <p:par>
                                <p:cTn id="245" presetID="2" presetClass="entr" presetSubtype="12" fill="hold" grpId="0" nodeType="afterEffect">
                                  <p:stCondLst>
                                    <p:cond delay="0"/>
                                  </p:stCondLst>
                                  <p:childTnLst>
                                    <p:set>
                                      <p:cBhvr>
                                        <p:cTn id="246" dur="1" fill="hold">
                                          <p:stCondLst>
                                            <p:cond delay="0"/>
                                          </p:stCondLst>
                                        </p:cTn>
                                        <p:tgtEl>
                                          <p:spTgt spid="131130"/>
                                        </p:tgtEl>
                                        <p:attrNameLst>
                                          <p:attrName>style.visibility</p:attrName>
                                        </p:attrNameLst>
                                      </p:cBhvr>
                                      <p:to>
                                        <p:strVal val="visible"/>
                                      </p:to>
                                    </p:set>
                                    <p:anim calcmode="lin" valueType="num">
                                      <p:cBhvr additive="base">
                                        <p:cTn id="247" dur="500" fill="hold"/>
                                        <p:tgtEl>
                                          <p:spTgt spid="131130"/>
                                        </p:tgtEl>
                                        <p:attrNameLst>
                                          <p:attrName>ppt_x</p:attrName>
                                        </p:attrNameLst>
                                      </p:cBhvr>
                                      <p:tavLst>
                                        <p:tav tm="0">
                                          <p:val>
                                            <p:strVal val="0-#ppt_w/2"/>
                                          </p:val>
                                        </p:tav>
                                        <p:tav tm="100000">
                                          <p:val>
                                            <p:strVal val="#ppt_x"/>
                                          </p:val>
                                        </p:tav>
                                      </p:tavLst>
                                    </p:anim>
                                    <p:anim calcmode="lin" valueType="num">
                                      <p:cBhvr additive="base">
                                        <p:cTn id="248" dur="500" fill="hold"/>
                                        <p:tgtEl>
                                          <p:spTgt spid="131130"/>
                                        </p:tgtEl>
                                        <p:attrNameLst>
                                          <p:attrName>ppt_y</p:attrName>
                                        </p:attrNameLst>
                                      </p:cBhvr>
                                      <p:tavLst>
                                        <p:tav tm="0">
                                          <p:val>
                                            <p:strVal val="1+#ppt_h/2"/>
                                          </p:val>
                                        </p:tav>
                                        <p:tav tm="100000">
                                          <p:val>
                                            <p:strVal val="#ppt_y"/>
                                          </p:val>
                                        </p:tav>
                                      </p:tavLst>
                                    </p:anim>
                                  </p:childTnLst>
                                </p:cTn>
                              </p:par>
                            </p:childTnLst>
                          </p:cTn>
                        </p:par>
                        <p:par>
                          <p:cTn id="249" fill="hold" nodeType="afterGroup">
                            <p:stCondLst>
                              <p:cond delay="24500"/>
                            </p:stCondLst>
                            <p:childTnLst>
                              <p:par>
                                <p:cTn id="250" presetID="2" presetClass="entr" presetSubtype="2" fill="hold" grpId="0" nodeType="afterEffect">
                                  <p:stCondLst>
                                    <p:cond delay="0"/>
                                  </p:stCondLst>
                                  <p:childTnLst>
                                    <p:set>
                                      <p:cBhvr>
                                        <p:cTn id="251" dur="1" fill="hold">
                                          <p:stCondLst>
                                            <p:cond delay="0"/>
                                          </p:stCondLst>
                                        </p:cTn>
                                        <p:tgtEl>
                                          <p:spTgt spid="131131"/>
                                        </p:tgtEl>
                                        <p:attrNameLst>
                                          <p:attrName>style.visibility</p:attrName>
                                        </p:attrNameLst>
                                      </p:cBhvr>
                                      <p:to>
                                        <p:strVal val="visible"/>
                                      </p:to>
                                    </p:set>
                                    <p:anim calcmode="lin" valueType="num">
                                      <p:cBhvr additive="base">
                                        <p:cTn id="252" dur="500" fill="hold"/>
                                        <p:tgtEl>
                                          <p:spTgt spid="131131"/>
                                        </p:tgtEl>
                                        <p:attrNameLst>
                                          <p:attrName>ppt_x</p:attrName>
                                        </p:attrNameLst>
                                      </p:cBhvr>
                                      <p:tavLst>
                                        <p:tav tm="0">
                                          <p:val>
                                            <p:strVal val="1+#ppt_w/2"/>
                                          </p:val>
                                        </p:tav>
                                        <p:tav tm="100000">
                                          <p:val>
                                            <p:strVal val="#ppt_x"/>
                                          </p:val>
                                        </p:tav>
                                      </p:tavLst>
                                    </p:anim>
                                    <p:anim calcmode="lin" valueType="num">
                                      <p:cBhvr additive="base">
                                        <p:cTn id="253" dur="500" fill="hold"/>
                                        <p:tgtEl>
                                          <p:spTgt spid="131131"/>
                                        </p:tgtEl>
                                        <p:attrNameLst>
                                          <p:attrName>ppt_y</p:attrName>
                                        </p:attrNameLst>
                                      </p:cBhvr>
                                      <p:tavLst>
                                        <p:tav tm="0">
                                          <p:val>
                                            <p:strVal val="#ppt_y"/>
                                          </p:val>
                                        </p:tav>
                                        <p:tav tm="100000">
                                          <p:val>
                                            <p:strVal val="#ppt_y"/>
                                          </p:val>
                                        </p:tav>
                                      </p:tavLst>
                                    </p:anim>
                                  </p:childTnLst>
                                </p:cTn>
                              </p:par>
                            </p:childTnLst>
                          </p:cTn>
                        </p:par>
                        <p:par>
                          <p:cTn id="254" fill="hold" nodeType="afterGroup">
                            <p:stCondLst>
                              <p:cond delay="25000"/>
                            </p:stCondLst>
                            <p:childTnLst>
                              <p:par>
                                <p:cTn id="255" presetID="2" presetClass="entr" presetSubtype="8" fill="hold" grpId="0" nodeType="afterEffect">
                                  <p:stCondLst>
                                    <p:cond delay="0"/>
                                  </p:stCondLst>
                                  <p:childTnLst>
                                    <p:set>
                                      <p:cBhvr>
                                        <p:cTn id="256" dur="1" fill="hold">
                                          <p:stCondLst>
                                            <p:cond delay="0"/>
                                          </p:stCondLst>
                                        </p:cTn>
                                        <p:tgtEl>
                                          <p:spTgt spid="131133"/>
                                        </p:tgtEl>
                                        <p:attrNameLst>
                                          <p:attrName>style.visibility</p:attrName>
                                        </p:attrNameLst>
                                      </p:cBhvr>
                                      <p:to>
                                        <p:strVal val="visible"/>
                                      </p:to>
                                    </p:set>
                                    <p:anim calcmode="lin" valueType="num">
                                      <p:cBhvr additive="base">
                                        <p:cTn id="257" dur="500" fill="hold"/>
                                        <p:tgtEl>
                                          <p:spTgt spid="131133"/>
                                        </p:tgtEl>
                                        <p:attrNameLst>
                                          <p:attrName>ppt_x</p:attrName>
                                        </p:attrNameLst>
                                      </p:cBhvr>
                                      <p:tavLst>
                                        <p:tav tm="0">
                                          <p:val>
                                            <p:strVal val="0-#ppt_w/2"/>
                                          </p:val>
                                        </p:tav>
                                        <p:tav tm="100000">
                                          <p:val>
                                            <p:strVal val="#ppt_x"/>
                                          </p:val>
                                        </p:tav>
                                      </p:tavLst>
                                    </p:anim>
                                    <p:anim calcmode="lin" valueType="num">
                                      <p:cBhvr additive="base">
                                        <p:cTn id="258" dur="500" fill="hold"/>
                                        <p:tgtEl>
                                          <p:spTgt spid="131133"/>
                                        </p:tgtEl>
                                        <p:attrNameLst>
                                          <p:attrName>ppt_y</p:attrName>
                                        </p:attrNameLst>
                                      </p:cBhvr>
                                      <p:tavLst>
                                        <p:tav tm="0">
                                          <p:val>
                                            <p:strVal val="#ppt_y"/>
                                          </p:val>
                                        </p:tav>
                                        <p:tav tm="100000">
                                          <p:val>
                                            <p:strVal val="#ppt_y"/>
                                          </p:val>
                                        </p:tav>
                                      </p:tavLst>
                                    </p:anim>
                                  </p:childTnLst>
                                </p:cTn>
                              </p:par>
                            </p:childTnLst>
                          </p:cTn>
                        </p:par>
                        <p:par>
                          <p:cTn id="259" fill="hold" nodeType="afterGroup">
                            <p:stCondLst>
                              <p:cond delay="25500"/>
                            </p:stCondLst>
                            <p:childTnLst>
                              <p:par>
                                <p:cTn id="260" presetID="2" presetClass="entr" presetSubtype="1" fill="hold" grpId="0" nodeType="afterEffect">
                                  <p:stCondLst>
                                    <p:cond delay="0"/>
                                  </p:stCondLst>
                                  <p:childTnLst>
                                    <p:set>
                                      <p:cBhvr>
                                        <p:cTn id="261" dur="1" fill="hold">
                                          <p:stCondLst>
                                            <p:cond delay="0"/>
                                          </p:stCondLst>
                                        </p:cTn>
                                        <p:tgtEl>
                                          <p:spTgt spid="131132"/>
                                        </p:tgtEl>
                                        <p:attrNameLst>
                                          <p:attrName>style.visibility</p:attrName>
                                        </p:attrNameLst>
                                      </p:cBhvr>
                                      <p:to>
                                        <p:strVal val="visible"/>
                                      </p:to>
                                    </p:set>
                                    <p:anim calcmode="lin" valueType="num">
                                      <p:cBhvr additive="base">
                                        <p:cTn id="262" dur="500" fill="hold"/>
                                        <p:tgtEl>
                                          <p:spTgt spid="131132"/>
                                        </p:tgtEl>
                                        <p:attrNameLst>
                                          <p:attrName>ppt_x</p:attrName>
                                        </p:attrNameLst>
                                      </p:cBhvr>
                                      <p:tavLst>
                                        <p:tav tm="0">
                                          <p:val>
                                            <p:strVal val="#ppt_x"/>
                                          </p:val>
                                        </p:tav>
                                        <p:tav tm="100000">
                                          <p:val>
                                            <p:strVal val="#ppt_x"/>
                                          </p:val>
                                        </p:tav>
                                      </p:tavLst>
                                    </p:anim>
                                    <p:anim calcmode="lin" valueType="num">
                                      <p:cBhvr additive="base">
                                        <p:cTn id="263" dur="500" fill="hold"/>
                                        <p:tgtEl>
                                          <p:spTgt spid="131132"/>
                                        </p:tgtEl>
                                        <p:attrNameLst>
                                          <p:attrName>ppt_y</p:attrName>
                                        </p:attrNameLst>
                                      </p:cBhvr>
                                      <p:tavLst>
                                        <p:tav tm="0">
                                          <p:val>
                                            <p:strVal val="0-#ppt_h/2"/>
                                          </p:val>
                                        </p:tav>
                                        <p:tav tm="100000">
                                          <p:val>
                                            <p:strVal val="#ppt_y"/>
                                          </p:val>
                                        </p:tav>
                                      </p:tavLst>
                                    </p:anim>
                                  </p:childTnLst>
                                </p:cTn>
                              </p:par>
                            </p:childTnLst>
                          </p:cTn>
                        </p:par>
                        <p:par>
                          <p:cTn id="264" fill="hold" nodeType="afterGroup">
                            <p:stCondLst>
                              <p:cond delay="26000"/>
                            </p:stCondLst>
                            <p:childTnLst>
                              <p:par>
                                <p:cTn id="265" presetID="2" presetClass="entr" presetSubtype="8" fill="hold" grpId="0" nodeType="afterEffect">
                                  <p:stCondLst>
                                    <p:cond delay="0"/>
                                  </p:stCondLst>
                                  <p:childTnLst>
                                    <p:set>
                                      <p:cBhvr>
                                        <p:cTn id="266" dur="1" fill="hold">
                                          <p:stCondLst>
                                            <p:cond delay="0"/>
                                          </p:stCondLst>
                                        </p:cTn>
                                        <p:tgtEl>
                                          <p:spTgt spid="131122"/>
                                        </p:tgtEl>
                                        <p:attrNameLst>
                                          <p:attrName>style.visibility</p:attrName>
                                        </p:attrNameLst>
                                      </p:cBhvr>
                                      <p:to>
                                        <p:strVal val="visible"/>
                                      </p:to>
                                    </p:set>
                                    <p:anim calcmode="lin" valueType="num">
                                      <p:cBhvr additive="base">
                                        <p:cTn id="267" dur="500" fill="hold"/>
                                        <p:tgtEl>
                                          <p:spTgt spid="131122"/>
                                        </p:tgtEl>
                                        <p:attrNameLst>
                                          <p:attrName>ppt_x</p:attrName>
                                        </p:attrNameLst>
                                      </p:cBhvr>
                                      <p:tavLst>
                                        <p:tav tm="0">
                                          <p:val>
                                            <p:strVal val="0-#ppt_w/2"/>
                                          </p:val>
                                        </p:tav>
                                        <p:tav tm="100000">
                                          <p:val>
                                            <p:strVal val="#ppt_x"/>
                                          </p:val>
                                        </p:tav>
                                      </p:tavLst>
                                    </p:anim>
                                    <p:anim calcmode="lin" valueType="num">
                                      <p:cBhvr additive="base">
                                        <p:cTn id="268" dur="500" fill="hold"/>
                                        <p:tgtEl>
                                          <p:spTgt spid="131122"/>
                                        </p:tgtEl>
                                        <p:attrNameLst>
                                          <p:attrName>ppt_y</p:attrName>
                                        </p:attrNameLst>
                                      </p:cBhvr>
                                      <p:tavLst>
                                        <p:tav tm="0">
                                          <p:val>
                                            <p:strVal val="#ppt_y"/>
                                          </p:val>
                                        </p:tav>
                                        <p:tav tm="100000">
                                          <p:val>
                                            <p:strVal val="#ppt_y"/>
                                          </p:val>
                                        </p:tav>
                                      </p:tavLst>
                                    </p:anim>
                                  </p:childTnLst>
                                </p:cTn>
                              </p:par>
                            </p:childTnLst>
                          </p:cTn>
                        </p:par>
                        <p:par>
                          <p:cTn id="269" fill="hold" nodeType="afterGroup">
                            <p:stCondLst>
                              <p:cond delay="26500"/>
                            </p:stCondLst>
                            <p:childTnLst>
                              <p:par>
                                <p:cTn id="270" presetID="2" presetClass="entr" presetSubtype="12" fill="hold" grpId="0" nodeType="afterEffect">
                                  <p:stCondLst>
                                    <p:cond delay="0"/>
                                  </p:stCondLst>
                                  <p:childTnLst>
                                    <p:set>
                                      <p:cBhvr>
                                        <p:cTn id="271" dur="1" fill="hold">
                                          <p:stCondLst>
                                            <p:cond delay="0"/>
                                          </p:stCondLst>
                                        </p:cTn>
                                        <p:tgtEl>
                                          <p:spTgt spid="131123"/>
                                        </p:tgtEl>
                                        <p:attrNameLst>
                                          <p:attrName>style.visibility</p:attrName>
                                        </p:attrNameLst>
                                      </p:cBhvr>
                                      <p:to>
                                        <p:strVal val="visible"/>
                                      </p:to>
                                    </p:set>
                                    <p:anim calcmode="lin" valueType="num">
                                      <p:cBhvr additive="base">
                                        <p:cTn id="272" dur="500" fill="hold"/>
                                        <p:tgtEl>
                                          <p:spTgt spid="131123"/>
                                        </p:tgtEl>
                                        <p:attrNameLst>
                                          <p:attrName>ppt_x</p:attrName>
                                        </p:attrNameLst>
                                      </p:cBhvr>
                                      <p:tavLst>
                                        <p:tav tm="0">
                                          <p:val>
                                            <p:strVal val="0-#ppt_w/2"/>
                                          </p:val>
                                        </p:tav>
                                        <p:tav tm="100000">
                                          <p:val>
                                            <p:strVal val="#ppt_x"/>
                                          </p:val>
                                        </p:tav>
                                      </p:tavLst>
                                    </p:anim>
                                    <p:anim calcmode="lin" valueType="num">
                                      <p:cBhvr additive="base">
                                        <p:cTn id="273" dur="500" fill="hold"/>
                                        <p:tgtEl>
                                          <p:spTgt spid="131123"/>
                                        </p:tgtEl>
                                        <p:attrNameLst>
                                          <p:attrName>ppt_y</p:attrName>
                                        </p:attrNameLst>
                                      </p:cBhvr>
                                      <p:tavLst>
                                        <p:tav tm="0">
                                          <p:val>
                                            <p:strVal val="1+#ppt_h/2"/>
                                          </p:val>
                                        </p:tav>
                                        <p:tav tm="100000">
                                          <p:val>
                                            <p:strVal val="#ppt_y"/>
                                          </p:val>
                                        </p:tav>
                                      </p:tavLst>
                                    </p:anim>
                                  </p:childTnLst>
                                </p:cTn>
                              </p:par>
                            </p:childTnLst>
                          </p:cTn>
                        </p:par>
                        <p:par>
                          <p:cTn id="274" fill="hold" nodeType="afterGroup">
                            <p:stCondLst>
                              <p:cond delay="27000"/>
                            </p:stCondLst>
                            <p:childTnLst>
                              <p:par>
                                <p:cTn id="275" presetID="2" presetClass="entr" presetSubtype="3" fill="hold" grpId="0" nodeType="afterEffect">
                                  <p:stCondLst>
                                    <p:cond delay="0"/>
                                  </p:stCondLst>
                                  <p:childTnLst>
                                    <p:set>
                                      <p:cBhvr>
                                        <p:cTn id="276" dur="1" fill="hold">
                                          <p:stCondLst>
                                            <p:cond delay="0"/>
                                          </p:stCondLst>
                                        </p:cTn>
                                        <p:tgtEl>
                                          <p:spTgt spid="131124"/>
                                        </p:tgtEl>
                                        <p:attrNameLst>
                                          <p:attrName>style.visibility</p:attrName>
                                        </p:attrNameLst>
                                      </p:cBhvr>
                                      <p:to>
                                        <p:strVal val="visible"/>
                                      </p:to>
                                    </p:set>
                                    <p:anim calcmode="lin" valueType="num">
                                      <p:cBhvr additive="base">
                                        <p:cTn id="277" dur="500" fill="hold"/>
                                        <p:tgtEl>
                                          <p:spTgt spid="131124"/>
                                        </p:tgtEl>
                                        <p:attrNameLst>
                                          <p:attrName>ppt_x</p:attrName>
                                        </p:attrNameLst>
                                      </p:cBhvr>
                                      <p:tavLst>
                                        <p:tav tm="0">
                                          <p:val>
                                            <p:strVal val="1+#ppt_w/2"/>
                                          </p:val>
                                        </p:tav>
                                        <p:tav tm="100000">
                                          <p:val>
                                            <p:strVal val="#ppt_x"/>
                                          </p:val>
                                        </p:tav>
                                      </p:tavLst>
                                    </p:anim>
                                    <p:anim calcmode="lin" valueType="num">
                                      <p:cBhvr additive="base">
                                        <p:cTn id="278" dur="500" fill="hold"/>
                                        <p:tgtEl>
                                          <p:spTgt spid="131124"/>
                                        </p:tgtEl>
                                        <p:attrNameLst>
                                          <p:attrName>ppt_y</p:attrName>
                                        </p:attrNameLst>
                                      </p:cBhvr>
                                      <p:tavLst>
                                        <p:tav tm="0">
                                          <p:val>
                                            <p:strVal val="0-#ppt_h/2"/>
                                          </p:val>
                                        </p:tav>
                                        <p:tav tm="100000">
                                          <p:val>
                                            <p:strVal val="#ppt_y"/>
                                          </p:val>
                                        </p:tav>
                                      </p:tavLst>
                                    </p:anim>
                                  </p:childTnLst>
                                </p:cTn>
                              </p:par>
                            </p:childTnLst>
                          </p:cTn>
                        </p:par>
                        <p:par>
                          <p:cTn id="279" fill="hold" nodeType="afterGroup">
                            <p:stCondLst>
                              <p:cond delay="27500"/>
                            </p:stCondLst>
                            <p:childTnLst>
                              <p:par>
                                <p:cTn id="280" presetID="2" presetClass="entr" presetSubtype="6" fill="hold" grpId="0" nodeType="afterEffect">
                                  <p:stCondLst>
                                    <p:cond delay="0"/>
                                  </p:stCondLst>
                                  <p:childTnLst>
                                    <p:set>
                                      <p:cBhvr>
                                        <p:cTn id="281" dur="1" fill="hold">
                                          <p:stCondLst>
                                            <p:cond delay="0"/>
                                          </p:stCondLst>
                                        </p:cTn>
                                        <p:tgtEl>
                                          <p:spTgt spid="131125"/>
                                        </p:tgtEl>
                                        <p:attrNameLst>
                                          <p:attrName>style.visibility</p:attrName>
                                        </p:attrNameLst>
                                      </p:cBhvr>
                                      <p:to>
                                        <p:strVal val="visible"/>
                                      </p:to>
                                    </p:set>
                                    <p:anim calcmode="lin" valueType="num">
                                      <p:cBhvr additive="base">
                                        <p:cTn id="282" dur="500" fill="hold"/>
                                        <p:tgtEl>
                                          <p:spTgt spid="131125"/>
                                        </p:tgtEl>
                                        <p:attrNameLst>
                                          <p:attrName>ppt_x</p:attrName>
                                        </p:attrNameLst>
                                      </p:cBhvr>
                                      <p:tavLst>
                                        <p:tav tm="0">
                                          <p:val>
                                            <p:strVal val="1+#ppt_w/2"/>
                                          </p:val>
                                        </p:tav>
                                        <p:tav tm="100000">
                                          <p:val>
                                            <p:strVal val="#ppt_x"/>
                                          </p:val>
                                        </p:tav>
                                      </p:tavLst>
                                    </p:anim>
                                    <p:anim calcmode="lin" valueType="num">
                                      <p:cBhvr additive="base">
                                        <p:cTn id="283" dur="500" fill="hold"/>
                                        <p:tgtEl>
                                          <p:spTgt spid="131125"/>
                                        </p:tgtEl>
                                        <p:attrNameLst>
                                          <p:attrName>ppt_y</p:attrName>
                                        </p:attrNameLst>
                                      </p:cBhvr>
                                      <p:tavLst>
                                        <p:tav tm="0">
                                          <p:val>
                                            <p:strVal val="1+#ppt_h/2"/>
                                          </p:val>
                                        </p:tav>
                                        <p:tav tm="100000">
                                          <p:val>
                                            <p:strVal val="#ppt_y"/>
                                          </p:val>
                                        </p:tav>
                                      </p:tavLst>
                                    </p:anim>
                                  </p:childTnLst>
                                </p:cTn>
                              </p:par>
                            </p:childTnLst>
                          </p:cTn>
                        </p:par>
                        <p:par>
                          <p:cTn id="284" fill="hold" nodeType="afterGroup">
                            <p:stCondLst>
                              <p:cond delay="28000"/>
                            </p:stCondLst>
                            <p:childTnLst>
                              <p:par>
                                <p:cTn id="285" presetID="2" presetClass="entr" presetSubtype="8" fill="hold" grpId="0" nodeType="afterEffect">
                                  <p:stCondLst>
                                    <p:cond delay="0"/>
                                  </p:stCondLst>
                                  <p:childTnLst>
                                    <p:set>
                                      <p:cBhvr>
                                        <p:cTn id="286" dur="1" fill="hold">
                                          <p:stCondLst>
                                            <p:cond delay="0"/>
                                          </p:stCondLst>
                                        </p:cTn>
                                        <p:tgtEl>
                                          <p:spTgt spid="131126"/>
                                        </p:tgtEl>
                                        <p:attrNameLst>
                                          <p:attrName>style.visibility</p:attrName>
                                        </p:attrNameLst>
                                      </p:cBhvr>
                                      <p:to>
                                        <p:strVal val="visible"/>
                                      </p:to>
                                    </p:set>
                                    <p:anim calcmode="lin" valueType="num">
                                      <p:cBhvr additive="base">
                                        <p:cTn id="287" dur="500" fill="hold"/>
                                        <p:tgtEl>
                                          <p:spTgt spid="131126"/>
                                        </p:tgtEl>
                                        <p:attrNameLst>
                                          <p:attrName>ppt_x</p:attrName>
                                        </p:attrNameLst>
                                      </p:cBhvr>
                                      <p:tavLst>
                                        <p:tav tm="0">
                                          <p:val>
                                            <p:strVal val="0-#ppt_w/2"/>
                                          </p:val>
                                        </p:tav>
                                        <p:tav tm="100000">
                                          <p:val>
                                            <p:strVal val="#ppt_x"/>
                                          </p:val>
                                        </p:tav>
                                      </p:tavLst>
                                    </p:anim>
                                    <p:anim calcmode="lin" valueType="num">
                                      <p:cBhvr additive="base">
                                        <p:cTn id="288" dur="500" fill="hold"/>
                                        <p:tgtEl>
                                          <p:spTgt spid="131126"/>
                                        </p:tgtEl>
                                        <p:attrNameLst>
                                          <p:attrName>ppt_y</p:attrName>
                                        </p:attrNameLst>
                                      </p:cBhvr>
                                      <p:tavLst>
                                        <p:tav tm="0">
                                          <p:val>
                                            <p:strVal val="#ppt_y"/>
                                          </p:val>
                                        </p:tav>
                                        <p:tav tm="100000">
                                          <p:val>
                                            <p:strVal val="#ppt_y"/>
                                          </p:val>
                                        </p:tav>
                                      </p:tavLst>
                                    </p:anim>
                                  </p:childTnLst>
                                </p:cTn>
                              </p:par>
                            </p:childTnLst>
                          </p:cTn>
                        </p:par>
                        <p:par>
                          <p:cTn id="289" fill="hold" nodeType="afterGroup">
                            <p:stCondLst>
                              <p:cond delay="28500"/>
                            </p:stCondLst>
                            <p:childTnLst>
                              <p:par>
                                <p:cTn id="290" presetID="2" presetClass="entr" presetSubtype="9" fill="hold" grpId="0" nodeType="afterEffect">
                                  <p:stCondLst>
                                    <p:cond delay="0"/>
                                  </p:stCondLst>
                                  <p:childTnLst>
                                    <p:set>
                                      <p:cBhvr>
                                        <p:cTn id="291" dur="1" fill="hold">
                                          <p:stCondLst>
                                            <p:cond delay="0"/>
                                          </p:stCondLst>
                                        </p:cTn>
                                        <p:tgtEl>
                                          <p:spTgt spid="131127"/>
                                        </p:tgtEl>
                                        <p:attrNameLst>
                                          <p:attrName>style.visibility</p:attrName>
                                        </p:attrNameLst>
                                      </p:cBhvr>
                                      <p:to>
                                        <p:strVal val="visible"/>
                                      </p:to>
                                    </p:set>
                                    <p:anim calcmode="lin" valueType="num">
                                      <p:cBhvr additive="base">
                                        <p:cTn id="292" dur="500" fill="hold"/>
                                        <p:tgtEl>
                                          <p:spTgt spid="131127"/>
                                        </p:tgtEl>
                                        <p:attrNameLst>
                                          <p:attrName>ppt_x</p:attrName>
                                        </p:attrNameLst>
                                      </p:cBhvr>
                                      <p:tavLst>
                                        <p:tav tm="0">
                                          <p:val>
                                            <p:strVal val="0-#ppt_w/2"/>
                                          </p:val>
                                        </p:tav>
                                        <p:tav tm="100000">
                                          <p:val>
                                            <p:strVal val="#ppt_x"/>
                                          </p:val>
                                        </p:tav>
                                      </p:tavLst>
                                    </p:anim>
                                    <p:anim calcmode="lin" valueType="num">
                                      <p:cBhvr additive="base">
                                        <p:cTn id="293" dur="500" fill="hold"/>
                                        <p:tgtEl>
                                          <p:spTgt spid="131127"/>
                                        </p:tgtEl>
                                        <p:attrNameLst>
                                          <p:attrName>ppt_y</p:attrName>
                                        </p:attrNameLst>
                                      </p:cBhvr>
                                      <p:tavLst>
                                        <p:tav tm="0">
                                          <p:val>
                                            <p:strVal val="0-#ppt_h/2"/>
                                          </p:val>
                                        </p:tav>
                                        <p:tav tm="100000">
                                          <p:val>
                                            <p:strVal val="#ppt_y"/>
                                          </p:val>
                                        </p:tav>
                                      </p:tavLst>
                                    </p:anim>
                                  </p:childTnLst>
                                </p:cTn>
                              </p:par>
                            </p:childTnLst>
                          </p:cTn>
                        </p:par>
                        <p:par>
                          <p:cTn id="294" fill="hold" nodeType="afterGroup">
                            <p:stCondLst>
                              <p:cond delay="29000"/>
                            </p:stCondLst>
                            <p:childTnLst>
                              <p:par>
                                <p:cTn id="295" presetID="2" presetClass="entr" presetSubtype="12" fill="hold" grpId="0" nodeType="afterEffect">
                                  <p:stCondLst>
                                    <p:cond delay="0"/>
                                  </p:stCondLst>
                                  <p:childTnLst>
                                    <p:set>
                                      <p:cBhvr>
                                        <p:cTn id="296" dur="1" fill="hold">
                                          <p:stCondLst>
                                            <p:cond delay="0"/>
                                          </p:stCondLst>
                                        </p:cTn>
                                        <p:tgtEl>
                                          <p:spTgt spid="131121"/>
                                        </p:tgtEl>
                                        <p:attrNameLst>
                                          <p:attrName>style.visibility</p:attrName>
                                        </p:attrNameLst>
                                      </p:cBhvr>
                                      <p:to>
                                        <p:strVal val="visible"/>
                                      </p:to>
                                    </p:set>
                                    <p:anim calcmode="lin" valueType="num">
                                      <p:cBhvr additive="base">
                                        <p:cTn id="297" dur="500" fill="hold"/>
                                        <p:tgtEl>
                                          <p:spTgt spid="131121"/>
                                        </p:tgtEl>
                                        <p:attrNameLst>
                                          <p:attrName>ppt_x</p:attrName>
                                        </p:attrNameLst>
                                      </p:cBhvr>
                                      <p:tavLst>
                                        <p:tav tm="0">
                                          <p:val>
                                            <p:strVal val="0-#ppt_w/2"/>
                                          </p:val>
                                        </p:tav>
                                        <p:tav tm="100000">
                                          <p:val>
                                            <p:strVal val="#ppt_x"/>
                                          </p:val>
                                        </p:tav>
                                      </p:tavLst>
                                    </p:anim>
                                    <p:anim calcmode="lin" valueType="num">
                                      <p:cBhvr additive="base">
                                        <p:cTn id="298" dur="500" fill="hold"/>
                                        <p:tgtEl>
                                          <p:spTgt spid="131121"/>
                                        </p:tgtEl>
                                        <p:attrNameLst>
                                          <p:attrName>ppt_y</p:attrName>
                                        </p:attrNameLst>
                                      </p:cBhvr>
                                      <p:tavLst>
                                        <p:tav tm="0">
                                          <p:val>
                                            <p:strVal val="1+#ppt_h/2"/>
                                          </p:val>
                                        </p:tav>
                                        <p:tav tm="100000">
                                          <p:val>
                                            <p:strVal val="#ppt_y"/>
                                          </p:val>
                                        </p:tav>
                                      </p:tavLst>
                                    </p:anim>
                                  </p:childTnLst>
                                </p:cTn>
                              </p:par>
                            </p:childTnLst>
                          </p:cTn>
                        </p:par>
                        <p:par>
                          <p:cTn id="299" fill="hold" nodeType="afterGroup">
                            <p:stCondLst>
                              <p:cond delay="29500"/>
                            </p:stCondLst>
                            <p:childTnLst>
                              <p:par>
                                <p:cTn id="300" presetID="2" presetClass="entr" presetSubtype="2" fill="hold" grpId="0" nodeType="afterEffect">
                                  <p:stCondLst>
                                    <p:cond delay="0"/>
                                  </p:stCondLst>
                                  <p:childTnLst>
                                    <p:set>
                                      <p:cBhvr>
                                        <p:cTn id="301" dur="1" fill="hold">
                                          <p:stCondLst>
                                            <p:cond delay="0"/>
                                          </p:stCondLst>
                                        </p:cTn>
                                        <p:tgtEl>
                                          <p:spTgt spid="131120"/>
                                        </p:tgtEl>
                                        <p:attrNameLst>
                                          <p:attrName>style.visibility</p:attrName>
                                        </p:attrNameLst>
                                      </p:cBhvr>
                                      <p:to>
                                        <p:strVal val="visible"/>
                                      </p:to>
                                    </p:set>
                                    <p:anim calcmode="lin" valueType="num">
                                      <p:cBhvr additive="base">
                                        <p:cTn id="302" dur="500" fill="hold"/>
                                        <p:tgtEl>
                                          <p:spTgt spid="131120"/>
                                        </p:tgtEl>
                                        <p:attrNameLst>
                                          <p:attrName>ppt_x</p:attrName>
                                        </p:attrNameLst>
                                      </p:cBhvr>
                                      <p:tavLst>
                                        <p:tav tm="0">
                                          <p:val>
                                            <p:strVal val="1+#ppt_w/2"/>
                                          </p:val>
                                        </p:tav>
                                        <p:tav tm="100000">
                                          <p:val>
                                            <p:strVal val="#ppt_x"/>
                                          </p:val>
                                        </p:tav>
                                      </p:tavLst>
                                    </p:anim>
                                    <p:anim calcmode="lin" valueType="num">
                                      <p:cBhvr additive="base">
                                        <p:cTn id="303" dur="500" fill="hold"/>
                                        <p:tgtEl>
                                          <p:spTgt spid="131120"/>
                                        </p:tgtEl>
                                        <p:attrNameLst>
                                          <p:attrName>ppt_y</p:attrName>
                                        </p:attrNameLst>
                                      </p:cBhvr>
                                      <p:tavLst>
                                        <p:tav tm="0">
                                          <p:val>
                                            <p:strVal val="#ppt_y"/>
                                          </p:val>
                                        </p:tav>
                                        <p:tav tm="100000">
                                          <p:val>
                                            <p:strVal val="#ppt_y"/>
                                          </p:val>
                                        </p:tav>
                                      </p:tavLst>
                                    </p:anim>
                                  </p:childTnLst>
                                </p:cTn>
                              </p:par>
                            </p:childTnLst>
                          </p:cTn>
                        </p:par>
                        <p:par>
                          <p:cTn id="304" fill="hold" nodeType="afterGroup">
                            <p:stCondLst>
                              <p:cond delay="30000"/>
                            </p:stCondLst>
                            <p:childTnLst>
                              <p:par>
                                <p:cTn id="305" presetID="2" presetClass="entr" presetSubtype="6" fill="hold" grpId="0" nodeType="afterEffect">
                                  <p:stCondLst>
                                    <p:cond delay="0"/>
                                  </p:stCondLst>
                                  <p:childTnLst>
                                    <p:set>
                                      <p:cBhvr>
                                        <p:cTn id="306" dur="1" fill="hold">
                                          <p:stCondLst>
                                            <p:cond delay="0"/>
                                          </p:stCondLst>
                                        </p:cTn>
                                        <p:tgtEl>
                                          <p:spTgt spid="131119"/>
                                        </p:tgtEl>
                                        <p:attrNameLst>
                                          <p:attrName>style.visibility</p:attrName>
                                        </p:attrNameLst>
                                      </p:cBhvr>
                                      <p:to>
                                        <p:strVal val="visible"/>
                                      </p:to>
                                    </p:set>
                                    <p:anim calcmode="lin" valueType="num">
                                      <p:cBhvr additive="base">
                                        <p:cTn id="307" dur="500" fill="hold"/>
                                        <p:tgtEl>
                                          <p:spTgt spid="131119"/>
                                        </p:tgtEl>
                                        <p:attrNameLst>
                                          <p:attrName>ppt_x</p:attrName>
                                        </p:attrNameLst>
                                      </p:cBhvr>
                                      <p:tavLst>
                                        <p:tav tm="0">
                                          <p:val>
                                            <p:strVal val="1+#ppt_w/2"/>
                                          </p:val>
                                        </p:tav>
                                        <p:tav tm="100000">
                                          <p:val>
                                            <p:strVal val="#ppt_x"/>
                                          </p:val>
                                        </p:tav>
                                      </p:tavLst>
                                    </p:anim>
                                    <p:anim calcmode="lin" valueType="num">
                                      <p:cBhvr additive="base">
                                        <p:cTn id="308" dur="500" fill="hold"/>
                                        <p:tgtEl>
                                          <p:spTgt spid="131119"/>
                                        </p:tgtEl>
                                        <p:attrNameLst>
                                          <p:attrName>ppt_y</p:attrName>
                                        </p:attrNameLst>
                                      </p:cBhvr>
                                      <p:tavLst>
                                        <p:tav tm="0">
                                          <p:val>
                                            <p:strVal val="1+#ppt_h/2"/>
                                          </p:val>
                                        </p:tav>
                                        <p:tav tm="100000">
                                          <p:val>
                                            <p:strVal val="#ppt_y"/>
                                          </p:val>
                                        </p:tav>
                                      </p:tavLst>
                                    </p:anim>
                                  </p:childTnLst>
                                </p:cTn>
                              </p:par>
                            </p:childTnLst>
                          </p:cTn>
                        </p:par>
                        <p:par>
                          <p:cTn id="309" fill="hold" nodeType="afterGroup">
                            <p:stCondLst>
                              <p:cond delay="30500"/>
                            </p:stCondLst>
                            <p:childTnLst>
                              <p:par>
                                <p:cTn id="310" presetID="2" presetClass="entr" presetSubtype="8" fill="hold" grpId="0" nodeType="afterEffect">
                                  <p:stCondLst>
                                    <p:cond delay="0"/>
                                  </p:stCondLst>
                                  <p:childTnLst>
                                    <p:set>
                                      <p:cBhvr>
                                        <p:cTn id="311" dur="1" fill="hold">
                                          <p:stCondLst>
                                            <p:cond delay="0"/>
                                          </p:stCondLst>
                                        </p:cTn>
                                        <p:tgtEl>
                                          <p:spTgt spid="131118"/>
                                        </p:tgtEl>
                                        <p:attrNameLst>
                                          <p:attrName>style.visibility</p:attrName>
                                        </p:attrNameLst>
                                      </p:cBhvr>
                                      <p:to>
                                        <p:strVal val="visible"/>
                                      </p:to>
                                    </p:set>
                                    <p:anim calcmode="lin" valueType="num">
                                      <p:cBhvr additive="base">
                                        <p:cTn id="312" dur="500" fill="hold"/>
                                        <p:tgtEl>
                                          <p:spTgt spid="131118"/>
                                        </p:tgtEl>
                                        <p:attrNameLst>
                                          <p:attrName>ppt_x</p:attrName>
                                        </p:attrNameLst>
                                      </p:cBhvr>
                                      <p:tavLst>
                                        <p:tav tm="0">
                                          <p:val>
                                            <p:strVal val="0-#ppt_w/2"/>
                                          </p:val>
                                        </p:tav>
                                        <p:tav tm="100000">
                                          <p:val>
                                            <p:strVal val="#ppt_x"/>
                                          </p:val>
                                        </p:tav>
                                      </p:tavLst>
                                    </p:anim>
                                    <p:anim calcmode="lin" valueType="num">
                                      <p:cBhvr additive="base">
                                        <p:cTn id="313" dur="500" fill="hold"/>
                                        <p:tgtEl>
                                          <p:spTgt spid="131118"/>
                                        </p:tgtEl>
                                        <p:attrNameLst>
                                          <p:attrName>ppt_y</p:attrName>
                                        </p:attrNameLst>
                                      </p:cBhvr>
                                      <p:tavLst>
                                        <p:tav tm="0">
                                          <p:val>
                                            <p:strVal val="#ppt_y"/>
                                          </p:val>
                                        </p:tav>
                                        <p:tav tm="100000">
                                          <p:val>
                                            <p:strVal val="#ppt_y"/>
                                          </p:val>
                                        </p:tav>
                                      </p:tavLst>
                                    </p:anim>
                                  </p:childTnLst>
                                </p:cTn>
                              </p:par>
                            </p:childTnLst>
                          </p:cTn>
                        </p:par>
                        <p:par>
                          <p:cTn id="314" fill="hold" nodeType="afterGroup">
                            <p:stCondLst>
                              <p:cond delay="31000"/>
                            </p:stCondLst>
                            <p:childTnLst>
                              <p:par>
                                <p:cTn id="315" presetID="2" presetClass="entr" presetSubtype="2" fill="hold" grpId="0" nodeType="afterEffect">
                                  <p:stCondLst>
                                    <p:cond delay="0"/>
                                  </p:stCondLst>
                                  <p:childTnLst>
                                    <p:set>
                                      <p:cBhvr>
                                        <p:cTn id="316" dur="1" fill="hold">
                                          <p:stCondLst>
                                            <p:cond delay="0"/>
                                          </p:stCondLst>
                                        </p:cTn>
                                        <p:tgtEl>
                                          <p:spTgt spid="131117"/>
                                        </p:tgtEl>
                                        <p:attrNameLst>
                                          <p:attrName>style.visibility</p:attrName>
                                        </p:attrNameLst>
                                      </p:cBhvr>
                                      <p:to>
                                        <p:strVal val="visible"/>
                                      </p:to>
                                    </p:set>
                                    <p:anim calcmode="lin" valueType="num">
                                      <p:cBhvr additive="base">
                                        <p:cTn id="317" dur="500" fill="hold"/>
                                        <p:tgtEl>
                                          <p:spTgt spid="131117"/>
                                        </p:tgtEl>
                                        <p:attrNameLst>
                                          <p:attrName>ppt_x</p:attrName>
                                        </p:attrNameLst>
                                      </p:cBhvr>
                                      <p:tavLst>
                                        <p:tav tm="0">
                                          <p:val>
                                            <p:strVal val="1+#ppt_w/2"/>
                                          </p:val>
                                        </p:tav>
                                        <p:tav tm="100000">
                                          <p:val>
                                            <p:strVal val="#ppt_x"/>
                                          </p:val>
                                        </p:tav>
                                      </p:tavLst>
                                    </p:anim>
                                    <p:anim calcmode="lin" valueType="num">
                                      <p:cBhvr additive="base">
                                        <p:cTn id="318" dur="500" fill="hold"/>
                                        <p:tgtEl>
                                          <p:spTgt spid="131117"/>
                                        </p:tgtEl>
                                        <p:attrNameLst>
                                          <p:attrName>ppt_y</p:attrName>
                                        </p:attrNameLst>
                                      </p:cBhvr>
                                      <p:tavLst>
                                        <p:tav tm="0">
                                          <p:val>
                                            <p:strVal val="#ppt_y"/>
                                          </p:val>
                                        </p:tav>
                                        <p:tav tm="100000">
                                          <p:val>
                                            <p:strVal val="#ppt_y"/>
                                          </p:val>
                                        </p:tav>
                                      </p:tavLst>
                                    </p:anim>
                                  </p:childTnLst>
                                </p:cTn>
                              </p:par>
                            </p:childTnLst>
                          </p:cTn>
                        </p:par>
                        <p:par>
                          <p:cTn id="319" fill="hold" nodeType="afterGroup">
                            <p:stCondLst>
                              <p:cond delay="31500"/>
                            </p:stCondLst>
                            <p:childTnLst>
                              <p:par>
                                <p:cTn id="320" presetID="2" presetClass="entr" presetSubtype="12" fill="hold" grpId="0" nodeType="afterEffect">
                                  <p:stCondLst>
                                    <p:cond delay="0"/>
                                  </p:stCondLst>
                                  <p:childTnLst>
                                    <p:set>
                                      <p:cBhvr>
                                        <p:cTn id="321" dur="1" fill="hold">
                                          <p:stCondLst>
                                            <p:cond delay="0"/>
                                          </p:stCondLst>
                                        </p:cTn>
                                        <p:tgtEl>
                                          <p:spTgt spid="131116"/>
                                        </p:tgtEl>
                                        <p:attrNameLst>
                                          <p:attrName>style.visibility</p:attrName>
                                        </p:attrNameLst>
                                      </p:cBhvr>
                                      <p:to>
                                        <p:strVal val="visible"/>
                                      </p:to>
                                    </p:set>
                                    <p:anim calcmode="lin" valueType="num">
                                      <p:cBhvr additive="base">
                                        <p:cTn id="322" dur="500" fill="hold"/>
                                        <p:tgtEl>
                                          <p:spTgt spid="131116"/>
                                        </p:tgtEl>
                                        <p:attrNameLst>
                                          <p:attrName>ppt_x</p:attrName>
                                        </p:attrNameLst>
                                      </p:cBhvr>
                                      <p:tavLst>
                                        <p:tav tm="0">
                                          <p:val>
                                            <p:strVal val="0-#ppt_w/2"/>
                                          </p:val>
                                        </p:tav>
                                        <p:tav tm="100000">
                                          <p:val>
                                            <p:strVal val="#ppt_x"/>
                                          </p:val>
                                        </p:tav>
                                      </p:tavLst>
                                    </p:anim>
                                    <p:anim calcmode="lin" valueType="num">
                                      <p:cBhvr additive="base">
                                        <p:cTn id="323" dur="500" fill="hold"/>
                                        <p:tgtEl>
                                          <p:spTgt spid="131116"/>
                                        </p:tgtEl>
                                        <p:attrNameLst>
                                          <p:attrName>ppt_y</p:attrName>
                                        </p:attrNameLst>
                                      </p:cBhvr>
                                      <p:tavLst>
                                        <p:tav tm="0">
                                          <p:val>
                                            <p:strVal val="1+#ppt_h/2"/>
                                          </p:val>
                                        </p:tav>
                                        <p:tav tm="100000">
                                          <p:val>
                                            <p:strVal val="#ppt_y"/>
                                          </p:val>
                                        </p:tav>
                                      </p:tavLst>
                                    </p:anim>
                                  </p:childTnLst>
                                </p:cTn>
                              </p:par>
                            </p:childTnLst>
                          </p:cTn>
                        </p:par>
                        <p:par>
                          <p:cTn id="324" fill="hold" nodeType="afterGroup">
                            <p:stCondLst>
                              <p:cond delay="32000"/>
                            </p:stCondLst>
                            <p:childTnLst>
                              <p:par>
                                <p:cTn id="325" presetID="2" presetClass="entr" presetSubtype="2" fill="hold" grpId="0" nodeType="afterEffect">
                                  <p:stCondLst>
                                    <p:cond delay="0"/>
                                  </p:stCondLst>
                                  <p:childTnLst>
                                    <p:set>
                                      <p:cBhvr>
                                        <p:cTn id="326" dur="1" fill="hold">
                                          <p:stCondLst>
                                            <p:cond delay="0"/>
                                          </p:stCondLst>
                                        </p:cTn>
                                        <p:tgtEl>
                                          <p:spTgt spid="131115"/>
                                        </p:tgtEl>
                                        <p:attrNameLst>
                                          <p:attrName>style.visibility</p:attrName>
                                        </p:attrNameLst>
                                      </p:cBhvr>
                                      <p:to>
                                        <p:strVal val="visible"/>
                                      </p:to>
                                    </p:set>
                                    <p:anim calcmode="lin" valueType="num">
                                      <p:cBhvr additive="base">
                                        <p:cTn id="327" dur="500" fill="hold"/>
                                        <p:tgtEl>
                                          <p:spTgt spid="131115"/>
                                        </p:tgtEl>
                                        <p:attrNameLst>
                                          <p:attrName>ppt_x</p:attrName>
                                        </p:attrNameLst>
                                      </p:cBhvr>
                                      <p:tavLst>
                                        <p:tav tm="0">
                                          <p:val>
                                            <p:strVal val="1+#ppt_w/2"/>
                                          </p:val>
                                        </p:tav>
                                        <p:tav tm="100000">
                                          <p:val>
                                            <p:strVal val="#ppt_x"/>
                                          </p:val>
                                        </p:tav>
                                      </p:tavLst>
                                    </p:anim>
                                    <p:anim calcmode="lin" valueType="num">
                                      <p:cBhvr additive="base">
                                        <p:cTn id="328" dur="500" fill="hold"/>
                                        <p:tgtEl>
                                          <p:spTgt spid="131115"/>
                                        </p:tgtEl>
                                        <p:attrNameLst>
                                          <p:attrName>ppt_y</p:attrName>
                                        </p:attrNameLst>
                                      </p:cBhvr>
                                      <p:tavLst>
                                        <p:tav tm="0">
                                          <p:val>
                                            <p:strVal val="#ppt_y"/>
                                          </p:val>
                                        </p:tav>
                                        <p:tav tm="100000">
                                          <p:val>
                                            <p:strVal val="#ppt_y"/>
                                          </p:val>
                                        </p:tav>
                                      </p:tavLst>
                                    </p:anim>
                                  </p:childTnLst>
                                </p:cTn>
                              </p:par>
                            </p:childTnLst>
                          </p:cTn>
                        </p:par>
                        <p:par>
                          <p:cTn id="329" fill="hold" nodeType="afterGroup">
                            <p:stCondLst>
                              <p:cond delay="32500"/>
                            </p:stCondLst>
                            <p:childTnLst>
                              <p:par>
                                <p:cTn id="330" presetID="2" presetClass="entr" presetSubtype="8" fill="hold" grpId="0" nodeType="afterEffect">
                                  <p:stCondLst>
                                    <p:cond delay="0"/>
                                  </p:stCondLst>
                                  <p:childTnLst>
                                    <p:set>
                                      <p:cBhvr>
                                        <p:cTn id="331" dur="1" fill="hold">
                                          <p:stCondLst>
                                            <p:cond delay="0"/>
                                          </p:stCondLst>
                                        </p:cTn>
                                        <p:tgtEl>
                                          <p:spTgt spid="131114"/>
                                        </p:tgtEl>
                                        <p:attrNameLst>
                                          <p:attrName>style.visibility</p:attrName>
                                        </p:attrNameLst>
                                      </p:cBhvr>
                                      <p:to>
                                        <p:strVal val="visible"/>
                                      </p:to>
                                    </p:set>
                                    <p:anim calcmode="lin" valueType="num">
                                      <p:cBhvr additive="base">
                                        <p:cTn id="332" dur="500" fill="hold"/>
                                        <p:tgtEl>
                                          <p:spTgt spid="131114"/>
                                        </p:tgtEl>
                                        <p:attrNameLst>
                                          <p:attrName>ppt_x</p:attrName>
                                        </p:attrNameLst>
                                      </p:cBhvr>
                                      <p:tavLst>
                                        <p:tav tm="0">
                                          <p:val>
                                            <p:strVal val="0-#ppt_w/2"/>
                                          </p:val>
                                        </p:tav>
                                        <p:tav tm="100000">
                                          <p:val>
                                            <p:strVal val="#ppt_x"/>
                                          </p:val>
                                        </p:tav>
                                      </p:tavLst>
                                    </p:anim>
                                    <p:anim calcmode="lin" valueType="num">
                                      <p:cBhvr additive="base">
                                        <p:cTn id="333" dur="500" fill="hold"/>
                                        <p:tgtEl>
                                          <p:spTgt spid="131114"/>
                                        </p:tgtEl>
                                        <p:attrNameLst>
                                          <p:attrName>ppt_y</p:attrName>
                                        </p:attrNameLst>
                                      </p:cBhvr>
                                      <p:tavLst>
                                        <p:tav tm="0">
                                          <p:val>
                                            <p:strVal val="#ppt_y"/>
                                          </p:val>
                                        </p:tav>
                                        <p:tav tm="100000">
                                          <p:val>
                                            <p:strVal val="#ppt_y"/>
                                          </p:val>
                                        </p:tav>
                                      </p:tavLst>
                                    </p:anim>
                                  </p:childTnLst>
                                </p:cTn>
                              </p:par>
                            </p:childTnLst>
                          </p:cTn>
                        </p:par>
                        <p:par>
                          <p:cTn id="334" fill="hold" nodeType="afterGroup">
                            <p:stCondLst>
                              <p:cond delay="33000"/>
                            </p:stCondLst>
                            <p:childTnLst>
                              <p:par>
                                <p:cTn id="335" presetID="2" presetClass="entr" presetSubtype="8" fill="hold" grpId="0" nodeType="afterEffect">
                                  <p:stCondLst>
                                    <p:cond delay="0"/>
                                  </p:stCondLst>
                                  <p:childTnLst>
                                    <p:set>
                                      <p:cBhvr>
                                        <p:cTn id="336" dur="1" fill="hold">
                                          <p:stCondLst>
                                            <p:cond delay="0"/>
                                          </p:stCondLst>
                                        </p:cTn>
                                        <p:tgtEl>
                                          <p:spTgt spid="131140"/>
                                        </p:tgtEl>
                                        <p:attrNameLst>
                                          <p:attrName>style.visibility</p:attrName>
                                        </p:attrNameLst>
                                      </p:cBhvr>
                                      <p:to>
                                        <p:strVal val="visible"/>
                                      </p:to>
                                    </p:set>
                                    <p:anim calcmode="lin" valueType="num">
                                      <p:cBhvr additive="base">
                                        <p:cTn id="337" dur="500" fill="hold"/>
                                        <p:tgtEl>
                                          <p:spTgt spid="131140"/>
                                        </p:tgtEl>
                                        <p:attrNameLst>
                                          <p:attrName>ppt_x</p:attrName>
                                        </p:attrNameLst>
                                      </p:cBhvr>
                                      <p:tavLst>
                                        <p:tav tm="0">
                                          <p:val>
                                            <p:strVal val="0-#ppt_w/2"/>
                                          </p:val>
                                        </p:tav>
                                        <p:tav tm="100000">
                                          <p:val>
                                            <p:strVal val="#ppt_x"/>
                                          </p:val>
                                        </p:tav>
                                      </p:tavLst>
                                    </p:anim>
                                    <p:anim calcmode="lin" valueType="num">
                                      <p:cBhvr additive="base">
                                        <p:cTn id="338" dur="500" fill="hold"/>
                                        <p:tgtEl>
                                          <p:spTgt spid="131140"/>
                                        </p:tgtEl>
                                        <p:attrNameLst>
                                          <p:attrName>ppt_y</p:attrName>
                                        </p:attrNameLst>
                                      </p:cBhvr>
                                      <p:tavLst>
                                        <p:tav tm="0">
                                          <p:val>
                                            <p:strVal val="#ppt_y"/>
                                          </p:val>
                                        </p:tav>
                                        <p:tav tm="100000">
                                          <p:val>
                                            <p:strVal val="#ppt_y"/>
                                          </p:val>
                                        </p:tav>
                                      </p:tavLst>
                                    </p:anim>
                                  </p:childTnLst>
                                </p:cTn>
                              </p:par>
                            </p:childTnLst>
                          </p:cTn>
                        </p:par>
                        <p:par>
                          <p:cTn id="339" fill="hold">
                            <p:stCondLst>
                              <p:cond delay="33500"/>
                            </p:stCondLst>
                            <p:childTnLst>
                              <p:par>
                                <p:cTn id="340" presetID="2" presetClass="entr" presetSubtype="8" fill="hold" grpId="0" nodeType="afterEffect">
                                  <p:stCondLst>
                                    <p:cond delay="0"/>
                                  </p:stCondLst>
                                  <p:childTnLst>
                                    <p:set>
                                      <p:cBhvr>
                                        <p:cTn id="341" dur="1" fill="hold">
                                          <p:stCondLst>
                                            <p:cond delay="0"/>
                                          </p:stCondLst>
                                        </p:cTn>
                                        <p:tgtEl>
                                          <p:spTgt spid="70"/>
                                        </p:tgtEl>
                                        <p:attrNameLst>
                                          <p:attrName>style.visibility</p:attrName>
                                        </p:attrNameLst>
                                      </p:cBhvr>
                                      <p:to>
                                        <p:strVal val="visible"/>
                                      </p:to>
                                    </p:set>
                                    <p:anim calcmode="lin" valueType="num">
                                      <p:cBhvr additive="base">
                                        <p:cTn id="342" dur="500" fill="hold"/>
                                        <p:tgtEl>
                                          <p:spTgt spid="70"/>
                                        </p:tgtEl>
                                        <p:attrNameLst>
                                          <p:attrName>ppt_x</p:attrName>
                                        </p:attrNameLst>
                                      </p:cBhvr>
                                      <p:tavLst>
                                        <p:tav tm="0">
                                          <p:val>
                                            <p:strVal val="0-#ppt_w/2"/>
                                          </p:val>
                                        </p:tav>
                                        <p:tav tm="100000">
                                          <p:val>
                                            <p:strVal val="#ppt_x"/>
                                          </p:val>
                                        </p:tav>
                                      </p:tavLst>
                                    </p:anim>
                                    <p:anim calcmode="lin" valueType="num">
                                      <p:cBhvr additive="base">
                                        <p:cTn id="343"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344" fill="hold">
                      <p:stCondLst>
                        <p:cond delay="indefinite"/>
                      </p:stCondLst>
                      <p:childTnLst>
                        <p:par>
                          <p:cTn id="345" fill="hold">
                            <p:stCondLst>
                              <p:cond delay="0"/>
                            </p:stCondLst>
                            <p:childTnLst>
                              <p:par>
                                <p:cTn id="346" presetID="18" presetClass="entr" presetSubtype="12" fill="hold" grpId="1" nodeType="clickEffect">
                                  <p:stCondLst>
                                    <p:cond delay="0"/>
                                  </p:stCondLst>
                                  <p:childTnLst>
                                    <p:set>
                                      <p:cBhvr>
                                        <p:cTn id="347" dur="1" fill="hold">
                                          <p:stCondLst>
                                            <p:cond delay="0"/>
                                          </p:stCondLst>
                                        </p:cTn>
                                        <p:tgtEl>
                                          <p:spTgt spid="70"/>
                                        </p:tgtEl>
                                        <p:attrNameLst>
                                          <p:attrName>style.visibility</p:attrName>
                                        </p:attrNameLst>
                                      </p:cBhvr>
                                      <p:to>
                                        <p:strVal val="visible"/>
                                      </p:to>
                                    </p:set>
                                    <p:animEffect transition="in" filter="strips(downLeft)">
                                      <p:cBhvr>
                                        <p:cTn id="348" dur="500"/>
                                        <p:tgtEl>
                                          <p:spTgt spid="70"/>
                                        </p:tgtEl>
                                      </p:cBhvr>
                                    </p:animEffect>
                                  </p:childTnLst>
                                </p:cTn>
                              </p:par>
                            </p:childTnLst>
                          </p:cTn>
                        </p:par>
                        <p:par>
                          <p:cTn id="349" fill="hold">
                            <p:stCondLst>
                              <p:cond delay="500"/>
                            </p:stCondLst>
                            <p:childTnLst>
                              <p:par>
                                <p:cTn id="350" presetID="2" presetClass="entr" presetSubtype="6" fill="hold" grpId="0" nodeType="afterEffect">
                                  <p:stCondLst>
                                    <p:cond delay="0"/>
                                  </p:stCondLst>
                                  <p:childTnLst>
                                    <p:set>
                                      <p:cBhvr>
                                        <p:cTn id="351" dur="1" fill="hold">
                                          <p:stCondLst>
                                            <p:cond delay="0"/>
                                          </p:stCondLst>
                                        </p:cTn>
                                        <p:tgtEl>
                                          <p:spTgt spid="71"/>
                                        </p:tgtEl>
                                        <p:attrNameLst>
                                          <p:attrName>style.visibility</p:attrName>
                                        </p:attrNameLst>
                                      </p:cBhvr>
                                      <p:to>
                                        <p:strVal val="visible"/>
                                      </p:to>
                                    </p:set>
                                    <p:anim calcmode="lin" valueType="num">
                                      <p:cBhvr additive="base">
                                        <p:cTn id="352" dur="500" fill="hold"/>
                                        <p:tgtEl>
                                          <p:spTgt spid="71"/>
                                        </p:tgtEl>
                                        <p:attrNameLst>
                                          <p:attrName>ppt_x</p:attrName>
                                        </p:attrNameLst>
                                      </p:cBhvr>
                                      <p:tavLst>
                                        <p:tav tm="0">
                                          <p:val>
                                            <p:strVal val="1+#ppt_w/2"/>
                                          </p:val>
                                        </p:tav>
                                        <p:tav tm="100000">
                                          <p:val>
                                            <p:strVal val="#ppt_x"/>
                                          </p:val>
                                        </p:tav>
                                      </p:tavLst>
                                    </p:anim>
                                    <p:anim calcmode="lin" valueType="num">
                                      <p:cBhvr additive="base">
                                        <p:cTn id="353" dur="500" fill="hold"/>
                                        <p:tgtEl>
                                          <p:spTgt spid="71"/>
                                        </p:tgtEl>
                                        <p:attrNameLst>
                                          <p:attrName>ppt_y</p:attrName>
                                        </p:attrNameLst>
                                      </p:cBhvr>
                                      <p:tavLst>
                                        <p:tav tm="0">
                                          <p:val>
                                            <p:strVal val="1+#ppt_h/2"/>
                                          </p:val>
                                        </p:tav>
                                        <p:tav tm="100000">
                                          <p:val>
                                            <p:strVal val="#ppt_y"/>
                                          </p:val>
                                        </p:tav>
                                      </p:tavLst>
                                    </p:anim>
                                  </p:childTnLst>
                                </p:cTn>
                              </p:par>
                            </p:childTnLst>
                          </p:cTn>
                        </p:par>
                        <p:par>
                          <p:cTn id="354" fill="hold">
                            <p:stCondLst>
                              <p:cond delay="1000"/>
                            </p:stCondLst>
                            <p:childTnLst>
                              <p:par>
                                <p:cTn id="355" presetID="9" presetClass="entr" presetSubtype="0" fill="hold" nodeType="afterEffect">
                                  <p:stCondLst>
                                    <p:cond delay="0"/>
                                  </p:stCondLst>
                                  <p:childTnLst>
                                    <p:set>
                                      <p:cBhvr>
                                        <p:cTn id="356" dur="1" fill="hold">
                                          <p:stCondLst>
                                            <p:cond delay="0"/>
                                          </p:stCondLst>
                                        </p:cTn>
                                        <p:tgtEl>
                                          <p:spTgt spid="71">
                                            <p:txEl>
                                              <p:pRg st="0" end="0"/>
                                            </p:txEl>
                                          </p:spTgt>
                                        </p:tgtEl>
                                        <p:attrNameLst>
                                          <p:attrName>style.visibility</p:attrName>
                                        </p:attrNameLst>
                                      </p:cBhvr>
                                      <p:to>
                                        <p:strVal val="visible"/>
                                      </p:to>
                                    </p:set>
                                    <p:animEffect transition="in" filter="dissolve">
                                      <p:cBhvr>
                                        <p:cTn id="357" dur="500"/>
                                        <p:tgtEl>
                                          <p:spTgt spid="71">
                                            <p:txEl>
                                              <p:pRg st="0" end="0"/>
                                            </p:txEl>
                                          </p:spTgt>
                                        </p:tgtEl>
                                      </p:cBhvr>
                                    </p:animEffect>
                                  </p:childTnLst>
                                </p:cTn>
                              </p:par>
                            </p:childTnLst>
                          </p:cTn>
                        </p:par>
                        <p:par>
                          <p:cTn id="358" fill="hold">
                            <p:stCondLst>
                              <p:cond delay="1500"/>
                            </p:stCondLst>
                            <p:childTnLst>
                              <p:par>
                                <p:cTn id="359" presetID="2" presetClass="entr" presetSubtype="8" fill="hold" grpId="0" nodeType="afterEffect">
                                  <p:stCondLst>
                                    <p:cond delay="0"/>
                                  </p:stCondLst>
                                  <p:childTnLst>
                                    <p:set>
                                      <p:cBhvr>
                                        <p:cTn id="360" dur="1" fill="hold">
                                          <p:stCondLst>
                                            <p:cond delay="0"/>
                                          </p:stCondLst>
                                        </p:cTn>
                                        <p:tgtEl>
                                          <p:spTgt spid="73"/>
                                        </p:tgtEl>
                                        <p:attrNameLst>
                                          <p:attrName>style.visibility</p:attrName>
                                        </p:attrNameLst>
                                      </p:cBhvr>
                                      <p:to>
                                        <p:strVal val="visible"/>
                                      </p:to>
                                    </p:set>
                                    <p:anim calcmode="lin" valueType="num">
                                      <p:cBhvr additive="base">
                                        <p:cTn id="361" dur="500" fill="hold"/>
                                        <p:tgtEl>
                                          <p:spTgt spid="73"/>
                                        </p:tgtEl>
                                        <p:attrNameLst>
                                          <p:attrName>ppt_x</p:attrName>
                                        </p:attrNameLst>
                                      </p:cBhvr>
                                      <p:tavLst>
                                        <p:tav tm="0">
                                          <p:val>
                                            <p:strVal val="0-#ppt_w/2"/>
                                          </p:val>
                                        </p:tav>
                                        <p:tav tm="100000">
                                          <p:val>
                                            <p:strVal val="#ppt_x"/>
                                          </p:val>
                                        </p:tav>
                                      </p:tavLst>
                                    </p:anim>
                                    <p:anim calcmode="lin" valueType="num">
                                      <p:cBhvr additive="base">
                                        <p:cTn id="362" dur="5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363" fill="hold">
                      <p:stCondLst>
                        <p:cond delay="indefinite"/>
                      </p:stCondLst>
                      <p:childTnLst>
                        <p:par>
                          <p:cTn id="364" fill="hold">
                            <p:stCondLst>
                              <p:cond delay="0"/>
                            </p:stCondLst>
                            <p:childTnLst>
                              <p:par>
                                <p:cTn id="365" presetID="18" presetClass="entr" presetSubtype="12" fill="hold" grpId="1" nodeType="clickEffect">
                                  <p:stCondLst>
                                    <p:cond delay="0"/>
                                  </p:stCondLst>
                                  <p:childTnLst>
                                    <p:set>
                                      <p:cBhvr>
                                        <p:cTn id="366" dur="1" fill="hold">
                                          <p:stCondLst>
                                            <p:cond delay="0"/>
                                          </p:stCondLst>
                                        </p:cTn>
                                        <p:tgtEl>
                                          <p:spTgt spid="73"/>
                                        </p:tgtEl>
                                        <p:attrNameLst>
                                          <p:attrName>style.visibility</p:attrName>
                                        </p:attrNameLst>
                                      </p:cBhvr>
                                      <p:to>
                                        <p:strVal val="visible"/>
                                      </p:to>
                                    </p:set>
                                    <p:animEffect transition="in" filter="strips(downLeft)">
                                      <p:cBhvr>
                                        <p:cTn id="36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autoUpdateAnimBg="0"/>
      <p:bldP spid="131076" grpId="0" autoUpdateAnimBg="0"/>
      <p:bldP spid="131077" grpId="0" autoUpdateAnimBg="0"/>
      <p:bldP spid="131078" grpId="0" autoUpdateAnimBg="0"/>
      <p:bldP spid="131079" grpId="0" autoUpdateAnimBg="0"/>
      <p:bldP spid="131080" grpId="0" autoUpdateAnimBg="0"/>
      <p:bldP spid="131081" grpId="0" autoUpdateAnimBg="0"/>
      <p:bldP spid="131082" grpId="0" autoUpdateAnimBg="0"/>
      <p:bldP spid="131083" grpId="0" autoUpdateAnimBg="0"/>
      <p:bldP spid="131084" grpId="0" autoUpdateAnimBg="0"/>
      <p:bldP spid="131085" grpId="0" autoUpdateAnimBg="0"/>
      <p:bldP spid="131086" grpId="0" autoUpdateAnimBg="0"/>
      <p:bldP spid="131087" grpId="0" autoUpdateAnimBg="0"/>
      <p:bldP spid="131088" grpId="0" autoUpdateAnimBg="0"/>
      <p:bldP spid="131089" grpId="0" autoUpdateAnimBg="0"/>
      <p:bldP spid="131090" grpId="0" autoUpdateAnimBg="0"/>
      <p:bldP spid="131091" grpId="0" autoUpdateAnimBg="0"/>
      <p:bldP spid="131092" grpId="0" autoUpdateAnimBg="0"/>
      <p:bldP spid="131093" grpId="0" autoUpdateAnimBg="0"/>
      <p:bldP spid="131094" grpId="0" autoUpdateAnimBg="0"/>
      <p:bldP spid="131095" grpId="0" autoUpdateAnimBg="0"/>
      <p:bldP spid="131096" grpId="0" autoUpdateAnimBg="0"/>
      <p:bldP spid="131097" grpId="0" autoUpdateAnimBg="0"/>
      <p:bldP spid="131098" grpId="0" autoUpdateAnimBg="0"/>
      <p:bldP spid="131099" grpId="0" autoUpdateAnimBg="0"/>
      <p:bldP spid="131100" grpId="0" autoUpdateAnimBg="0"/>
      <p:bldP spid="131101" grpId="0" autoUpdateAnimBg="0"/>
      <p:bldP spid="131102" grpId="0" autoUpdateAnimBg="0"/>
      <p:bldP spid="131103" grpId="0" autoUpdateAnimBg="0"/>
      <p:bldP spid="131104" grpId="0" autoUpdateAnimBg="0"/>
      <p:bldP spid="131105" grpId="0" autoUpdateAnimBg="0"/>
      <p:bldP spid="131106" grpId="0" autoUpdateAnimBg="0"/>
      <p:bldP spid="131107" grpId="0" autoUpdateAnimBg="0"/>
      <p:bldP spid="131108" grpId="0" autoUpdateAnimBg="0"/>
      <p:bldP spid="131109" grpId="0" autoUpdateAnimBg="0"/>
      <p:bldP spid="131110" grpId="0" autoUpdateAnimBg="0"/>
      <p:bldP spid="131111" grpId="0" autoUpdateAnimBg="0"/>
      <p:bldP spid="131112" grpId="0" autoUpdateAnimBg="0"/>
      <p:bldP spid="131113" grpId="0" autoUpdateAnimBg="0"/>
      <p:bldP spid="131114" grpId="0" autoUpdateAnimBg="0"/>
      <p:bldP spid="131115" grpId="0" autoUpdateAnimBg="0"/>
      <p:bldP spid="131116" grpId="0" autoUpdateAnimBg="0"/>
      <p:bldP spid="131117" grpId="0" autoUpdateAnimBg="0"/>
      <p:bldP spid="131118" grpId="0" autoUpdateAnimBg="0"/>
      <p:bldP spid="131119" grpId="0" autoUpdateAnimBg="0"/>
      <p:bldP spid="131120" grpId="0" autoUpdateAnimBg="0"/>
      <p:bldP spid="131121" grpId="0" autoUpdateAnimBg="0"/>
      <p:bldP spid="131122" grpId="0" autoUpdateAnimBg="0"/>
      <p:bldP spid="131123" grpId="0" autoUpdateAnimBg="0"/>
      <p:bldP spid="131124" grpId="0" autoUpdateAnimBg="0"/>
      <p:bldP spid="131125" grpId="0" autoUpdateAnimBg="0"/>
      <p:bldP spid="131126" grpId="0" autoUpdateAnimBg="0"/>
      <p:bldP spid="131127" grpId="0" autoUpdateAnimBg="0"/>
      <p:bldP spid="131128" grpId="0" autoUpdateAnimBg="0"/>
      <p:bldP spid="131129" grpId="0" autoUpdateAnimBg="0"/>
      <p:bldP spid="131130" grpId="0" autoUpdateAnimBg="0"/>
      <p:bldP spid="131131" grpId="0" autoUpdateAnimBg="0"/>
      <p:bldP spid="131132" grpId="0" autoUpdateAnimBg="0"/>
      <p:bldP spid="131133" grpId="0" autoUpdateAnimBg="0"/>
      <p:bldP spid="131134" grpId="0" autoUpdateAnimBg="0"/>
      <p:bldP spid="131135" grpId="0" autoUpdateAnimBg="0"/>
      <p:bldP spid="131136" grpId="0" autoUpdateAnimBg="0"/>
      <p:bldP spid="131137" grpId="0" autoUpdateAnimBg="0"/>
      <p:bldP spid="131138" grpId="0" autoUpdateAnimBg="0"/>
      <p:bldP spid="131139" grpId="0" autoUpdateAnimBg="0"/>
      <p:bldP spid="131140" grpId="0" autoUpdateAnimBg="0"/>
      <p:bldP spid="131142" grpId="0" autoUpdateAnimBg="0"/>
      <p:bldP spid="70" grpId="0" autoUpdateAnimBg="0"/>
      <p:bldP spid="70" grpId="1"/>
      <p:bldP spid="71" grpId="0" autoUpdateAnimBg="0"/>
      <p:bldP spid="73" grpId="0" autoUpdateAnimBg="0"/>
      <p:bldP spid="7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23274" y="227148"/>
            <a:ext cx="9302174" cy="1275542"/>
          </a:xfrm>
          <a:prstGeom prst="rect">
            <a:avLst/>
          </a:prstGeom>
          <a:noFill/>
        </p:spPr>
        <p:txBody>
          <a:bodyPr wrap="square">
            <a:spAutoFit/>
          </a:bodyPr>
          <a:lstStyle>
            <a:lvl1pPr indent="-228600" defTabSz="457200" eaLnBrk="0" hangingPunct="0">
              <a:defRPr>
                <a:solidFill>
                  <a:schemeClr val="tx1"/>
                </a:solidFill>
                <a:latin typeface="Arial" charset="0"/>
                <a:ea typeface="ＭＳ Ｐゴシック" charset="0"/>
                <a:cs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ts val="3080"/>
              </a:lnSpc>
              <a:spcBef>
                <a:spcPct val="50000"/>
              </a:spcBef>
              <a:buClr>
                <a:srgbClr val="0066CC"/>
              </a:buClr>
              <a:buSzPct val="70000"/>
              <a:defRPr/>
            </a:pPr>
            <a:r>
              <a:rPr lang="en-US" sz="4400" b="1" dirty="0" smtClean="0">
                <a:solidFill>
                  <a:srgbClr val="003CA5"/>
                </a:solidFill>
                <a:latin typeface="Calibri" charset="0"/>
                <a:ea typeface="ＭＳ Ｐゴシック" pitchFamily="-110" charset="-128"/>
                <a:cs typeface="ＭＳ Ｐゴシック" pitchFamily="-110" charset="-128"/>
              </a:rPr>
              <a:t>Thinking Differently </a:t>
            </a:r>
          </a:p>
          <a:p>
            <a:pPr eaLnBrk="1" hangingPunct="1">
              <a:lnSpc>
                <a:spcPts val="3080"/>
              </a:lnSpc>
              <a:spcBef>
                <a:spcPct val="50000"/>
              </a:spcBef>
              <a:buClr>
                <a:srgbClr val="0066CC"/>
              </a:buClr>
              <a:buSzPct val="70000"/>
              <a:defRPr/>
            </a:pPr>
            <a:r>
              <a:rPr lang="en-US" sz="4400" b="1" dirty="0" smtClean="0">
                <a:solidFill>
                  <a:srgbClr val="003CA5"/>
                </a:solidFill>
                <a:latin typeface="Calibri" charset="0"/>
                <a:ea typeface="ＭＳ Ｐゴシック" pitchFamily="-110" charset="-128"/>
                <a:cs typeface="ＭＳ Ｐゴシック" pitchFamily="-110" charset="-128"/>
              </a:rPr>
              <a:t>Re-Defining The Regulatory Framework</a:t>
            </a:r>
            <a:endParaRPr lang="en-US" sz="4400" b="1" dirty="0">
              <a:solidFill>
                <a:srgbClr val="003CA5"/>
              </a:solidFill>
              <a:latin typeface="Calibri" charset="0"/>
              <a:ea typeface="ＭＳ Ｐゴシック" pitchFamily="-110" charset="-128"/>
              <a:cs typeface="ＭＳ Ｐゴシック" pitchFamily="-110" charset="-128"/>
            </a:endParaRPr>
          </a:p>
        </p:txBody>
      </p:sp>
      <p:grpSp>
        <p:nvGrpSpPr>
          <p:cNvPr id="4" name="Group 3"/>
          <p:cNvGrpSpPr/>
          <p:nvPr/>
        </p:nvGrpSpPr>
        <p:grpSpPr>
          <a:xfrm>
            <a:off x="4111073" y="2167249"/>
            <a:ext cx="3513130" cy="4411081"/>
            <a:chOff x="4111073" y="2167249"/>
            <a:chExt cx="3513130" cy="4411081"/>
          </a:xfrm>
        </p:grpSpPr>
        <p:pic>
          <p:nvPicPr>
            <p:cNvPr id="3" name="Picture 2"/>
            <p:cNvPicPr>
              <a:picLocks noChangeAspect="1"/>
            </p:cNvPicPr>
            <p:nvPr/>
          </p:nvPicPr>
          <p:blipFill rotWithShape="1">
            <a:blip r:embed="rId2"/>
            <a:srcRect l="7853" t="8131" r="7699" b="6945"/>
            <a:stretch/>
          </p:blipFill>
          <p:spPr>
            <a:xfrm>
              <a:off x="4111073" y="2167249"/>
              <a:ext cx="3513130" cy="4411081"/>
            </a:xfrm>
            <a:prstGeom prst="rect">
              <a:avLst/>
            </a:prstGeom>
          </p:spPr>
        </p:pic>
        <p:sp>
          <p:nvSpPr>
            <p:cNvPr id="2" name="TextBox 1"/>
            <p:cNvSpPr txBox="1"/>
            <p:nvPr/>
          </p:nvSpPr>
          <p:spPr>
            <a:xfrm>
              <a:off x="4458632" y="3807232"/>
              <a:ext cx="2751512" cy="830997"/>
            </a:xfrm>
            <a:prstGeom prst="rect">
              <a:avLst/>
            </a:prstGeom>
            <a:noFill/>
            <a:effectLst>
              <a:softEdge rad="254000"/>
            </a:effectLst>
          </p:spPr>
          <p:txBody>
            <a:bodyPr wrap="square" rtlCol="0">
              <a:spAutoFit/>
            </a:bodyPr>
            <a:lstStyle/>
            <a:p>
              <a:pPr algn="ctr"/>
              <a:r>
                <a:rPr lang="en-US" sz="4800" b="1" dirty="0" smtClean="0">
                  <a:solidFill>
                    <a:srgbClr val="00B050"/>
                  </a:solidFill>
                </a:rPr>
                <a:t>Innovate</a:t>
              </a:r>
              <a:endParaRPr lang="en-US" sz="4800" b="1" dirty="0">
                <a:solidFill>
                  <a:srgbClr val="00B050"/>
                </a:solidFill>
              </a:endParaRPr>
            </a:p>
          </p:txBody>
        </p:sp>
      </p:grpSp>
    </p:spTree>
    <p:extLst>
      <p:ext uri="{BB962C8B-B14F-4D97-AF65-F5344CB8AC3E}">
        <p14:creationId xmlns:p14="http://schemas.microsoft.com/office/powerpoint/2010/main" val="6687763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700" t="11659" r="5045" b="13453"/>
          <a:stretch/>
        </p:blipFill>
        <p:spPr>
          <a:xfrm>
            <a:off x="2133599" y="195427"/>
            <a:ext cx="8118763" cy="6662573"/>
          </a:xfrm>
          <a:prstGeom prst="rect">
            <a:avLst/>
          </a:prstGeom>
        </p:spPr>
      </p:pic>
    </p:spTree>
    <p:extLst>
      <p:ext uri="{BB962C8B-B14F-4D97-AF65-F5344CB8AC3E}">
        <p14:creationId xmlns:p14="http://schemas.microsoft.com/office/powerpoint/2010/main" val="1435752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210" y="1295614"/>
            <a:ext cx="11561379" cy="5447645"/>
          </a:xfrm>
          <a:prstGeom prst="rect">
            <a:avLst/>
          </a:prstGeom>
        </p:spPr>
        <p:txBody>
          <a:bodyPr wrap="square">
            <a:spAutoFit/>
          </a:bodyPr>
          <a:lstStyle/>
          <a:p>
            <a:r>
              <a:rPr lang="en-US" sz="3200" b="1" i="0" dirty="0" smtClean="0">
                <a:solidFill>
                  <a:srgbClr val="000000"/>
                </a:solidFill>
                <a:effectLst/>
                <a:latin typeface="arial" charset="0"/>
              </a:rPr>
              <a:t>Mission</a:t>
            </a:r>
            <a:r>
              <a:rPr lang="en-US" sz="2800" b="0" i="0" dirty="0" smtClean="0">
                <a:solidFill>
                  <a:srgbClr val="000000"/>
                </a:solidFill>
                <a:effectLst/>
                <a:latin typeface="arial" charset="0"/>
              </a:rPr>
              <a:t> </a:t>
            </a:r>
          </a:p>
          <a:p>
            <a:r>
              <a:rPr lang="en-US" sz="2800" b="0" i="0" dirty="0" smtClean="0">
                <a:solidFill>
                  <a:srgbClr val="000000"/>
                </a:solidFill>
                <a:effectLst/>
                <a:latin typeface="arial" charset="0"/>
              </a:rPr>
              <a:t>We protect, improve and promote the health, productivity and well being of all New Yorkers.</a:t>
            </a:r>
          </a:p>
          <a:p>
            <a:endParaRPr lang="en-US" sz="2800" dirty="0">
              <a:solidFill>
                <a:srgbClr val="000000"/>
              </a:solidFill>
              <a:latin typeface="arial" charset="0"/>
            </a:endParaRPr>
          </a:p>
          <a:p>
            <a:r>
              <a:rPr lang="en-US" sz="3200" b="1" i="0" dirty="0" smtClean="0">
                <a:solidFill>
                  <a:srgbClr val="000000"/>
                </a:solidFill>
                <a:effectLst/>
                <a:latin typeface="arial" charset="0"/>
              </a:rPr>
              <a:t>Vision</a:t>
            </a:r>
            <a:endParaRPr lang="en-US" sz="3200" b="0" i="0" dirty="0" smtClean="0">
              <a:solidFill>
                <a:srgbClr val="000000"/>
              </a:solidFill>
              <a:effectLst/>
              <a:latin typeface="arial" charset="0"/>
            </a:endParaRPr>
          </a:p>
          <a:p>
            <a:r>
              <a:rPr lang="en-US" sz="2800" b="0" i="0" dirty="0" smtClean="0">
                <a:solidFill>
                  <a:srgbClr val="000000"/>
                </a:solidFill>
                <a:effectLst/>
                <a:latin typeface="arial" charset="0"/>
              </a:rPr>
              <a:t>New Yorkers will be the healthiest people in the world - living in communities that promote health, protected from health threats, and having access to quality, evidence-based, cost-effective health services.</a:t>
            </a:r>
          </a:p>
          <a:p>
            <a:endParaRPr lang="en-US" sz="2800" b="0" i="0" dirty="0" smtClean="0">
              <a:solidFill>
                <a:srgbClr val="000000"/>
              </a:solidFill>
              <a:effectLst/>
              <a:latin typeface="arial" charset="0"/>
            </a:endParaRPr>
          </a:p>
          <a:p>
            <a:r>
              <a:rPr lang="en-US" sz="3200" b="1" i="0" dirty="0" smtClean="0">
                <a:solidFill>
                  <a:srgbClr val="000000"/>
                </a:solidFill>
                <a:effectLst/>
                <a:latin typeface="arial" charset="0"/>
              </a:rPr>
              <a:t>Values</a:t>
            </a:r>
            <a:endParaRPr lang="en-US" sz="3200" b="0" i="0" dirty="0" smtClean="0">
              <a:solidFill>
                <a:srgbClr val="000000"/>
              </a:solidFill>
              <a:effectLst/>
              <a:latin typeface="arial" charset="0"/>
            </a:endParaRPr>
          </a:p>
          <a:p>
            <a:r>
              <a:rPr lang="en-US" sz="2800" b="0" i="0" dirty="0" smtClean="0">
                <a:solidFill>
                  <a:srgbClr val="000000"/>
                </a:solidFill>
                <a:effectLst/>
                <a:latin typeface="arial" charset="0"/>
              </a:rPr>
              <a:t>Dedication to the public good, Innovation, Excellence, Integrity, Teamwork, Efficiency</a:t>
            </a:r>
            <a:endParaRPr lang="en-US" sz="2800" b="0" i="0" dirty="0">
              <a:solidFill>
                <a:srgbClr val="000000"/>
              </a:solidFill>
              <a:effectLst/>
              <a:latin typeface="arial" charset="0"/>
            </a:endParaRPr>
          </a:p>
        </p:txBody>
      </p:sp>
      <p:pic>
        <p:nvPicPr>
          <p:cNvPr id="4" name="Picture 3"/>
          <p:cNvPicPr>
            <a:picLocks noChangeAspect="1"/>
          </p:cNvPicPr>
          <p:nvPr/>
        </p:nvPicPr>
        <p:blipFill>
          <a:blip r:embed="rId2"/>
          <a:stretch>
            <a:fillRect/>
          </a:stretch>
        </p:blipFill>
        <p:spPr>
          <a:xfrm>
            <a:off x="3008367" y="318794"/>
            <a:ext cx="5702300" cy="1270000"/>
          </a:xfrm>
          <a:prstGeom prst="rect">
            <a:avLst/>
          </a:prstGeom>
        </p:spPr>
      </p:pic>
      <p:sp>
        <p:nvSpPr>
          <p:cNvPr id="5" name="Oval 4"/>
          <p:cNvSpPr/>
          <p:nvPr/>
        </p:nvSpPr>
        <p:spPr>
          <a:xfrm>
            <a:off x="5056909" y="5583382"/>
            <a:ext cx="1953491" cy="969818"/>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82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alphaModFix amt="35000"/>
          </a:blip>
          <a:srcRect l="3353" t="16835" r="5466" b="11532"/>
          <a:stretch/>
        </p:blipFill>
        <p:spPr>
          <a:xfrm>
            <a:off x="1524096" y="0"/>
            <a:ext cx="8729528" cy="6858000"/>
          </a:xfrm>
          <a:prstGeom prst="rect">
            <a:avLst/>
          </a:prstGeom>
        </p:spPr>
      </p:pic>
      <p:sp>
        <p:nvSpPr>
          <p:cNvPr id="7" name="TextBox 6"/>
          <p:cNvSpPr txBox="1"/>
          <p:nvPr/>
        </p:nvSpPr>
        <p:spPr>
          <a:xfrm>
            <a:off x="641418" y="1877819"/>
            <a:ext cx="10494883" cy="3416320"/>
          </a:xfrm>
          <a:prstGeom prst="rect">
            <a:avLst/>
          </a:prstGeom>
          <a:noFill/>
        </p:spPr>
        <p:txBody>
          <a:bodyPr wrap="square" rtlCol="0">
            <a:spAutoFit/>
          </a:bodyPr>
          <a:lstStyle/>
          <a:p>
            <a:pPr algn="ctr"/>
            <a:r>
              <a:rPr lang="en-US" sz="3600" b="1" dirty="0" smtClean="0"/>
              <a:t>“Council</a:t>
            </a:r>
            <a:r>
              <a:rPr lang="mr-IN" sz="3600" b="1" dirty="0" smtClean="0"/>
              <a:t>…</a:t>
            </a:r>
            <a:r>
              <a:rPr lang="en-US" sz="3600" b="1" dirty="0" smtClean="0"/>
              <a:t> shall, at the request of the commissioner of health, consider any matter relating to the preservation and improvement of health , and may advise  the commissioner thereon; and it may from time to time submit to the commissioner any recommendations with it may deem wisely.”</a:t>
            </a:r>
            <a:endParaRPr lang="en-US" sz="3600" b="1" dirty="0"/>
          </a:p>
        </p:txBody>
      </p:sp>
      <p:grpSp>
        <p:nvGrpSpPr>
          <p:cNvPr id="8" name="Group 7"/>
          <p:cNvGrpSpPr/>
          <p:nvPr/>
        </p:nvGrpSpPr>
        <p:grpSpPr>
          <a:xfrm>
            <a:off x="206309" y="313958"/>
            <a:ext cx="5576604" cy="761861"/>
            <a:chOff x="564426" y="5187123"/>
            <a:chExt cx="5576604" cy="761861"/>
          </a:xfrm>
        </p:grpSpPr>
        <p:pic>
          <p:nvPicPr>
            <p:cNvPr id="9" name="Picture 8"/>
            <p:cNvPicPr>
              <a:picLocks noChangeAspect="1"/>
            </p:cNvPicPr>
            <p:nvPr/>
          </p:nvPicPr>
          <p:blipFill>
            <a:blip r:embed="rId3"/>
            <a:stretch>
              <a:fillRect/>
            </a:stretch>
          </p:blipFill>
          <p:spPr>
            <a:xfrm>
              <a:off x="564426" y="5187123"/>
              <a:ext cx="3132168" cy="761861"/>
            </a:xfrm>
            <a:prstGeom prst="rect">
              <a:avLst/>
            </a:prstGeom>
          </p:spPr>
        </p:pic>
        <p:sp>
          <p:nvSpPr>
            <p:cNvPr id="10" name="TextBox 9"/>
            <p:cNvSpPr txBox="1"/>
            <p:nvPr/>
          </p:nvSpPr>
          <p:spPr>
            <a:xfrm>
              <a:off x="1817572" y="5568053"/>
              <a:ext cx="4323458" cy="369332"/>
            </a:xfrm>
            <a:prstGeom prst="rect">
              <a:avLst/>
            </a:prstGeom>
            <a:solidFill>
              <a:schemeClr val="bg1"/>
            </a:solidFill>
          </p:spPr>
          <p:txBody>
            <a:bodyPr wrap="square" rtlCol="0">
              <a:spAutoFit/>
            </a:bodyPr>
            <a:lstStyle/>
            <a:p>
              <a:r>
                <a:rPr lang="en-US" b="1" dirty="0" smtClean="0">
                  <a:solidFill>
                    <a:schemeClr val="tx2"/>
                  </a:solidFill>
                </a:rPr>
                <a:t>Public Health and Health Planning Council</a:t>
              </a:r>
              <a:endParaRPr lang="en-US" b="1" dirty="0">
                <a:solidFill>
                  <a:schemeClr val="tx2"/>
                </a:solidFill>
              </a:endParaRPr>
            </a:p>
          </p:txBody>
        </p:sp>
        <p:sp>
          <p:nvSpPr>
            <p:cNvPr id="11" name="TextBox 10"/>
            <p:cNvSpPr txBox="1"/>
            <p:nvPr/>
          </p:nvSpPr>
          <p:spPr>
            <a:xfrm>
              <a:off x="1817572" y="5187123"/>
              <a:ext cx="4323458" cy="461665"/>
            </a:xfrm>
            <a:prstGeom prst="rect">
              <a:avLst/>
            </a:prstGeom>
            <a:solidFill>
              <a:schemeClr val="bg1"/>
            </a:solidFill>
          </p:spPr>
          <p:txBody>
            <a:bodyPr wrap="square" rtlCol="0">
              <a:spAutoFit/>
            </a:bodyPr>
            <a:lstStyle/>
            <a:p>
              <a:r>
                <a:rPr lang="en-US" sz="2400" b="1" dirty="0" smtClean="0">
                  <a:solidFill>
                    <a:schemeClr val="tx2"/>
                  </a:solidFill>
                </a:rPr>
                <a:t>Department of Health</a:t>
              </a:r>
              <a:endParaRPr lang="en-US" sz="2400" b="1" dirty="0">
                <a:solidFill>
                  <a:schemeClr val="tx2"/>
                </a:solidFill>
              </a:endParaRPr>
            </a:p>
          </p:txBody>
        </p:sp>
      </p:grpSp>
    </p:spTree>
    <p:extLst>
      <p:ext uri="{BB962C8B-B14F-4D97-AF65-F5344CB8AC3E}">
        <p14:creationId xmlns:p14="http://schemas.microsoft.com/office/powerpoint/2010/main" val="4927859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80933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134897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526316" cy="6858000"/>
          </a:xfrm>
          <a:prstGeom prst="rect">
            <a:avLst/>
          </a:prstGeom>
        </p:spPr>
      </p:pic>
    </p:spTree>
    <p:extLst>
      <p:ext uri="{BB962C8B-B14F-4D97-AF65-F5344CB8AC3E}">
        <p14:creationId xmlns:p14="http://schemas.microsoft.com/office/powerpoint/2010/main" val="893756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955822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Slide Number Placeholder 1"/>
          <p:cNvSpPr txBox="1">
            <a:spLocks/>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cs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cs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cs typeface="Geneva" charset="0"/>
              </a:defRPr>
            </a:lvl3pPr>
            <a:lvl4pPr marL="1600200" indent="-228600">
              <a:spcBef>
                <a:spcPct val="20000"/>
              </a:spcBef>
              <a:buFont typeface="Arial" charset="0"/>
              <a:buChar char="–"/>
              <a:defRPr sz="2000">
                <a:solidFill>
                  <a:schemeClr val="tx1"/>
                </a:solidFill>
                <a:latin typeface="Calibri" charset="0"/>
                <a:ea typeface="Geneva" charset="0"/>
                <a:cs typeface="Geneva" charset="0"/>
              </a:defRPr>
            </a:lvl4pPr>
            <a:lvl5pPr marL="2057400" indent="-228600">
              <a:spcBef>
                <a:spcPct val="20000"/>
              </a:spcBef>
              <a:buFont typeface="Arial" charset="0"/>
              <a:buChar char="»"/>
              <a:defRPr sz="2000">
                <a:solidFill>
                  <a:schemeClr val="tx1"/>
                </a:solidFill>
                <a:latin typeface="Calibri" charset="0"/>
                <a:ea typeface="Geneva" charset="0"/>
                <a:cs typeface="Geneva"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Geneva" charset="0"/>
                <a:cs typeface="Geneva"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Geneva" charset="0"/>
                <a:cs typeface="Geneva"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Geneva" charset="0"/>
                <a:cs typeface="Geneva"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Geneva" charset="0"/>
                <a:cs typeface="Geneva" charset="0"/>
              </a:defRPr>
            </a:lvl9pPr>
          </a:lstStyle>
          <a:p>
            <a:pPr algn="r" eaLnBrk="1" hangingPunct="1">
              <a:spcBef>
                <a:spcPct val="0"/>
              </a:spcBef>
              <a:buFontTx/>
              <a:buNone/>
            </a:pPr>
            <a:fld id="{86A35A49-2A4F-8149-8591-ED0366F78B0F}" type="slidenum">
              <a:rPr lang="en-US" altLang="x-none" sz="1800">
                <a:latin typeface="Arial" charset="0"/>
              </a:rPr>
              <a:pPr algn="r" eaLnBrk="1" hangingPunct="1">
                <a:spcBef>
                  <a:spcPct val="0"/>
                </a:spcBef>
                <a:buFontTx/>
                <a:buNone/>
              </a:pPr>
              <a:t>25</a:t>
            </a:fld>
            <a:endParaRPr lang="en-US" altLang="x-none" sz="1800">
              <a:latin typeface="Arial" charset="0"/>
            </a:endParaRPr>
          </a:p>
        </p:txBody>
      </p:sp>
      <p:pic>
        <p:nvPicPr>
          <p:cNvPr id="2" name="Picture 1"/>
          <p:cNvPicPr>
            <a:picLocks noChangeAspect="1"/>
          </p:cNvPicPr>
          <p:nvPr/>
        </p:nvPicPr>
        <p:blipFill>
          <a:blip r:embed="rId3"/>
          <a:stretch>
            <a:fillRect/>
          </a:stretch>
        </p:blipFill>
        <p:spPr>
          <a:xfrm>
            <a:off x="1441648" y="1555683"/>
            <a:ext cx="9232504" cy="4727042"/>
          </a:xfrm>
          <a:prstGeom prst="rect">
            <a:avLst/>
          </a:prstGeom>
        </p:spPr>
      </p:pic>
      <p:grpSp>
        <p:nvGrpSpPr>
          <p:cNvPr id="4" name="Group 3"/>
          <p:cNvGrpSpPr/>
          <p:nvPr/>
        </p:nvGrpSpPr>
        <p:grpSpPr>
          <a:xfrm>
            <a:off x="3186470" y="529618"/>
            <a:ext cx="5774649" cy="783794"/>
            <a:chOff x="564426" y="5187123"/>
            <a:chExt cx="5576604" cy="761861"/>
          </a:xfrm>
        </p:grpSpPr>
        <p:pic>
          <p:nvPicPr>
            <p:cNvPr id="5" name="Picture 4"/>
            <p:cNvPicPr>
              <a:picLocks noChangeAspect="1"/>
            </p:cNvPicPr>
            <p:nvPr/>
          </p:nvPicPr>
          <p:blipFill>
            <a:blip r:embed="rId4"/>
            <a:stretch>
              <a:fillRect/>
            </a:stretch>
          </p:blipFill>
          <p:spPr>
            <a:xfrm>
              <a:off x="564426" y="5187123"/>
              <a:ext cx="3132168" cy="761861"/>
            </a:xfrm>
            <a:prstGeom prst="rect">
              <a:avLst/>
            </a:prstGeom>
          </p:spPr>
        </p:pic>
        <p:sp>
          <p:nvSpPr>
            <p:cNvPr id="6" name="TextBox 5"/>
            <p:cNvSpPr txBox="1"/>
            <p:nvPr/>
          </p:nvSpPr>
          <p:spPr>
            <a:xfrm>
              <a:off x="1817572" y="5568053"/>
              <a:ext cx="4323458" cy="369332"/>
            </a:xfrm>
            <a:prstGeom prst="rect">
              <a:avLst/>
            </a:prstGeom>
            <a:solidFill>
              <a:schemeClr val="bg1"/>
            </a:solidFill>
          </p:spPr>
          <p:txBody>
            <a:bodyPr wrap="square" rtlCol="0">
              <a:spAutoFit/>
            </a:bodyPr>
            <a:lstStyle/>
            <a:p>
              <a:r>
                <a:rPr lang="en-US" b="1" dirty="0" smtClean="0">
                  <a:solidFill>
                    <a:schemeClr val="tx2"/>
                  </a:solidFill>
                </a:rPr>
                <a:t>Public Health and Health Planning Council</a:t>
              </a:r>
              <a:endParaRPr lang="en-US" b="1" dirty="0">
                <a:solidFill>
                  <a:schemeClr val="tx2"/>
                </a:solidFill>
              </a:endParaRPr>
            </a:p>
          </p:txBody>
        </p:sp>
        <p:sp>
          <p:nvSpPr>
            <p:cNvPr id="7" name="TextBox 6"/>
            <p:cNvSpPr txBox="1"/>
            <p:nvPr/>
          </p:nvSpPr>
          <p:spPr>
            <a:xfrm>
              <a:off x="1817572" y="5187123"/>
              <a:ext cx="4323458" cy="461665"/>
            </a:xfrm>
            <a:prstGeom prst="rect">
              <a:avLst/>
            </a:prstGeom>
            <a:solidFill>
              <a:schemeClr val="bg1"/>
            </a:solidFill>
          </p:spPr>
          <p:txBody>
            <a:bodyPr wrap="square" rtlCol="0">
              <a:spAutoFit/>
            </a:bodyPr>
            <a:lstStyle/>
            <a:p>
              <a:r>
                <a:rPr lang="en-US" sz="2400" b="1" dirty="0" smtClean="0">
                  <a:solidFill>
                    <a:schemeClr val="tx2"/>
                  </a:solidFill>
                </a:rPr>
                <a:t>Department of Health</a:t>
              </a:r>
              <a:endParaRPr lang="en-US" sz="2400" b="1" dirty="0">
                <a:solidFill>
                  <a:schemeClr val="tx2"/>
                </a:solidFill>
              </a:endParaRPr>
            </a:p>
          </p:txBody>
        </p:sp>
      </p:grpSp>
    </p:spTree>
    <p:extLst>
      <p:ext uri="{BB962C8B-B14F-4D97-AF65-F5344CB8AC3E}">
        <p14:creationId xmlns:p14="http://schemas.microsoft.com/office/powerpoint/2010/main" val="15186095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8100" y="3281328"/>
            <a:ext cx="12192000" cy="536028"/>
            <a:chOff x="-31532" y="3184632"/>
            <a:chExt cx="12192000" cy="536028"/>
          </a:xfrm>
        </p:grpSpPr>
        <p:sp>
          <p:nvSpPr>
            <p:cNvPr id="2" name="Rectangle 1"/>
            <p:cNvSpPr/>
            <p:nvPr/>
          </p:nvSpPr>
          <p:spPr>
            <a:xfrm>
              <a:off x="-31532" y="3184632"/>
              <a:ext cx="12192000" cy="536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2" idx="1"/>
              <a:endCxn id="26" idx="3"/>
            </p:cNvCxnSpPr>
            <p:nvPr/>
          </p:nvCxnSpPr>
          <p:spPr>
            <a:xfrm flipV="1">
              <a:off x="-31532" y="3437857"/>
              <a:ext cx="12151144" cy="14789"/>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613086" y="3253191"/>
              <a:ext cx="663387" cy="369332"/>
            </a:xfrm>
            <a:prstGeom prst="rect">
              <a:avLst/>
            </a:prstGeom>
            <a:noFill/>
          </p:spPr>
          <p:txBody>
            <a:bodyPr wrap="square" rtlCol="0">
              <a:spAutoFit/>
            </a:bodyPr>
            <a:lstStyle/>
            <a:p>
              <a:r>
                <a:rPr lang="en-US" b="1" dirty="0" smtClean="0">
                  <a:solidFill>
                    <a:schemeClr val="bg1"/>
                  </a:solidFill>
                </a:rPr>
                <a:t>1910</a:t>
              </a:r>
              <a:endParaRPr lang="en-US" b="1" dirty="0">
                <a:solidFill>
                  <a:schemeClr val="bg1"/>
                </a:solidFill>
              </a:endParaRPr>
            </a:p>
          </p:txBody>
        </p:sp>
        <p:sp>
          <p:nvSpPr>
            <p:cNvPr id="3" name="TextBox 2"/>
            <p:cNvSpPr txBox="1"/>
            <p:nvPr/>
          </p:nvSpPr>
          <p:spPr>
            <a:xfrm>
              <a:off x="83672" y="3252264"/>
              <a:ext cx="663387" cy="371186"/>
            </a:xfrm>
            <a:prstGeom prst="rect">
              <a:avLst/>
            </a:prstGeom>
            <a:noFill/>
          </p:spPr>
          <p:txBody>
            <a:bodyPr wrap="square" rtlCol="0">
              <a:spAutoFit/>
            </a:bodyPr>
            <a:lstStyle/>
            <a:p>
              <a:r>
                <a:rPr lang="en-US" b="1" dirty="0" smtClean="0">
                  <a:solidFill>
                    <a:schemeClr val="bg1"/>
                  </a:solidFill>
                </a:rPr>
                <a:t>1850</a:t>
              </a:r>
              <a:endParaRPr lang="en-US" b="1" dirty="0">
                <a:solidFill>
                  <a:schemeClr val="bg1"/>
                </a:solidFill>
              </a:endParaRPr>
            </a:p>
          </p:txBody>
        </p:sp>
        <p:sp>
          <p:nvSpPr>
            <p:cNvPr id="25" name="TextBox 24"/>
            <p:cNvSpPr txBox="1"/>
            <p:nvPr/>
          </p:nvSpPr>
          <p:spPr>
            <a:xfrm>
              <a:off x="7191517" y="3252264"/>
              <a:ext cx="663387" cy="371186"/>
            </a:xfrm>
            <a:prstGeom prst="rect">
              <a:avLst/>
            </a:prstGeom>
            <a:noFill/>
          </p:spPr>
          <p:txBody>
            <a:bodyPr wrap="square" rtlCol="0">
              <a:spAutoFit/>
            </a:bodyPr>
            <a:lstStyle/>
            <a:p>
              <a:r>
                <a:rPr lang="en-US" b="1" smtClean="0">
                  <a:solidFill>
                    <a:schemeClr val="bg1"/>
                  </a:solidFill>
                </a:rPr>
                <a:t>1900</a:t>
              </a:r>
              <a:endParaRPr lang="en-US" b="1" dirty="0">
                <a:solidFill>
                  <a:schemeClr val="bg1"/>
                </a:solidFill>
              </a:endParaRPr>
            </a:p>
          </p:txBody>
        </p:sp>
        <p:sp>
          <p:nvSpPr>
            <p:cNvPr id="26" name="TextBox 25"/>
            <p:cNvSpPr txBox="1"/>
            <p:nvPr/>
          </p:nvSpPr>
          <p:spPr>
            <a:xfrm>
              <a:off x="11456225" y="3253191"/>
              <a:ext cx="663387" cy="369332"/>
            </a:xfrm>
            <a:prstGeom prst="rect">
              <a:avLst/>
            </a:prstGeom>
            <a:noFill/>
          </p:spPr>
          <p:txBody>
            <a:bodyPr wrap="square" rtlCol="0">
              <a:spAutoFit/>
            </a:bodyPr>
            <a:lstStyle/>
            <a:p>
              <a:r>
                <a:rPr lang="en-US" b="1" dirty="0" smtClean="0">
                  <a:solidFill>
                    <a:schemeClr val="bg1"/>
                  </a:solidFill>
                </a:rPr>
                <a:t>1930</a:t>
              </a:r>
              <a:endParaRPr lang="en-US" b="1" dirty="0">
                <a:solidFill>
                  <a:schemeClr val="bg1"/>
                </a:solidFill>
              </a:endParaRPr>
            </a:p>
          </p:txBody>
        </p:sp>
        <p:sp>
          <p:nvSpPr>
            <p:cNvPr id="27" name="TextBox 26"/>
            <p:cNvSpPr txBox="1"/>
            <p:nvPr/>
          </p:nvSpPr>
          <p:spPr>
            <a:xfrm>
              <a:off x="2926810" y="3253191"/>
              <a:ext cx="663387" cy="369332"/>
            </a:xfrm>
            <a:prstGeom prst="rect">
              <a:avLst/>
            </a:prstGeom>
            <a:noFill/>
          </p:spPr>
          <p:txBody>
            <a:bodyPr wrap="square" rtlCol="0">
              <a:spAutoFit/>
            </a:bodyPr>
            <a:lstStyle/>
            <a:p>
              <a:r>
                <a:rPr lang="en-US" b="1" dirty="0" smtClean="0">
                  <a:solidFill>
                    <a:schemeClr val="bg1"/>
                  </a:solidFill>
                </a:rPr>
                <a:t>1870</a:t>
              </a:r>
              <a:endParaRPr lang="en-US" b="1" dirty="0">
                <a:solidFill>
                  <a:schemeClr val="bg1"/>
                </a:solidFill>
              </a:endParaRPr>
            </a:p>
          </p:txBody>
        </p:sp>
        <p:sp>
          <p:nvSpPr>
            <p:cNvPr id="28" name="TextBox 27"/>
            <p:cNvSpPr txBox="1"/>
            <p:nvPr/>
          </p:nvSpPr>
          <p:spPr>
            <a:xfrm>
              <a:off x="1505241" y="3252264"/>
              <a:ext cx="663387" cy="371186"/>
            </a:xfrm>
            <a:prstGeom prst="rect">
              <a:avLst/>
            </a:prstGeom>
            <a:noFill/>
          </p:spPr>
          <p:txBody>
            <a:bodyPr wrap="square" rtlCol="0">
              <a:spAutoFit/>
            </a:bodyPr>
            <a:lstStyle/>
            <a:p>
              <a:r>
                <a:rPr lang="en-US" b="1" smtClean="0">
                  <a:solidFill>
                    <a:schemeClr val="bg1"/>
                  </a:solidFill>
                </a:rPr>
                <a:t>1860</a:t>
              </a:r>
              <a:endParaRPr lang="en-US" b="1" dirty="0">
                <a:solidFill>
                  <a:schemeClr val="bg1"/>
                </a:solidFill>
              </a:endParaRPr>
            </a:p>
          </p:txBody>
        </p:sp>
        <p:sp>
          <p:nvSpPr>
            <p:cNvPr id="29" name="TextBox 28"/>
            <p:cNvSpPr txBox="1"/>
            <p:nvPr/>
          </p:nvSpPr>
          <p:spPr>
            <a:xfrm>
              <a:off x="4348379" y="3253191"/>
              <a:ext cx="663387" cy="369332"/>
            </a:xfrm>
            <a:prstGeom prst="rect">
              <a:avLst/>
            </a:prstGeom>
            <a:noFill/>
          </p:spPr>
          <p:txBody>
            <a:bodyPr wrap="square" rtlCol="0">
              <a:spAutoFit/>
            </a:bodyPr>
            <a:lstStyle/>
            <a:p>
              <a:r>
                <a:rPr lang="en-US" b="1" smtClean="0">
                  <a:solidFill>
                    <a:schemeClr val="bg1"/>
                  </a:solidFill>
                </a:rPr>
                <a:t>1880</a:t>
              </a:r>
              <a:endParaRPr lang="en-US" b="1" dirty="0">
                <a:solidFill>
                  <a:schemeClr val="bg1"/>
                </a:solidFill>
              </a:endParaRPr>
            </a:p>
          </p:txBody>
        </p:sp>
        <p:sp>
          <p:nvSpPr>
            <p:cNvPr id="30" name="TextBox 29"/>
            <p:cNvSpPr txBox="1"/>
            <p:nvPr/>
          </p:nvSpPr>
          <p:spPr>
            <a:xfrm>
              <a:off x="5769948" y="3253191"/>
              <a:ext cx="663387" cy="369332"/>
            </a:xfrm>
            <a:prstGeom prst="rect">
              <a:avLst/>
            </a:prstGeom>
            <a:noFill/>
          </p:spPr>
          <p:txBody>
            <a:bodyPr wrap="square" rtlCol="0">
              <a:spAutoFit/>
            </a:bodyPr>
            <a:lstStyle/>
            <a:p>
              <a:r>
                <a:rPr lang="en-US" b="1" smtClean="0">
                  <a:solidFill>
                    <a:schemeClr val="bg1"/>
                  </a:solidFill>
                </a:rPr>
                <a:t>1890</a:t>
              </a:r>
              <a:endParaRPr lang="en-US" b="1" dirty="0">
                <a:solidFill>
                  <a:schemeClr val="bg1"/>
                </a:solidFill>
              </a:endParaRPr>
            </a:p>
          </p:txBody>
        </p:sp>
        <p:sp>
          <p:nvSpPr>
            <p:cNvPr id="31" name="TextBox 30"/>
            <p:cNvSpPr txBox="1"/>
            <p:nvPr/>
          </p:nvSpPr>
          <p:spPr>
            <a:xfrm>
              <a:off x="10034655" y="3253191"/>
              <a:ext cx="663387" cy="369332"/>
            </a:xfrm>
            <a:prstGeom prst="rect">
              <a:avLst/>
            </a:prstGeom>
            <a:noFill/>
          </p:spPr>
          <p:txBody>
            <a:bodyPr wrap="square" rtlCol="0">
              <a:spAutoFit/>
            </a:bodyPr>
            <a:lstStyle/>
            <a:p>
              <a:r>
                <a:rPr lang="en-US" b="1" dirty="0" smtClean="0">
                  <a:solidFill>
                    <a:schemeClr val="bg1"/>
                  </a:solidFill>
                </a:rPr>
                <a:t>1920</a:t>
              </a:r>
              <a:endParaRPr lang="en-US" b="1" dirty="0">
                <a:solidFill>
                  <a:schemeClr val="bg1"/>
                </a:solidFill>
              </a:endParaRPr>
            </a:p>
          </p:txBody>
        </p:sp>
      </p:grpSp>
      <p:pic>
        <p:nvPicPr>
          <p:cNvPr id="33" name="Picture 5" descr="picture of the Suffolk County Poor House, Yaphank, 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41" y="4194181"/>
            <a:ext cx="3169836" cy="2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rotWithShape="1">
          <a:blip r:embed="rId4"/>
          <a:srcRect b="6047"/>
          <a:stretch/>
        </p:blipFill>
        <p:spPr>
          <a:xfrm>
            <a:off x="4103859" y="4194181"/>
            <a:ext cx="3222399" cy="2369035"/>
          </a:xfrm>
          <a:prstGeom prst="rect">
            <a:avLst/>
          </a:prstGeom>
        </p:spPr>
      </p:pic>
      <p:sp>
        <p:nvSpPr>
          <p:cNvPr id="35" name="Rounded Rectangular Callout 34"/>
          <p:cNvSpPr/>
          <p:nvPr/>
        </p:nvSpPr>
        <p:spPr>
          <a:xfrm>
            <a:off x="6503926" y="1307180"/>
            <a:ext cx="1644664" cy="817245"/>
          </a:xfrm>
          <a:prstGeom prst="wedgeRoundRectCallout">
            <a:avLst>
              <a:gd name="adj1" fmla="val 31608"/>
              <a:gd name="adj2" fmla="val 21953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r>
              <a:rPr lang="en-US" sz="1400" b="1" smtClean="0"/>
              <a:t>1901</a:t>
            </a:r>
            <a:endParaRPr lang="en-US" sz="1400" b="1" dirty="0" smtClean="0"/>
          </a:p>
          <a:p>
            <a:pPr algn="ctr"/>
            <a:r>
              <a:rPr lang="en-US" sz="1400" b="1" dirty="0" smtClean="0"/>
              <a:t>Department of Health Established </a:t>
            </a:r>
            <a:endParaRPr lang="en-US" sz="1400" b="1" dirty="0"/>
          </a:p>
        </p:txBody>
      </p:sp>
      <p:sp>
        <p:nvSpPr>
          <p:cNvPr id="19" name="Rounded Rectangular Callout 18"/>
          <p:cNvSpPr/>
          <p:nvPr/>
        </p:nvSpPr>
        <p:spPr>
          <a:xfrm>
            <a:off x="8492331" y="1270334"/>
            <a:ext cx="1443628" cy="1055608"/>
          </a:xfrm>
          <a:prstGeom prst="wedgeRoundRectCallout">
            <a:avLst>
              <a:gd name="adj1" fmla="val 15140"/>
              <a:gd name="adj2" fmla="val 157154"/>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r>
              <a:rPr lang="en-US" sz="1400" b="1" dirty="0" smtClean="0"/>
              <a:t>1913</a:t>
            </a:r>
          </a:p>
          <a:p>
            <a:pPr algn="ctr"/>
            <a:r>
              <a:rPr lang="en-US" sz="1400" b="1" dirty="0" smtClean="0"/>
              <a:t>Public Health Council Established</a:t>
            </a:r>
          </a:p>
        </p:txBody>
      </p:sp>
      <p:sp>
        <p:nvSpPr>
          <p:cNvPr id="12" name="Rounded Rectangular Callout 11"/>
          <p:cNvSpPr/>
          <p:nvPr/>
        </p:nvSpPr>
        <p:spPr>
          <a:xfrm>
            <a:off x="75186" y="1275571"/>
            <a:ext cx="1776491" cy="1532334"/>
          </a:xfrm>
          <a:prstGeom prst="wedgeRoundRectCallout">
            <a:avLst>
              <a:gd name="adj1" fmla="val 11295"/>
              <a:gd name="adj2" fmla="val 9640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r>
              <a:rPr lang="en-US" sz="1400" b="1" dirty="0" smtClean="0"/>
              <a:t>1857</a:t>
            </a:r>
          </a:p>
          <a:p>
            <a:pPr algn="ctr"/>
            <a:r>
              <a:rPr lang="en-US" sz="1400" b="1" dirty="0" smtClean="0"/>
              <a:t>Senate Recommends a Commission to Oversee Charitable Institutions</a:t>
            </a:r>
          </a:p>
        </p:txBody>
      </p:sp>
      <p:sp>
        <p:nvSpPr>
          <p:cNvPr id="13" name="Rounded Rectangular Callout 12"/>
          <p:cNvSpPr/>
          <p:nvPr/>
        </p:nvSpPr>
        <p:spPr>
          <a:xfrm>
            <a:off x="2162060" y="1219385"/>
            <a:ext cx="1547561" cy="1055608"/>
          </a:xfrm>
          <a:prstGeom prst="wedgeRoundRectCallout">
            <a:avLst>
              <a:gd name="adj1" fmla="val -20521"/>
              <a:gd name="adj2" fmla="val 1581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r>
              <a:rPr lang="en-US" sz="1400" b="1" dirty="0" smtClean="0"/>
              <a:t>1867</a:t>
            </a:r>
          </a:p>
          <a:p>
            <a:pPr algn="ctr"/>
            <a:r>
              <a:rPr lang="en-US" sz="1400" b="1" dirty="0" smtClean="0"/>
              <a:t>Establish State Commission of  Public Charities</a:t>
            </a:r>
          </a:p>
        </p:txBody>
      </p:sp>
      <p:sp>
        <p:nvSpPr>
          <p:cNvPr id="17" name="Rounded Rectangular Callout 16"/>
          <p:cNvSpPr/>
          <p:nvPr/>
        </p:nvSpPr>
        <p:spPr>
          <a:xfrm>
            <a:off x="4366481" y="1257013"/>
            <a:ext cx="1728592" cy="1293971"/>
          </a:xfrm>
          <a:prstGeom prst="wedgeRoundRectCallout">
            <a:avLst>
              <a:gd name="adj1" fmla="val 84612"/>
              <a:gd name="adj2" fmla="val 1219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r>
              <a:rPr lang="en-US" sz="1400" b="1" dirty="0" smtClean="0"/>
              <a:t>1896</a:t>
            </a:r>
          </a:p>
          <a:p>
            <a:pPr algn="ctr"/>
            <a:r>
              <a:rPr lang="en-US" sz="1400" b="1" dirty="0" smtClean="0"/>
              <a:t>Board of Charities Commission vested with Oversight Powers</a:t>
            </a:r>
          </a:p>
        </p:txBody>
      </p:sp>
      <p:sp>
        <p:nvSpPr>
          <p:cNvPr id="18" name="Rounded Rectangular Callout 17"/>
          <p:cNvSpPr/>
          <p:nvPr/>
        </p:nvSpPr>
        <p:spPr>
          <a:xfrm>
            <a:off x="10279700" y="1270334"/>
            <a:ext cx="1644664" cy="1055608"/>
          </a:xfrm>
          <a:prstGeom prst="wedgeRoundRectCallout">
            <a:avLst>
              <a:gd name="adj1" fmla="val 2124"/>
              <a:gd name="adj2" fmla="val 1599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r>
              <a:rPr lang="en-US" sz="1400" b="1" dirty="0" smtClean="0"/>
              <a:t>1927</a:t>
            </a:r>
          </a:p>
          <a:p>
            <a:pPr algn="ctr"/>
            <a:r>
              <a:rPr lang="en-US" sz="1400" b="1" dirty="0" smtClean="0"/>
              <a:t>Department of Mental Hygiene Established </a:t>
            </a:r>
            <a:endParaRPr lang="en-US" sz="1400" b="1" dirty="0"/>
          </a:p>
        </p:txBody>
      </p:sp>
      <p:sp>
        <p:nvSpPr>
          <p:cNvPr id="8" name="TextBox 7"/>
          <p:cNvSpPr txBox="1"/>
          <p:nvPr/>
        </p:nvSpPr>
        <p:spPr>
          <a:xfrm>
            <a:off x="268941" y="136547"/>
            <a:ext cx="9294018" cy="584775"/>
          </a:xfrm>
          <a:prstGeom prst="rect">
            <a:avLst/>
          </a:prstGeom>
          <a:noFill/>
        </p:spPr>
        <p:txBody>
          <a:bodyPr wrap="square" rtlCol="0">
            <a:spAutoFit/>
          </a:bodyPr>
          <a:lstStyle/>
          <a:p>
            <a:r>
              <a:rPr lang="en-US" sz="3200" b="1" dirty="0" smtClean="0">
                <a:solidFill>
                  <a:schemeClr val="tx2"/>
                </a:solidFill>
              </a:rPr>
              <a:t>Origins of the New York State Public Health Council</a:t>
            </a:r>
            <a:endParaRPr lang="en-US" sz="3200" b="1" dirty="0">
              <a:solidFill>
                <a:schemeClr val="tx2"/>
              </a:solidFill>
            </a:endParaRPr>
          </a:p>
        </p:txBody>
      </p:sp>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a14:imgEffect>
                  </a14:imgLayer>
                </a14:imgProps>
              </a:ext>
            </a:extLst>
          </a:blip>
          <a:srcRect l="8445" r="9067" b="19029"/>
          <a:stretch/>
        </p:blipFill>
        <p:spPr>
          <a:xfrm>
            <a:off x="8148590" y="4290779"/>
            <a:ext cx="3453908" cy="2378318"/>
          </a:xfrm>
          <a:prstGeom prst="rect">
            <a:avLst/>
          </a:prstGeom>
        </p:spPr>
      </p:pic>
    </p:spTree>
    <p:extLst>
      <p:ext uri="{BB962C8B-B14F-4D97-AF65-F5344CB8AC3E}">
        <p14:creationId xmlns:p14="http://schemas.microsoft.com/office/powerpoint/2010/main" val="9191524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321" t="3827" r="5515" b="2346"/>
          <a:stretch/>
        </p:blipFill>
        <p:spPr>
          <a:xfrm>
            <a:off x="1397000" y="211667"/>
            <a:ext cx="4123267" cy="643466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868" t="2469" r="9511"/>
          <a:stretch/>
        </p:blipFill>
        <p:spPr>
          <a:xfrm>
            <a:off x="6383867" y="84666"/>
            <a:ext cx="4301067" cy="6688667"/>
          </a:xfrm>
          <a:prstGeom prst="rect">
            <a:avLst/>
          </a:prstGeom>
        </p:spPr>
      </p:pic>
      <p:sp>
        <p:nvSpPr>
          <p:cNvPr id="7" name="TextBox 6"/>
          <p:cNvSpPr txBox="1"/>
          <p:nvPr/>
        </p:nvSpPr>
        <p:spPr>
          <a:xfrm>
            <a:off x="524933" y="1905000"/>
            <a:ext cx="11065933" cy="3416320"/>
          </a:xfrm>
          <a:prstGeom prst="rect">
            <a:avLst/>
          </a:prstGeom>
          <a:solidFill>
            <a:schemeClr val="tx2"/>
          </a:solidFill>
        </p:spPr>
        <p:txBody>
          <a:bodyPr wrap="square" rtlCol="0">
            <a:spAutoFit/>
          </a:bodyPr>
          <a:lstStyle/>
          <a:p>
            <a:pPr algn="ctr"/>
            <a:r>
              <a:rPr lang="en-US" sz="3600" b="1" dirty="0" smtClean="0">
                <a:solidFill>
                  <a:schemeClr val="bg1"/>
                </a:solidFill>
              </a:rPr>
              <a:t>“Council</a:t>
            </a:r>
            <a:r>
              <a:rPr lang="mr-IN" sz="3600" b="1" dirty="0" smtClean="0">
                <a:solidFill>
                  <a:schemeClr val="bg1"/>
                </a:solidFill>
              </a:rPr>
              <a:t>…</a:t>
            </a:r>
            <a:r>
              <a:rPr lang="en-US" sz="3600" b="1" dirty="0" smtClean="0">
                <a:solidFill>
                  <a:schemeClr val="bg1"/>
                </a:solidFill>
              </a:rPr>
              <a:t> shall, at the request of the commissioner of health, consider any matter relating to the preservation and improvement of health , and may advise  the commissioner thereon; and it may from time to time submit to the commissioner any recommendations with it may deem wisely.”</a:t>
            </a:r>
            <a:endParaRPr lang="en-US" sz="3600" b="1" dirty="0">
              <a:solidFill>
                <a:schemeClr val="bg1"/>
              </a:solidFill>
            </a:endParaRPr>
          </a:p>
        </p:txBody>
      </p:sp>
    </p:spTree>
    <p:extLst>
      <p:ext uri="{BB962C8B-B14F-4D97-AF65-F5344CB8AC3E}">
        <p14:creationId xmlns:p14="http://schemas.microsoft.com/office/powerpoint/2010/main" val="52592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8974" y="0"/>
            <a:ext cx="4242391" cy="6858000"/>
          </a:xfrm>
          <a:prstGeom prst="rect">
            <a:avLst/>
          </a:prstGeom>
        </p:spPr>
      </p:pic>
      <p:pic>
        <p:nvPicPr>
          <p:cNvPr id="6" name="Picture 5"/>
          <p:cNvPicPr>
            <a:picLocks noChangeAspect="1"/>
          </p:cNvPicPr>
          <p:nvPr/>
        </p:nvPicPr>
        <p:blipFill rotWithShape="1">
          <a:blip r:embed="rId3"/>
          <a:srcRect b="6765"/>
          <a:stretch/>
        </p:blipFill>
        <p:spPr>
          <a:xfrm>
            <a:off x="1021255" y="211974"/>
            <a:ext cx="4629337" cy="6434051"/>
          </a:xfrm>
          <a:prstGeom prst="rect">
            <a:avLst/>
          </a:prstGeom>
        </p:spPr>
      </p:pic>
    </p:spTree>
    <p:extLst>
      <p:ext uri="{BB962C8B-B14F-4D97-AF65-F5344CB8AC3E}">
        <p14:creationId xmlns:p14="http://schemas.microsoft.com/office/powerpoint/2010/main" val="14261823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b="7251"/>
          <a:stretch/>
        </p:blipFill>
        <p:spPr>
          <a:xfrm>
            <a:off x="0" y="175785"/>
            <a:ext cx="12192000" cy="6682215"/>
          </a:xfrm>
          <a:prstGeom prst="rect">
            <a:avLst/>
          </a:prstGeom>
        </p:spPr>
      </p:pic>
    </p:spTree>
    <p:extLst>
      <p:ext uri="{BB962C8B-B14F-4D97-AF65-F5344CB8AC3E}">
        <p14:creationId xmlns:p14="http://schemas.microsoft.com/office/powerpoint/2010/main" val="12700402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894672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31532" y="3184632"/>
            <a:ext cx="12192000" cy="536028"/>
            <a:chOff x="-31532" y="3184632"/>
            <a:chExt cx="12192000" cy="536028"/>
          </a:xfrm>
        </p:grpSpPr>
        <p:sp>
          <p:nvSpPr>
            <p:cNvPr id="26" name="Rectangle 25"/>
            <p:cNvSpPr/>
            <p:nvPr/>
          </p:nvSpPr>
          <p:spPr>
            <a:xfrm>
              <a:off x="-31532" y="3184632"/>
              <a:ext cx="12192000" cy="536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a:stCxn id="25" idx="1"/>
            </p:cNvCxnSpPr>
            <p:nvPr/>
          </p:nvCxnSpPr>
          <p:spPr>
            <a:xfrm flipV="1">
              <a:off x="-31532" y="3437857"/>
              <a:ext cx="12151144" cy="14789"/>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613086" y="3253191"/>
              <a:ext cx="663387" cy="369332"/>
            </a:xfrm>
            <a:prstGeom prst="rect">
              <a:avLst/>
            </a:prstGeom>
            <a:noFill/>
          </p:spPr>
          <p:txBody>
            <a:bodyPr wrap="square" rtlCol="0">
              <a:spAutoFit/>
            </a:bodyPr>
            <a:lstStyle/>
            <a:p>
              <a:r>
                <a:rPr lang="en-US" b="1" dirty="0" smtClean="0">
                  <a:solidFill>
                    <a:schemeClr val="bg1"/>
                  </a:solidFill>
                </a:rPr>
                <a:t>2000</a:t>
              </a:r>
              <a:endParaRPr lang="en-US" b="1" dirty="0">
                <a:solidFill>
                  <a:schemeClr val="bg1"/>
                </a:solidFill>
              </a:endParaRPr>
            </a:p>
          </p:txBody>
        </p:sp>
        <p:sp>
          <p:nvSpPr>
            <p:cNvPr id="29" name="TextBox 28"/>
            <p:cNvSpPr txBox="1"/>
            <p:nvPr/>
          </p:nvSpPr>
          <p:spPr>
            <a:xfrm>
              <a:off x="83672" y="3252264"/>
              <a:ext cx="663387" cy="371186"/>
            </a:xfrm>
            <a:prstGeom prst="rect">
              <a:avLst/>
            </a:prstGeom>
            <a:noFill/>
          </p:spPr>
          <p:txBody>
            <a:bodyPr wrap="square" rtlCol="0">
              <a:spAutoFit/>
            </a:bodyPr>
            <a:lstStyle/>
            <a:p>
              <a:r>
                <a:rPr lang="en-US" b="1" dirty="0" smtClean="0">
                  <a:solidFill>
                    <a:schemeClr val="bg1"/>
                  </a:solidFill>
                </a:rPr>
                <a:t>1940</a:t>
              </a:r>
              <a:endParaRPr lang="en-US" b="1" dirty="0">
                <a:solidFill>
                  <a:schemeClr val="bg1"/>
                </a:solidFill>
              </a:endParaRPr>
            </a:p>
          </p:txBody>
        </p:sp>
        <p:sp>
          <p:nvSpPr>
            <p:cNvPr id="30" name="TextBox 29"/>
            <p:cNvSpPr txBox="1"/>
            <p:nvPr/>
          </p:nvSpPr>
          <p:spPr>
            <a:xfrm>
              <a:off x="7191517" y="3252264"/>
              <a:ext cx="663387" cy="369332"/>
            </a:xfrm>
            <a:prstGeom prst="rect">
              <a:avLst/>
            </a:prstGeom>
            <a:noFill/>
          </p:spPr>
          <p:txBody>
            <a:bodyPr wrap="square" rtlCol="0">
              <a:spAutoFit/>
            </a:bodyPr>
            <a:lstStyle/>
            <a:p>
              <a:r>
                <a:rPr lang="en-US" b="1" dirty="0" smtClean="0">
                  <a:solidFill>
                    <a:schemeClr val="bg1"/>
                  </a:solidFill>
                </a:rPr>
                <a:t>1990</a:t>
              </a:r>
              <a:endParaRPr lang="en-US" b="1" dirty="0">
                <a:solidFill>
                  <a:schemeClr val="bg1"/>
                </a:solidFill>
              </a:endParaRPr>
            </a:p>
          </p:txBody>
        </p:sp>
        <p:sp>
          <p:nvSpPr>
            <p:cNvPr id="31" name="TextBox 30"/>
            <p:cNvSpPr txBox="1"/>
            <p:nvPr/>
          </p:nvSpPr>
          <p:spPr>
            <a:xfrm>
              <a:off x="11456225" y="3253191"/>
              <a:ext cx="663387" cy="369332"/>
            </a:xfrm>
            <a:prstGeom prst="rect">
              <a:avLst/>
            </a:prstGeom>
            <a:noFill/>
          </p:spPr>
          <p:txBody>
            <a:bodyPr wrap="square" rtlCol="0">
              <a:spAutoFit/>
            </a:bodyPr>
            <a:lstStyle/>
            <a:p>
              <a:r>
                <a:rPr lang="en-US" b="1" dirty="0" smtClean="0">
                  <a:solidFill>
                    <a:schemeClr val="bg1"/>
                  </a:solidFill>
                </a:rPr>
                <a:t>2020</a:t>
              </a:r>
              <a:endParaRPr lang="en-US" b="1" dirty="0">
                <a:solidFill>
                  <a:schemeClr val="bg1"/>
                </a:solidFill>
              </a:endParaRPr>
            </a:p>
          </p:txBody>
        </p:sp>
        <p:sp>
          <p:nvSpPr>
            <p:cNvPr id="32" name="TextBox 31"/>
            <p:cNvSpPr txBox="1"/>
            <p:nvPr/>
          </p:nvSpPr>
          <p:spPr>
            <a:xfrm>
              <a:off x="2926810" y="3253191"/>
              <a:ext cx="663387" cy="369332"/>
            </a:xfrm>
            <a:prstGeom prst="rect">
              <a:avLst/>
            </a:prstGeom>
            <a:noFill/>
          </p:spPr>
          <p:txBody>
            <a:bodyPr wrap="square" rtlCol="0">
              <a:spAutoFit/>
            </a:bodyPr>
            <a:lstStyle/>
            <a:p>
              <a:r>
                <a:rPr lang="en-US" b="1" dirty="0" smtClean="0">
                  <a:solidFill>
                    <a:schemeClr val="bg1"/>
                  </a:solidFill>
                </a:rPr>
                <a:t>1960</a:t>
              </a:r>
              <a:endParaRPr lang="en-US" b="1" dirty="0">
                <a:solidFill>
                  <a:schemeClr val="bg1"/>
                </a:solidFill>
              </a:endParaRPr>
            </a:p>
          </p:txBody>
        </p:sp>
        <p:sp>
          <p:nvSpPr>
            <p:cNvPr id="33" name="TextBox 32"/>
            <p:cNvSpPr txBox="1"/>
            <p:nvPr/>
          </p:nvSpPr>
          <p:spPr>
            <a:xfrm>
              <a:off x="1505241" y="3252264"/>
              <a:ext cx="663387" cy="371186"/>
            </a:xfrm>
            <a:prstGeom prst="rect">
              <a:avLst/>
            </a:prstGeom>
            <a:noFill/>
          </p:spPr>
          <p:txBody>
            <a:bodyPr wrap="square" rtlCol="0">
              <a:spAutoFit/>
            </a:bodyPr>
            <a:lstStyle/>
            <a:p>
              <a:r>
                <a:rPr lang="en-US" b="1" dirty="0" smtClean="0">
                  <a:solidFill>
                    <a:schemeClr val="bg1"/>
                  </a:solidFill>
                </a:rPr>
                <a:t>1950</a:t>
              </a:r>
              <a:endParaRPr lang="en-US" b="1" dirty="0">
                <a:solidFill>
                  <a:schemeClr val="bg1"/>
                </a:solidFill>
              </a:endParaRPr>
            </a:p>
          </p:txBody>
        </p:sp>
        <p:sp>
          <p:nvSpPr>
            <p:cNvPr id="34" name="TextBox 33"/>
            <p:cNvSpPr txBox="1"/>
            <p:nvPr/>
          </p:nvSpPr>
          <p:spPr>
            <a:xfrm>
              <a:off x="4348379" y="3253191"/>
              <a:ext cx="663387" cy="369332"/>
            </a:xfrm>
            <a:prstGeom prst="rect">
              <a:avLst/>
            </a:prstGeom>
            <a:noFill/>
          </p:spPr>
          <p:txBody>
            <a:bodyPr wrap="square" rtlCol="0">
              <a:spAutoFit/>
            </a:bodyPr>
            <a:lstStyle/>
            <a:p>
              <a:r>
                <a:rPr lang="en-US" b="1" dirty="0" smtClean="0">
                  <a:solidFill>
                    <a:schemeClr val="bg1"/>
                  </a:solidFill>
                </a:rPr>
                <a:t>1970</a:t>
              </a:r>
              <a:endParaRPr lang="en-US" b="1" dirty="0">
                <a:solidFill>
                  <a:schemeClr val="bg1"/>
                </a:solidFill>
              </a:endParaRPr>
            </a:p>
          </p:txBody>
        </p:sp>
        <p:sp>
          <p:nvSpPr>
            <p:cNvPr id="35" name="TextBox 34"/>
            <p:cNvSpPr txBox="1"/>
            <p:nvPr/>
          </p:nvSpPr>
          <p:spPr>
            <a:xfrm>
              <a:off x="5769948" y="3253191"/>
              <a:ext cx="663387" cy="369332"/>
            </a:xfrm>
            <a:prstGeom prst="rect">
              <a:avLst/>
            </a:prstGeom>
            <a:noFill/>
          </p:spPr>
          <p:txBody>
            <a:bodyPr wrap="square" rtlCol="0">
              <a:spAutoFit/>
            </a:bodyPr>
            <a:lstStyle/>
            <a:p>
              <a:r>
                <a:rPr lang="en-US" b="1" dirty="0" smtClean="0">
                  <a:solidFill>
                    <a:schemeClr val="bg1"/>
                  </a:solidFill>
                </a:rPr>
                <a:t>1980</a:t>
              </a:r>
              <a:endParaRPr lang="en-US" b="1" dirty="0">
                <a:solidFill>
                  <a:schemeClr val="bg1"/>
                </a:solidFill>
              </a:endParaRPr>
            </a:p>
          </p:txBody>
        </p:sp>
        <p:sp>
          <p:nvSpPr>
            <p:cNvPr id="36" name="TextBox 35"/>
            <p:cNvSpPr txBox="1"/>
            <p:nvPr/>
          </p:nvSpPr>
          <p:spPr>
            <a:xfrm>
              <a:off x="10034655" y="3253191"/>
              <a:ext cx="663387" cy="369332"/>
            </a:xfrm>
            <a:prstGeom prst="rect">
              <a:avLst/>
            </a:prstGeom>
            <a:noFill/>
          </p:spPr>
          <p:txBody>
            <a:bodyPr wrap="square" rtlCol="0">
              <a:spAutoFit/>
            </a:bodyPr>
            <a:lstStyle/>
            <a:p>
              <a:r>
                <a:rPr lang="en-US" b="1" dirty="0" smtClean="0">
                  <a:solidFill>
                    <a:schemeClr val="bg1"/>
                  </a:solidFill>
                </a:rPr>
                <a:t>2010</a:t>
              </a:r>
              <a:endParaRPr lang="en-US" b="1" dirty="0">
                <a:solidFill>
                  <a:schemeClr val="bg1"/>
                </a:solidFill>
              </a:endParaRPr>
            </a:p>
          </p:txBody>
        </p:sp>
      </p:grpSp>
      <p:sp>
        <p:nvSpPr>
          <p:cNvPr id="12" name="Rounded Rectangular Callout 11"/>
          <p:cNvSpPr/>
          <p:nvPr/>
        </p:nvSpPr>
        <p:spPr>
          <a:xfrm>
            <a:off x="268941" y="1221509"/>
            <a:ext cx="1907629" cy="1293971"/>
          </a:xfrm>
          <a:prstGeom prst="wedgeRoundRectCallout">
            <a:avLst>
              <a:gd name="adj1" fmla="val 1590"/>
              <a:gd name="adj2" fmla="val 11817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r>
              <a:rPr lang="en-US" sz="1400" b="1" dirty="0" smtClean="0"/>
              <a:t>1947</a:t>
            </a:r>
          </a:p>
          <a:p>
            <a:pPr algn="ctr"/>
            <a:r>
              <a:rPr lang="en-US" sz="1400" b="1" dirty="0" smtClean="0"/>
              <a:t>Joint Hospital Survey and Planning Commission</a:t>
            </a:r>
          </a:p>
          <a:p>
            <a:pPr algn="ctr"/>
            <a:r>
              <a:rPr lang="en-US" sz="1400" b="1" dirty="0" smtClean="0"/>
              <a:t>Established</a:t>
            </a:r>
          </a:p>
        </p:txBody>
      </p:sp>
      <p:sp>
        <p:nvSpPr>
          <p:cNvPr id="13" name="Rounded Rectangular Callout 12"/>
          <p:cNvSpPr/>
          <p:nvPr/>
        </p:nvSpPr>
        <p:spPr>
          <a:xfrm>
            <a:off x="2341650" y="1185622"/>
            <a:ext cx="1914068" cy="1293971"/>
          </a:xfrm>
          <a:prstGeom prst="wedgeRoundRectCallout">
            <a:avLst>
              <a:gd name="adj1" fmla="val -3466"/>
              <a:gd name="adj2" fmla="val 1148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r>
              <a:rPr lang="en-US" sz="1400" b="1" dirty="0" smtClean="0"/>
              <a:t>1960</a:t>
            </a:r>
          </a:p>
          <a:p>
            <a:pPr algn="ctr"/>
            <a:r>
              <a:rPr lang="en-US" sz="1400" b="1" dirty="0" smtClean="0"/>
              <a:t>State Hospital Review and Planning Council Established</a:t>
            </a:r>
          </a:p>
          <a:p>
            <a:pPr algn="ctr"/>
            <a:r>
              <a:rPr lang="en-US" sz="1400" b="1" dirty="0" smtClean="0"/>
              <a:t>SHRPC</a:t>
            </a:r>
          </a:p>
        </p:txBody>
      </p:sp>
      <p:sp>
        <p:nvSpPr>
          <p:cNvPr id="17" name="Rounded Rectangular Callout 16"/>
          <p:cNvSpPr/>
          <p:nvPr/>
        </p:nvSpPr>
        <p:spPr>
          <a:xfrm>
            <a:off x="4414393" y="1150879"/>
            <a:ext cx="1682568" cy="1293971"/>
          </a:xfrm>
          <a:prstGeom prst="wedgeRoundRectCallout">
            <a:avLst>
              <a:gd name="adj1" fmla="val -93907"/>
              <a:gd name="adj2" fmla="val 12675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r>
              <a:rPr lang="en-US" sz="1400" b="1" dirty="0" smtClean="0"/>
              <a:t>1964</a:t>
            </a:r>
          </a:p>
          <a:p>
            <a:pPr algn="ctr"/>
            <a:r>
              <a:rPr lang="en-US" sz="1400" b="1" dirty="0" smtClean="0"/>
              <a:t>CON Law Established</a:t>
            </a:r>
          </a:p>
          <a:p>
            <a:pPr algn="ctr"/>
            <a:r>
              <a:rPr lang="en-US" sz="1400" b="1" dirty="0" smtClean="0"/>
              <a:t>Metcalf </a:t>
            </a:r>
            <a:r>
              <a:rPr lang="en-US" sz="1400" b="1" dirty="0" err="1" smtClean="0"/>
              <a:t>McClosky</a:t>
            </a:r>
            <a:r>
              <a:rPr lang="en-US" sz="1400" b="1" dirty="0" smtClean="0"/>
              <a:t> Act</a:t>
            </a:r>
          </a:p>
        </p:txBody>
      </p:sp>
      <p:sp>
        <p:nvSpPr>
          <p:cNvPr id="18" name="Rounded Rectangular Callout 17"/>
          <p:cNvSpPr/>
          <p:nvPr/>
        </p:nvSpPr>
        <p:spPr>
          <a:xfrm>
            <a:off x="6301115" y="1160479"/>
            <a:ext cx="1781188" cy="1055608"/>
          </a:xfrm>
          <a:prstGeom prst="wedgeRoundRectCallout">
            <a:avLst>
              <a:gd name="adj1" fmla="val -104493"/>
              <a:gd name="adj2" fmla="val 14714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r>
              <a:rPr lang="en-US" sz="1400" b="1" dirty="0" smtClean="0"/>
              <a:t>1974</a:t>
            </a:r>
          </a:p>
          <a:p>
            <a:pPr algn="ctr"/>
            <a:r>
              <a:rPr lang="en-US" sz="1400" b="1" dirty="0" smtClean="0"/>
              <a:t>Health System Agencies (HSA’s) </a:t>
            </a:r>
          </a:p>
          <a:p>
            <a:pPr algn="ctr"/>
            <a:r>
              <a:rPr lang="en-US" sz="1400" b="1" dirty="0" smtClean="0"/>
              <a:t>Established </a:t>
            </a:r>
          </a:p>
        </p:txBody>
      </p:sp>
      <p:sp>
        <p:nvSpPr>
          <p:cNvPr id="19" name="Rounded Rectangular Callout 18"/>
          <p:cNvSpPr/>
          <p:nvPr/>
        </p:nvSpPr>
        <p:spPr>
          <a:xfrm>
            <a:off x="2232139" y="4216946"/>
            <a:ext cx="2023579" cy="1532334"/>
          </a:xfrm>
          <a:prstGeom prst="wedgeRoundRectCallout">
            <a:avLst>
              <a:gd name="adj1" fmla="val 36076"/>
              <a:gd name="adj2" fmla="val -10009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r>
              <a:rPr lang="en-US" sz="1400" b="1" dirty="0" smtClean="0"/>
              <a:t>1965</a:t>
            </a:r>
          </a:p>
          <a:p>
            <a:pPr algn="ctr"/>
            <a:r>
              <a:rPr lang="en-US" sz="1400" b="1" dirty="0" smtClean="0"/>
              <a:t>Article 28  of PHL Established</a:t>
            </a:r>
          </a:p>
          <a:p>
            <a:pPr algn="ctr"/>
            <a:r>
              <a:rPr lang="en-US" sz="1400" b="1" dirty="0" smtClean="0"/>
              <a:t>Hospital Oversight </a:t>
            </a:r>
            <a:r>
              <a:rPr lang="en-US" sz="1400" b="1" dirty="0"/>
              <a:t>T</a:t>
            </a:r>
            <a:r>
              <a:rPr lang="en-US" sz="1400" b="1" dirty="0" smtClean="0"/>
              <a:t>ransferred from Social Welfare to DOH</a:t>
            </a:r>
            <a:endParaRPr lang="en-US" sz="1400" b="1" dirty="0"/>
          </a:p>
        </p:txBody>
      </p:sp>
      <p:sp>
        <p:nvSpPr>
          <p:cNvPr id="23" name="Rounded Rectangular Callout 22"/>
          <p:cNvSpPr/>
          <p:nvPr/>
        </p:nvSpPr>
        <p:spPr>
          <a:xfrm>
            <a:off x="10134113" y="1160479"/>
            <a:ext cx="1764355" cy="1055608"/>
          </a:xfrm>
          <a:prstGeom prst="wedgeRoundRectCallout">
            <a:avLst>
              <a:gd name="adj1" fmla="val -20802"/>
              <a:gd name="adj2" fmla="val 1460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r>
              <a:rPr lang="en-US" sz="1400" b="1" dirty="0" smtClean="0"/>
              <a:t>2011</a:t>
            </a:r>
          </a:p>
          <a:p>
            <a:pPr algn="ctr"/>
            <a:r>
              <a:rPr lang="en-US" sz="1400" b="1" dirty="0" smtClean="0"/>
              <a:t>PHC and SHRPC</a:t>
            </a:r>
          </a:p>
          <a:p>
            <a:pPr algn="ctr"/>
            <a:r>
              <a:rPr lang="en-US" sz="1400" b="1" dirty="0" smtClean="0"/>
              <a:t>Merged to form PHHPC</a:t>
            </a:r>
            <a:endParaRPr lang="en-US" sz="1400" b="1" dirty="0"/>
          </a:p>
        </p:txBody>
      </p:sp>
      <p:sp>
        <p:nvSpPr>
          <p:cNvPr id="37" name="Rounded Rectangular Callout 36"/>
          <p:cNvSpPr/>
          <p:nvPr/>
        </p:nvSpPr>
        <p:spPr>
          <a:xfrm>
            <a:off x="4572086" y="4372792"/>
            <a:ext cx="1907629" cy="1293971"/>
          </a:xfrm>
          <a:prstGeom prst="wedgeRoundRectCallout">
            <a:avLst>
              <a:gd name="adj1" fmla="val -44778"/>
              <a:gd name="adj2" fmla="val -1091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r>
              <a:rPr lang="en-US" sz="1400" b="1" dirty="0" smtClean="0"/>
              <a:t>1970</a:t>
            </a:r>
          </a:p>
          <a:p>
            <a:pPr algn="ctr"/>
            <a:r>
              <a:rPr lang="en-US" sz="1400" b="1" dirty="0" smtClean="0"/>
              <a:t>Hospital Oversight </a:t>
            </a:r>
            <a:r>
              <a:rPr lang="en-US" sz="1400" b="1" dirty="0"/>
              <a:t>T</a:t>
            </a:r>
            <a:r>
              <a:rPr lang="en-US" sz="1400" b="1" dirty="0" smtClean="0"/>
              <a:t>ransferred from Social Welfare Board to DOH</a:t>
            </a:r>
            <a:endParaRPr lang="en-US" sz="1400" b="1" dirty="0"/>
          </a:p>
        </p:txBody>
      </p:sp>
      <p:sp>
        <p:nvSpPr>
          <p:cNvPr id="39" name="Rectangle 38"/>
          <p:cNvSpPr/>
          <p:nvPr/>
        </p:nvSpPr>
        <p:spPr>
          <a:xfrm>
            <a:off x="11284" y="6033693"/>
            <a:ext cx="12180716" cy="89945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40" name="TextBox 39"/>
          <p:cNvSpPr txBox="1"/>
          <p:nvPr/>
        </p:nvSpPr>
        <p:spPr>
          <a:xfrm>
            <a:off x="1624989" y="6071928"/>
            <a:ext cx="2179853" cy="830997"/>
          </a:xfrm>
          <a:prstGeom prst="rect">
            <a:avLst/>
          </a:prstGeom>
          <a:noFill/>
        </p:spPr>
        <p:txBody>
          <a:bodyPr wrap="square" rtlCol="0">
            <a:spAutoFit/>
          </a:bodyPr>
          <a:lstStyle/>
          <a:p>
            <a:r>
              <a:rPr lang="en-US" sz="1600" b="1" dirty="0" smtClean="0">
                <a:solidFill>
                  <a:schemeClr val="bg1"/>
                </a:solidFill>
              </a:rPr>
              <a:t>1965 Medicare/Medicaid</a:t>
            </a:r>
          </a:p>
          <a:p>
            <a:r>
              <a:rPr lang="en-US" sz="1600" b="1" dirty="0" smtClean="0">
                <a:solidFill>
                  <a:schemeClr val="bg1"/>
                </a:solidFill>
              </a:rPr>
              <a:t>Neighborhood </a:t>
            </a:r>
            <a:r>
              <a:rPr lang="en-US" sz="1600" b="1" dirty="0" err="1" smtClean="0">
                <a:solidFill>
                  <a:schemeClr val="bg1"/>
                </a:solidFill>
              </a:rPr>
              <a:t>Hlth</a:t>
            </a:r>
            <a:r>
              <a:rPr lang="en-US" sz="1600" b="1" dirty="0" smtClean="0">
                <a:solidFill>
                  <a:schemeClr val="bg1"/>
                </a:solidFill>
              </a:rPr>
              <a:t> </a:t>
            </a:r>
            <a:r>
              <a:rPr lang="en-US" sz="1600" b="1" dirty="0" err="1" smtClean="0">
                <a:solidFill>
                  <a:schemeClr val="bg1"/>
                </a:solidFill>
              </a:rPr>
              <a:t>Ctr</a:t>
            </a:r>
            <a:endParaRPr lang="en-US" sz="1600" b="1" dirty="0">
              <a:solidFill>
                <a:schemeClr val="bg1"/>
              </a:solidFill>
            </a:endParaRPr>
          </a:p>
        </p:txBody>
      </p:sp>
      <p:sp>
        <p:nvSpPr>
          <p:cNvPr id="41" name="TextBox 40"/>
          <p:cNvSpPr txBox="1"/>
          <p:nvPr/>
        </p:nvSpPr>
        <p:spPr>
          <a:xfrm>
            <a:off x="183306" y="6071928"/>
            <a:ext cx="2049930" cy="584775"/>
          </a:xfrm>
          <a:prstGeom prst="rect">
            <a:avLst/>
          </a:prstGeom>
          <a:noFill/>
        </p:spPr>
        <p:txBody>
          <a:bodyPr wrap="square" rtlCol="0">
            <a:spAutoFit/>
          </a:bodyPr>
          <a:lstStyle/>
          <a:p>
            <a:r>
              <a:rPr lang="en-US" sz="1600" b="1" dirty="0" smtClean="0">
                <a:solidFill>
                  <a:schemeClr val="bg1"/>
                </a:solidFill>
              </a:rPr>
              <a:t>1946 </a:t>
            </a:r>
          </a:p>
          <a:p>
            <a:r>
              <a:rPr lang="en-US" sz="1600" b="1" dirty="0" err="1" smtClean="0">
                <a:solidFill>
                  <a:schemeClr val="bg1"/>
                </a:solidFill>
              </a:rPr>
              <a:t>Hilburton</a:t>
            </a:r>
            <a:r>
              <a:rPr lang="en-US" sz="1600" b="1" dirty="0" smtClean="0">
                <a:solidFill>
                  <a:schemeClr val="bg1"/>
                </a:solidFill>
              </a:rPr>
              <a:t> Act</a:t>
            </a:r>
            <a:endParaRPr lang="en-US" sz="1600" b="1" dirty="0">
              <a:solidFill>
                <a:schemeClr val="bg1"/>
              </a:solidFill>
            </a:endParaRPr>
          </a:p>
        </p:txBody>
      </p:sp>
      <p:sp>
        <p:nvSpPr>
          <p:cNvPr id="43" name="TextBox 42"/>
          <p:cNvSpPr txBox="1"/>
          <p:nvPr/>
        </p:nvSpPr>
        <p:spPr>
          <a:xfrm>
            <a:off x="3792344" y="6071928"/>
            <a:ext cx="1225646" cy="584775"/>
          </a:xfrm>
          <a:prstGeom prst="rect">
            <a:avLst/>
          </a:prstGeom>
          <a:noFill/>
        </p:spPr>
        <p:txBody>
          <a:bodyPr wrap="square" rtlCol="0">
            <a:spAutoFit/>
          </a:bodyPr>
          <a:lstStyle/>
          <a:p>
            <a:r>
              <a:rPr lang="en-US" sz="1600" b="1" dirty="0" smtClean="0">
                <a:solidFill>
                  <a:schemeClr val="bg1"/>
                </a:solidFill>
              </a:rPr>
              <a:t>1972</a:t>
            </a:r>
          </a:p>
          <a:p>
            <a:r>
              <a:rPr lang="en-US" sz="1600" b="1" dirty="0" smtClean="0">
                <a:solidFill>
                  <a:schemeClr val="bg1"/>
                </a:solidFill>
              </a:rPr>
              <a:t>HMO Act</a:t>
            </a:r>
            <a:endParaRPr lang="en-US" sz="1600" b="1" dirty="0">
              <a:solidFill>
                <a:schemeClr val="bg1"/>
              </a:solidFill>
            </a:endParaRPr>
          </a:p>
        </p:txBody>
      </p:sp>
      <p:sp>
        <p:nvSpPr>
          <p:cNvPr id="44" name="TextBox 43"/>
          <p:cNvSpPr txBox="1"/>
          <p:nvPr/>
        </p:nvSpPr>
        <p:spPr>
          <a:xfrm>
            <a:off x="8124390" y="6071928"/>
            <a:ext cx="2049930" cy="584775"/>
          </a:xfrm>
          <a:prstGeom prst="rect">
            <a:avLst/>
          </a:prstGeom>
          <a:noFill/>
        </p:spPr>
        <p:txBody>
          <a:bodyPr wrap="square" rtlCol="0">
            <a:spAutoFit/>
          </a:bodyPr>
          <a:lstStyle/>
          <a:p>
            <a:r>
              <a:rPr lang="en-US" sz="1600" b="1" dirty="0" smtClean="0">
                <a:solidFill>
                  <a:schemeClr val="bg1"/>
                </a:solidFill>
              </a:rPr>
              <a:t>2010 </a:t>
            </a:r>
          </a:p>
          <a:p>
            <a:r>
              <a:rPr lang="en-US" sz="1600" b="1" dirty="0" smtClean="0">
                <a:solidFill>
                  <a:schemeClr val="bg1"/>
                </a:solidFill>
              </a:rPr>
              <a:t>Affordable Care Act</a:t>
            </a:r>
            <a:endParaRPr lang="en-US" sz="1600" b="1" dirty="0">
              <a:solidFill>
                <a:schemeClr val="bg1"/>
              </a:solidFill>
            </a:endParaRPr>
          </a:p>
        </p:txBody>
      </p:sp>
      <p:sp>
        <p:nvSpPr>
          <p:cNvPr id="45" name="TextBox 44"/>
          <p:cNvSpPr txBox="1"/>
          <p:nvPr/>
        </p:nvSpPr>
        <p:spPr>
          <a:xfrm>
            <a:off x="10134113" y="6071928"/>
            <a:ext cx="2220099" cy="584775"/>
          </a:xfrm>
          <a:prstGeom prst="rect">
            <a:avLst/>
          </a:prstGeom>
          <a:noFill/>
        </p:spPr>
        <p:txBody>
          <a:bodyPr wrap="square" rtlCol="0">
            <a:spAutoFit/>
          </a:bodyPr>
          <a:lstStyle/>
          <a:p>
            <a:r>
              <a:rPr lang="en-US" sz="1600" b="1" dirty="0" smtClean="0">
                <a:solidFill>
                  <a:schemeClr val="bg1"/>
                </a:solidFill>
              </a:rPr>
              <a:t>2017</a:t>
            </a:r>
          </a:p>
          <a:p>
            <a:r>
              <a:rPr lang="en-US" sz="1600" b="1" dirty="0" smtClean="0">
                <a:solidFill>
                  <a:schemeClr val="bg1"/>
                </a:solidFill>
              </a:rPr>
              <a:t> ACA Repeal/Replace ? </a:t>
            </a:r>
            <a:endParaRPr lang="en-US" sz="1600" b="1" dirty="0">
              <a:solidFill>
                <a:schemeClr val="bg1"/>
              </a:solidFill>
            </a:endParaRPr>
          </a:p>
        </p:txBody>
      </p:sp>
      <p:sp>
        <p:nvSpPr>
          <p:cNvPr id="46" name="TextBox 45"/>
          <p:cNvSpPr txBox="1"/>
          <p:nvPr/>
        </p:nvSpPr>
        <p:spPr>
          <a:xfrm>
            <a:off x="268941" y="136547"/>
            <a:ext cx="10980950" cy="584775"/>
          </a:xfrm>
          <a:prstGeom prst="rect">
            <a:avLst/>
          </a:prstGeom>
          <a:noFill/>
        </p:spPr>
        <p:txBody>
          <a:bodyPr wrap="square" rtlCol="0">
            <a:spAutoFit/>
          </a:bodyPr>
          <a:lstStyle/>
          <a:p>
            <a:r>
              <a:rPr lang="en-US" sz="3200" b="1" dirty="0" smtClean="0">
                <a:solidFill>
                  <a:schemeClr val="tx2"/>
                </a:solidFill>
              </a:rPr>
              <a:t>Evolution of </a:t>
            </a:r>
            <a:r>
              <a:rPr lang="en-US" sz="3200" b="1" smtClean="0">
                <a:solidFill>
                  <a:schemeClr val="tx2"/>
                </a:solidFill>
              </a:rPr>
              <a:t>the Public </a:t>
            </a:r>
            <a:r>
              <a:rPr lang="en-US" sz="3200" b="1" dirty="0" smtClean="0">
                <a:solidFill>
                  <a:schemeClr val="tx2"/>
                </a:solidFill>
              </a:rPr>
              <a:t>Health and Health Planning Council</a:t>
            </a:r>
            <a:endParaRPr lang="en-US" sz="3200" b="1" dirty="0">
              <a:solidFill>
                <a:schemeClr val="tx2"/>
              </a:solidFill>
            </a:endParaRPr>
          </a:p>
        </p:txBody>
      </p:sp>
      <p:sp>
        <p:nvSpPr>
          <p:cNvPr id="47" name="TextBox 46"/>
          <p:cNvSpPr txBox="1"/>
          <p:nvPr/>
        </p:nvSpPr>
        <p:spPr>
          <a:xfrm>
            <a:off x="4811530" y="6071928"/>
            <a:ext cx="2049930" cy="830997"/>
          </a:xfrm>
          <a:prstGeom prst="rect">
            <a:avLst/>
          </a:prstGeom>
          <a:noFill/>
        </p:spPr>
        <p:txBody>
          <a:bodyPr wrap="square" rtlCol="0">
            <a:spAutoFit/>
          </a:bodyPr>
          <a:lstStyle/>
          <a:p>
            <a:r>
              <a:rPr lang="en-US" sz="1600" b="1" dirty="0" smtClean="0">
                <a:solidFill>
                  <a:schemeClr val="bg1"/>
                </a:solidFill>
              </a:rPr>
              <a:t>1974</a:t>
            </a:r>
            <a:r>
              <a:rPr lang="en-US" sz="1600" b="1" dirty="0">
                <a:solidFill>
                  <a:schemeClr val="bg1"/>
                </a:solidFill>
              </a:rPr>
              <a:t> </a:t>
            </a:r>
            <a:endParaRPr lang="en-US" sz="1600" b="1" dirty="0" smtClean="0">
              <a:solidFill>
                <a:schemeClr val="bg1"/>
              </a:solidFill>
            </a:endParaRPr>
          </a:p>
          <a:p>
            <a:r>
              <a:rPr lang="en-US" sz="1600" b="1" dirty="0" smtClean="0">
                <a:solidFill>
                  <a:schemeClr val="bg1"/>
                </a:solidFill>
              </a:rPr>
              <a:t>Public </a:t>
            </a:r>
            <a:r>
              <a:rPr lang="en-US" sz="1600" b="1" dirty="0">
                <a:solidFill>
                  <a:schemeClr val="bg1"/>
                </a:solidFill>
              </a:rPr>
              <a:t>Law </a:t>
            </a:r>
            <a:r>
              <a:rPr lang="en-US" sz="1600" b="1" dirty="0" smtClean="0">
                <a:solidFill>
                  <a:schemeClr val="bg1"/>
                </a:solidFill>
              </a:rPr>
              <a:t>93-641 Health Planning</a:t>
            </a:r>
            <a:endParaRPr lang="en-US" sz="1600" b="1" dirty="0">
              <a:solidFill>
                <a:schemeClr val="bg1"/>
              </a:solidFill>
            </a:endParaRPr>
          </a:p>
        </p:txBody>
      </p:sp>
      <p:sp>
        <p:nvSpPr>
          <p:cNvPr id="48" name="TextBox 47"/>
          <p:cNvSpPr txBox="1"/>
          <p:nvPr/>
        </p:nvSpPr>
        <p:spPr>
          <a:xfrm>
            <a:off x="6585725" y="6071928"/>
            <a:ext cx="2049930" cy="830997"/>
          </a:xfrm>
          <a:prstGeom prst="rect">
            <a:avLst/>
          </a:prstGeom>
          <a:noFill/>
        </p:spPr>
        <p:txBody>
          <a:bodyPr wrap="square" rtlCol="0">
            <a:spAutoFit/>
          </a:bodyPr>
          <a:lstStyle/>
          <a:p>
            <a:r>
              <a:rPr lang="en-US" sz="1600" b="1" dirty="0" smtClean="0">
                <a:solidFill>
                  <a:schemeClr val="bg1"/>
                </a:solidFill>
              </a:rPr>
              <a:t>1983</a:t>
            </a:r>
          </a:p>
          <a:p>
            <a:r>
              <a:rPr lang="en-US" sz="1600" b="1" dirty="0" smtClean="0">
                <a:solidFill>
                  <a:schemeClr val="bg1"/>
                </a:solidFill>
              </a:rPr>
              <a:t>DRGs</a:t>
            </a:r>
          </a:p>
          <a:p>
            <a:r>
              <a:rPr lang="en-US" sz="1600" b="1" dirty="0" smtClean="0">
                <a:solidFill>
                  <a:schemeClr val="bg1"/>
                </a:solidFill>
              </a:rPr>
              <a:t>Prospective PS</a:t>
            </a:r>
          </a:p>
        </p:txBody>
      </p:sp>
      <p:sp>
        <p:nvSpPr>
          <p:cNvPr id="49" name="Rounded Rectangular Callout 48"/>
          <p:cNvSpPr/>
          <p:nvPr/>
        </p:nvSpPr>
        <p:spPr>
          <a:xfrm>
            <a:off x="7163591" y="4529120"/>
            <a:ext cx="1781188" cy="1055608"/>
          </a:xfrm>
          <a:prstGeom prst="wedgeRoundRectCallout">
            <a:avLst>
              <a:gd name="adj1" fmla="val -78824"/>
              <a:gd name="adj2" fmla="val -1497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r>
              <a:rPr lang="en-US" sz="1400" b="1" dirty="0" smtClean="0"/>
              <a:t>1983</a:t>
            </a:r>
          </a:p>
          <a:p>
            <a:pPr algn="ctr"/>
            <a:r>
              <a:rPr lang="en-US" sz="1400" b="1" dirty="0" smtClean="0"/>
              <a:t>Hospital Construction Moratorium</a:t>
            </a:r>
          </a:p>
        </p:txBody>
      </p:sp>
      <p:sp>
        <p:nvSpPr>
          <p:cNvPr id="50" name="Rounded Rectangular Callout 49"/>
          <p:cNvSpPr/>
          <p:nvPr/>
        </p:nvSpPr>
        <p:spPr>
          <a:xfrm>
            <a:off x="8237717" y="1160479"/>
            <a:ext cx="1781188" cy="1055608"/>
          </a:xfrm>
          <a:prstGeom prst="wedgeRoundRectCallout">
            <a:avLst>
              <a:gd name="adj1" fmla="val -123939"/>
              <a:gd name="adj2" fmla="val 16278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r>
              <a:rPr lang="en-US" sz="1400" b="1" dirty="0" smtClean="0"/>
              <a:t>1986</a:t>
            </a:r>
          </a:p>
          <a:p>
            <a:pPr algn="ctr"/>
            <a:r>
              <a:rPr lang="en-US" sz="1400" b="1" dirty="0" smtClean="0"/>
              <a:t>Regional Medical Facilities</a:t>
            </a:r>
          </a:p>
          <a:p>
            <a:pPr algn="ctr"/>
            <a:r>
              <a:rPr lang="en-US" sz="1400" b="1" dirty="0" smtClean="0"/>
              <a:t>Planning</a:t>
            </a:r>
          </a:p>
        </p:txBody>
      </p:sp>
    </p:spTree>
    <p:extLst>
      <p:ext uri="{BB962C8B-B14F-4D97-AF65-F5344CB8AC3E}">
        <p14:creationId xmlns:p14="http://schemas.microsoft.com/office/powerpoint/2010/main" val="16181134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927" t="9527" r="13600" b="4946"/>
          <a:stretch/>
        </p:blipFill>
        <p:spPr>
          <a:xfrm>
            <a:off x="4278804" y="990108"/>
            <a:ext cx="3558190" cy="5448479"/>
          </a:xfrm>
          <a:prstGeom prst="rect">
            <a:avLst/>
          </a:prstGeom>
        </p:spPr>
      </p:pic>
      <p:sp>
        <p:nvSpPr>
          <p:cNvPr id="4" name="TextBox 3"/>
          <p:cNvSpPr txBox="1"/>
          <p:nvPr/>
        </p:nvSpPr>
        <p:spPr>
          <a:xfrm>
            <a:off x="5282045" y="-19244"/>
            <a:ext cx="1551709" cy="769441"/>
          </a:xfrm>
          <a:prstGeom prst="rect">
            <a:avLst/>
          </a:prstGeom>
          <a:noFill/>
        </p:spPr>
        <p:txBody>
          <a:bodyPr wrap="square" rtlCol="0">
            <a:spAutoFit/>
          </a:bodyPr>
          <a:lstStyle/>
          <a:p>
            <a:pPr algn="ctr"/>
            <a:r>
              <a:rPr lang="en-US" sz="4400" b="1" dirty="0" smtClean="0">
                <a:solidFill>
                  <a:schemeClr val="tx2"/>
                </a:solidFill>
              </a:rPr>
              <a:t>1949</a:t>
            </a:r>
            <a:endParaRPr lang="en-US" sz="4400" b="1" dirty="0">
              <a:solidFill>
                <a:schemeClr val="tx2"/>
              </a:solidFil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451" t="4529" r="25367" b="62031"/>
          <a:stretch/>
        </p:blipFill>
        <p:spPr>
          <a:xfrm rot="5400000">
            <a:off x="-525907" y="2000899"/>
            <a:ext cx="5132598" cy="3408745"/>
          </a:xfrm>
          <a:prstGeom prst="rect">
            <a:avLst/>
          </a:prstGeom>
        </p:spPr>
      </p:pic>
      <p:sp>
        <p:nvSpPr>
          <p:cNvPr id="7" name="TextBox 6"/>
          <p:cNvSpPr txBox="1"/>
          <p:nvPr/>
        </p:nvSpPr>
        <p:spPr>
          <a:xfrm>
            <a:off x="1118994" y="-11957"/>
            <a:ext cx="1551709" cy="769441"/>
          </a:xfrm>
          <a:prstGeom prst="rect">
            <a:avLst/>
          </a:prstGeom>
          <a:noFill/>
        </p:spPr>
        <p:txBody>
          <a:bodyPr wrap="square" rtlCol="0">
            <a:spAutoFit/>
          </a:bodyPr>
          <a:lstStyle/>
          <a:p>
            <a:pPr algn="ctr"/>
            <a:r>
              <a:rPr lang="en-US" sz="4400" b="1" dirty="0" smtClean="0">
                <a:solidFill>
                  <a:schemeClr val="tx2"/>
                </a:solidFill>
              </a:rPr>
              <a:t>1924</a:t>
            </a:r>
            <a:endParaRPr lang="en-US" sz="4400" b="1" dirty="0">
              <a:solidFill>
                <a:schemeClr val="tx2"/>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2109" y="981032"/>
            <a:ext cx="3201549" cy="5565525"/>
          </a:xfrm>
          <a:prstGeom prst="rect">
            <a:avLst/>
          </a:prstGeom>
          <a:ln w="28575">
            <a:solidFill>
              <a:schemeClr val="tx1"/>
            </a:solidFill>
          </a:ln>
        </p:spPr>
      </p:pic>
      <p:sp>
        <p:nvSpPr>
          <p:cNvPr id="8" name="TextBox 7"/>
          <p:cNvSpPr txBox="1"/>
          <p:nvPr/>
        </p:nvSpPr>
        <p:spPr>
          <a:xfrm>
            <a:off x="9387028" y="2052"/>
            <a:ext cx="1551709" cy="769441"/>
          </a:xfrm>
          <a:prstGeom prst="rect">
            <a:avLst/>
          </a:prstGeom>
          <a:noFill/>
        </p:spPr>
        <p:txBody>
          <a:bodyPr wrap="square" rtlCol="0">
            <a:spAutoFit/>
          </a:bodyPr>
          <a:lstStyle/>
          <a:p>
            <a:pPr algn="ctr"/>
            <a:r>
              <a:rPr lang="en-US" sz="4400" b="1" dirty="0" smtClean="0">
                <a:solidFill>
                  <a:schemeClr val="tx2"/>
                </a:solidFill>
              </a:rPr>
              <a:t>1962</a:t>
            </a:r>
            <a:endParaRPr lang="en-US" sz="4400" b="1" dirty="0">
              <a:solidFill>
                <a:schemeClr val="tx2"/>
              </a:solidFill>
            </a:endParaRPr>
          </a:p>
        </p:txBody>
      </p:sp>
    </p:spTree>
    <p:extLst>
      <p:ext uri="{BB962C8B-B14F-4D97-AF65-F5344CB8AC3E}">
        <p14:creationId xmlns:p14="http://schemas.microsoft.com/office/powerpoint/2010/main" val="149507327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WER3D OPTIONS" val="Slow "/>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1224</TotalTime>
  <Words>829</Words>
  <Application>Microsoft Office PowerPoint</Application>
  <PresentationFormat>Widescreen</PresentationFormat>
  <Paragraphs>203</Paragraphs>
  <Slides>25</Slides>
  <Notes>10</Notes>
  <HiddenSlides>0</HiddenSlides>
  <MMClips>0</MMClips>
  <ScaleCrop>false</ScaleCrop>
  <HeadingPairs>
    <vt:vector size="6" baseType="variant">
      <vt:variant>
        <vt:lpstr>Fonts Used</vt:lpstr>
      </vt:variant>
      <vt:variant>
        <vt:i4>33</vt:i4>
      </vt:variant>
      <vt:variant>
        <vt:lpstr>Theme</vt:lpstr>
      </vt:variant>
      <vt:variant>
        <vt:i4>1</vt:i4>
      </vt:variant>
      <vt:variant>
        <vt:lpstr>Slide Titles</vt:lpstr>
      </vt:variant>
      <vt:variant>
        <vt:i4>25</vt:i4>
      </vt:variant>
    </vt:vector>
  </HeadingPairs>
  <TitlesOfParts>
    <vt:vector size="59" baseType="lpstr">
      <vt:lpstr>Arial Unicode MS</vt:lpstr>
      <vt:lpstr>MS Mincho</vt:lpstr>
      <vt:lpstr>ＭＳ Ｐゴシック</vt:lpstr>
      <vt:lpstr>Antique Olive</vt:lpstr>
      <vt:lpstr>arial</vt:lpstr>
      <vt:lpstr>arial</vt:lpstr>
      <vt:lpstr>Arial Black</vt:lpstr>
      <vt:lpstr>Arial Narrow</vt:lpstr>
      <vt:lpstr>Arial Rounded MT Bold</vt:lpstr>
      <vt:lpstr>Beirut</vt:lpstr>
      <vt:lpstr>Berlin Sans FB</vt:lpstr>
      <vt:lpstr>Berlin Sans FB Demi</vt:lpstr>
      <vt:lpstr>Bradley Hand ITC</vt:lpstr>
      <vt:lpstr>Britannic Bold</vt:lpstr>
      <vt:lpstr>Calibri</vt:lpstr>
      <vt:lpstr>Calibri Light</vt:lpstr>
      <vt:lpstr>CG Omega</vt:lpstr>
      <vt:lpstr>Comic Sans MS</vt:lpstr>
      <vt:lpstr>Haettenschweiler</vt:lpstr>
      <vt:lpstr>Lucida Sans</vt:lpstr>
      <vt:lpstr>Mangal</vt:lpstr>
      <vt:lpstr>Palatino</vt:lpstr>
      <vt:lpstr>Perpetua Titling MT</vt:lpstr>
      <vt:lpstr>Poor Richard</vt:lpstr>
      <vt:lpstr>Rockwell</vt:lpstr>
      <vt:lpstr>Script MT Bold</vt:lpstr>
      <vt:lpstr>Showcard Gothic</vt:lpstr>
      <vt:lpstr>Tahoma</vt:lpstr>
      <vt:lpstr>Tempus Sans ITC</vt:lpstr>
      <vt:lpstr>Times New Roman</vt:lpstr>
      <vt:lpstr>Tw Cen MT Condensed Extra Bold</vt:lpstr>
      <vt:lpstr>Verdana</vt:lpstr>
      <vt:lpstr>Wide Latin</vt:lpstr>
      <vt:lpstr>Office Theme</vt:lpstr>
      <vt:lpstr>   Retreat of the  Public Health and Health Planning Council  September 6 - 8, 2017 Tarrytown NY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Responding to the Forces of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PHHPC </dc:title>
  <dc:creator>Kraut, Jeffrey</dc:creator>
  <cp:lastModifiedBy>Total Webcasting</cp:lastModifiedBy>
  <cp:revision>59</cp:revision>
  <cp:lastPrinted>2017-09-05T18:57:35Z</cp:lastPrinted>
  <dcterms:created xsi:type="dcterms:W3CDTF">2017-09-01T11:40:03Z</dcterms:created>
  <dcterms:modified xsi:type="dcterms:W3CDTF">2017-09-06T22:53:50Z</dcterms:modified>
</cp:coreProperties>
</file>