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91" r:id="rId3"/>
    <p:sldId id="292"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ck, Jessica N (HEALTH)" initials="P(" lastIdx="4" clrIdx="0">
    <p:extLst>
      <p:ext uri="{19B8F6BF-5375-455C-9EA6-DF929625EA0E}">
        <p15:presenceInfo xmlns:p15="http://schemas.microsoft.com/office/powerpoint/2012/main" userId="S::jessica.peck@health.ny.gov::ca38bd2c-a285-4b71-a600-e13af901bba7" providerId="AD"/>
      </p:ext>
    </p:extLst>
  </p:cmAuthor>
  <p:cmAuthor id="2" name="Jagareski, Amy (HEALTH)" initials="JA(" lastIdx="3" clrIdx="1">
    <p:extLst>
      <p:ext uri="{19B8F6BF-5375-455C-9EA6-DF929625EA0E}">
        <p15:presenceInfo xmlns:p15="http://schemas.microsoft.com/office/powerpoint/2012/main" userId="S::Amy.Jagareski@health.ny.gov::48ff280c-0bf8-4281-981d-44e8bf268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EEFE6-210F-86E0-4C1B-1F78C7D89DD2}" v="63" dt="2021-12-21T19:06:27.596"/>
    <p1510:client id="{586D9462-8DDF-1D51-4F37-98F0B241E8E2}" v="32" dt="2021-11-02T16:02:37.489"/>
    <p1510:client id="{9FC6563C-67F3-6074-7A92-69FE0B5ED760}" v="2" dt="2021-11-03T16:19:51.434"/>
    <p1510:client id="{C10BFD5E-C213-7BEF-D030-4014C7534440}" v="99" dt="2021-10-26T19:19:47.692"/>
    <p1510:client id="{DC849AED-35D2-41D9-B893-8D905074EB2B}" v="5" dt="2021-10-25T18:22:55.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1/11/2022</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419101"/>
            <a:ext cx="11045952" cy="5757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83015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106D8C80-9B2D-4C3F-B54F-2CB9EB17F571}"/>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064A23FB-5746-42FC-9750-651AC293455B}"/>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A6CEDA3E-5708-45A6-A210-0CE57A29E3CA}"/>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7F0304B7-A895-4F37-80F4-F32DD5818721}"/>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BFD81460-5B86-47B4-84AE-573E88AD5328}"/>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409BDDB2-A753-4145-A6E0-ED8AC30F7C21}"/>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63FE841C-7BFA-4A83-A948-4B485D460CDB}"/>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848CF59D-3FE4-4218-97AE-B29FB1DA3AFA}"/>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1/11/2022</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1/11/2022</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normAutofit fontScale="92500"/>
          </a:bodyPr>
          <a:lstStyle/>
          <a:p>
            <a:r>
              <a:rPr lang="en-US" sz="4000"/>
              <a:t>Owning, Insuring, and Maintaining a Vehicle</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3BEA-FB0B-467C-BC20-6017064620CB}"/>
              </a:ext>
            </a:extLst>
          </p:cNvPr>
          <p:cNvSpPr>
            <a:spLocks noGrp="1"/>
          </p:cNvSpPr>
          <p:nvPr>
            <p:ph type="title"/>
          </p:nvPr>
        </p:nvSpPr>
        <p:spPr/>
        <p:txBody>
          <a:bodyPr/>
          <a:lstStyle/>
          <a:p>
            <a:r>
              <a:rPr lang="en-US"/>
              <a:t>What to Check</a:t>
            </a:r>
          </a:p>
        </p:txBody>
      </p:sp>
      <p:sp>
        <p:nvSpPr>
          <p:cNvPr id="3" name="Content Placeholder 2">
            <a:extLst>
              <a:ext uri="{FF2B5EF4-FFF2-40B4-BE49-F238E27FC236}">
                <a16:creationId xmlns:a16="http://schemas.microsoft.com/office/drawing/2014/main" id="{02AFDF59-B0AA-4D96-8E24-EF50C6E11C2E}"/>
              </a:ext>
            </a:extLst>
          </p:cNvPr>
          <p:cNvSpPr>
            <a:spLocks noGrp="1"/>
          </p:cNvSpPr>
          <p:nvPr>
            <p:ph idx="1"/>
          </p:nvPr>
        </p:nvSpPr>
        <p:spPr>
          <a:xfrm>
            <a:off x="484632" y="1459345"/>
            <a:ext cx="11045952" cy="4717617"/>
          </a:xfrm>
        </p:spPr>
        <p:txBody>
          <a:bodyPr>
            <a:normAutofit lnSpcReduction="10000"/>
          </a:bodyPr>
          <a:lstStyle/>
          <a:p>
            <a:pPr marR="0">
              <a:lnSpc>
                <a:spcPct val="100000"/>
              </a:lnSpc>
            </a:pPr>
            <a:r>
              <a:rPr lang="en-US" altLang="zh-CN"/>
              <a:t>Check the doors and locks</a:t>
            </a:r>
          </a:p>
          <a:p>
            <a:pPr marR="0">
              <a:lnSpc>
                <a:spcPct val="100000"/>
              </a:lnSpc>
            </a:pPr>
            <a:r>
              <a:rPr lang="en-US" altLang="zh-CN"/>
              <a:t>Vehicle appearance</a:t>
            </a:r>
          </a:p>
          <a:p>
            <a:pPr marR="0">
              <a:lnSpc>
                <a:spcPct val="100000"/>
              </a:lnSpc>
            </a:pPr>
            <a:r>
              <a:rPr lang="en-US" altLang="zh-CN"/>
              <a:t>Fluid leaks</a:t>
            </a:r>
          </a:p>
          <a:p>
            <a:pPr marR="0">
              <a:lnSpc>
                <a:spcPct val="100000"/>
              </a:lnSpc>
            </a:pPr>
            <a:r>
              <a:rPr lang="en-US" altLang="zh-CN"/>
              <a:t>Evidence of collision damage</a:t>
            </a:r>
          </a:p>
          <a:p>
            <a:pPr marR="0">
              <a:lnSpc>
                <a:spcPct val="100000"/>
              </a:lnSpc>
            </a:pPr>
            <a:r>
              <a:rPr lang="en-US" altLang="zh-CN"/>
              <a:t>Sit in the vehicle and check seats for comfort and condition</a:t>
            </a:r>
          </a:p>
          <a:p>
            <a:pPr marR="0">
              <a:lnSpc>
                <a:spcPct val="100000"/>
              </a:lnSpc>
            </a:pPr>
            <a:r>
              <a:rPr lang="en-US" altLang="zh-CN"/>
              <a:t>Make sure lights and accessories work</a:t>
            </a:r>
          </a:p>
          <a:p>
            <a:pPr marR="0">
              <a:lnSpc>
                <a:spcPct val="100000"/>
              </a:lnSpc>
            </a:pPr>
            <a:r>
              <a:rPr lang="en-US" altLang="zh-CN"/>
              <a:t>Look at the mileage (odometer)</a:t>
            </a:r>
          </a:p>
          <a:p>
            <a:pPr marR="0">
              <a:lnSpc>
                <a:spcPct val="100000"/>
              </a:lnSpc>
            </a:pPr>
            <a:r>
              <a:rPr lang="en-US" altLang="zh-CN"/>
              <a:t>Can you reach the pedals and steering wheel?</a:t>
            </a:r>
          </a:p>
          <a:p>
            <a:pPr marR="0">
              <a:lnSpc>
                <a:spcPct val="100000"/>
              </a:lnSpc>
            </a:pPr>
            <a:r>
              <a:rPr lang="en-US" altLang="zh-CN"/>
              <a:t>Can you adequately see out the rear window over the seats?</a:t>
            </a:r>
          </a:p>
          <a:p>
            <a:endParaRPr lang="en-US"/>
          </a:p>
        </p:txBody>
      </p:sp>
    </p:spTree>
    <p:extLst>
      <p:ext uri="{BB962C8B-B14F-4D97-AF65-F5344CB8AC3E}">
        <p14:creationId xmlns:p14="http://schemas.microsoft.com/office/powerpoint/2010/main" val="17455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3BEA-FB0B-467C-BC20-6017064620CB}"/>
              </a:ext>
            </a:extLst>
          </p:cNvPr>
          <p:cNvSpPr>
            <a:spLocks noGrp="1"/>
          </p:cNvSpPr>
          <p:nvPr>
            <p:ph type="title"/>
          </p:nvPr>
        </p:nvSpPr>
        <p:spPr/>
        <p:txBody>
          <a:bodyPr/>
          <a:lstStyle/>
          <a:p>
            <a:r>
              <a:rPr lang="en-US"/>
              <a:t>What to Check</a:t>
            </a:r>
          </a:p>
        </p:txBody>
      </p:sp>
      <p:sp>
        <p:nvSpPr>
          <p:cNvPr id="3" name="Content Placeholder 2">
            <a:extLst>
              <a:ext uri="{FF2B5EF4-FFF2-40B4-BE49-F238E27FC236}">
                <a16:creationId xmlns:a16="http://schemas.microsoft.com/office/drawing/2014/main" id="{02AFDF59-B0AA-4D96-8E24-EF50C6E11C2E}"/>
              </a:ext>
            </a:extLst>
          </p:cNvPr>
          <p:cNvSpPr>
            <a:spLocks noGrp="1"/>
          </p:cNvSpPr>
          <p:nvPr>
            <p:ph idx="1"/>
          </p:nvPr>
        </p:nvSpPr>
        <p:spPr>
          <a:xfrm>
            <a:off x="484632" y="1459345"/>
            <a:ext cx="11045952" cy="5012323"/>
          </a:xfrm>
        </p:spPr>
        <p:txBody>
          <a:bodyPr vert="horz" lIns="91440" tIns="45720" rIns="91440" bIns="45720" rtlCol="0" anchor="t">
            <a:normAutofit/>
          </a:bodyPr>
          <a:lstStyle/>
          <a:p>
            <a:pPr>
              <a:lnSpc>
                <a:spcPct val="100000"/>
              </a:lnSpc>
            </a:pPr>
            <a:r>
              <a:rPr lang="en-US" altLang="zh-CN"/>
              <a:t>Check the trunk for evidence of rot/damage</a:t>
            </a:r>
          </a:p>
          <a:p>
            <a:pPr>
              <a:lnSpc>
                <a:spcPct val="100000"/>
              </a:lnSpc>
            </a:pPr>
            <a:r>
              <a:rPr lang="en-US" altLang="zh-CN"/>
              <a:t>Check to ensure if there is an inflated, good spare tire</a:t>
            </a:r>
          </a:p>
          <a:p>
            <a:pPr>
              <a:lnSpc>
                <a:spcPct val="100000"/>
              </a:lnSpc>
            </a:pPr>
            <a:r>
              <a:rPr lang="en-US" altLang="zh-CN">
                <a:ea typeface="等线"/>
              </a:rPr>
              <a:t>Is there a tire jack? </a:t>
            </a:r>
            <a:endParaRPr lang="en-US" altLang="zh-CN">
              <a:ea typeface="等线"/>
              <a:cs typeface="Calibri"/>
            </a:endParaRPr>
          </a:p>
          <a:p>
            <a:pPr>
              <a:lnSpc>
                <a:spcPct val="100000"/>
              </a:lnSpc>
            </a:pPr>
            <a:r>
              <a:rPr lang="en-US" altLang="zh-CN"/>
              <a:t>Under the hood check for signs of collision damage, hoses and radiator leaks, cracks in hoses and belts, coolant level and battery/battery cables.</a:t>
            </a:r>
          </a:p>
          <a:p>
            <a:pPr>
              <a:lnSpc>
                <a:spcPct val="100000"/>
              </a:lnSpc>
            </a:pPr>
            <a:r>
              <a:rPr lang="en-US" altLang="zh-CN">
                <a:ea typeface="等线"/>
              </a:rPr>
              <a:t>Take a test drive and listen for sounds, test the brakes, ensure firm steering, good suspension, note hesitations when accelerating</a:t>
            </a:r>
            <a:endParaRPr lang="en-US" altLang="zh-CN">
              <a:ea typeface="等线"/>
              <a:cs typeface="Calibri"/>
            </a:endParaRPr>
          </a:p>
          <a:p>
            <a:pPr>
              <a:lnSpc>
                <a:spcPct val="100000"/>
              </a:lnSpc>
            </a:pPr>
            <a:r>
              <a:rPr lang="en-US" altLang="zh-CN"/>
              <a:t>Have the vehicle inspected by a mechanic</a:t>
            </a:r>
          </a:p>
          <a:p>
            <a:endParaRPr lang="en-US"/>
          </a:p>
        </p:txBody>
      </p:sp>
    </p:spTree>
    <p:extLst>
      <p:ext uri="{BB962C8B-B14F-4D97-AF65-F5344CB8AC3E}">
        <p14:creationId xmlns:p14="http://schemas.microsoft.com/office/powerpoint/2010/main" val="267365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7911-FFA6-4EAC-8010-530607517647}"/>
              </a:ext>
            </a:extLst>
          </p:cNvPr>
          <p:cNvSpPr>
            <a:spLocks noGrp="1"/>
          </p:cNvSpPr>
          <p:nvPr>
            <p:ph type="title"/>
          </p:nvPr>
        </p:nvSpPr>
        <p:spPr/>
        <p:txBody>
          <a:bodyPr/>
          <a:lstStyle/>
          <a:p>
            <a:r>
              <a:rPr lang="en-US"/>
              <a:t>Driving Costs - 2019</a:t>
            </a:r>
          </a:p>
        </p:txBody>
      </p:sp>
      <p:sp>
        <p:nvSpPr>
          <p:cNvPr id="6" name="Content Placeholder 2">
            <a:extLst>
              <a:ext uri="{FF2B5EF4-FFF2-40B4-BE49-F238E27FC236}">
                <a16:creationId xmlns:a16="http://schemas.microsoft.com/office/drawing/2014/main" id="{911E67D7-EDDF-4233-8DA0-38CF986ACC33}"/>
              </a:ext>
            </a:extLst>
          </p:cNvPr>
          <p:cNvSpPr>
            <a:spLocks noGrp="1"/>
          </p:cNvSpPr>
          <p:nvPr>
            <p:ph idx="1"/>
          </p:nvPr>
        </p:nvSpPr>
        <p:spPr>
          <a:xfrm>
            <a:off x="484632" y="1459345"/>
            <a:ext cx="11045952" cy="5012323"/>
          </a:xfrm>
        </p:spPr>
        <p:txBody>
          <a:bodyPr vert="horz" lIns="91440" tIns="45720" rIns="91440" bIns="45720" rtlCol="0" anchor="t">
            <a:normAutofit/>
          </a:bodyPr>
          <a:lstStyle/>
          <a:p>
            <a:pPr marL="0" indent="0">
              <a:buNone/>
            </a:pPr>
            <a:r>
              <a:rPr lang="en-US" dirty="0"/>
              <a:t>Vehicles vary widely in the cost to operate and maintain them. Search for a couple of different vehicles to find out the following for the latest model year.</a:t>
            </a:r>
          </a:p>
          <a:p>
            <a:pPr marL="0" indent="0">
              <a:buNone/>
            </a:pPr>
            <a:endParaRPr lang="en-US"/>
          </a:p>
          <a:p>
            <a:pPr marL="0" indent="0">
              <a:buNone/>
            </a:pPr>
            <a:endParaRPr lang="en-US"/>
          </a:p>
        </p:txBody>
      </p:sp>
      <p:graphicFrame>
        <p:nvGraphicFramePr>
          <p:cNvPr id="3" name="Table 2">
            <a:extLst>
              <a:ext uri="{FF2B5EF4-FFF2-40B4-BE49-F238E27FC236}">
                <a16:creationId xmlns:a16="http://schemas.microsoft.com/office/drawing/2014/main" id="{0DF6417B-C2FA-4705-9002-7DA6566871F9}"/>
              </a:ext>
            </a:extLst>
          </p:cNvPr>
          <p:cNvGraphicFramePr>
            <a:graphicFrameLocks noGrp="1"/>
          </p:cNvGraphicFramePr>
          <p:nvPr>
            <p:extLst>
              <p:ext uri="{D42A27DB-BD31-4B8C-83A1-F6EECF244321}">
                <p14:modId xmlns:p14="http://schemas.microsoft.com/office/powerpoint/2010/main" val="563104009"/>
              </p:ext>
            </p:extLst>
          </p:nvPr>
        </p:nvGraphicFramePr>
        <p:xfrm>
          <a:off x="704780" y="3000895"/>
          <a:ext cx="10782440" cy="2397760"/>
        </p:xfrm>
        <a:graphic>
          <a:graphicData uri="http://schemas.openxmlformats.org/drawingml/2006/table">
            <a:tbl>
              <a:tblPr firstRow="1" bandRow="1">
                <a:tableStyleId>{69CF1AB2-1976-4502-BF36-3FF5EA218861}</a:tableStyleId>
              </a:tblPr>
              <a:tblGrid>
                <a:gridCol w="1487056">
                  <a:extLst>
                    <a:ext uri="{9D8B030D-6E8A-4147-A177-3AD203B41FA5}">
                      <a16:colId xmlns:a16="http://schemas.microsoft.com/office/drawing/2014/main" val="1524130899"/>
                    </a:ext>
                  </a:extLst>
                </a:gridCol>
                <a:gridCol w="1487055">
                  <a:extLst>
                    <a:ext uri="{9D8B030D-6E8A-4147-A177-3AD203B41FA5}">
                      <a16:colId xmlns:a16="http://schemas.microsoft.com/office/drawing/2014/main" val="4223788592"/>
                    </a:ext>
                  </a:extLst>
                </a:gridCol>
                <a:gridCol w="1163781">
                  <a:extLst>
                    <a:ext uri="{9D8B030D-6E8A-4147-A177-3AD203B41FA5}">
                      <a16:colId xmlns:a16="http://schemas.microsoft.com/office/drawing/2014/main" val="1974664414"/>
                    </a:ext>
                  </a:extLst>
                </a:gridCol>
                <a:gridCol w="1468582">
                  <a:extLst>
                    <a:ext uri="{9D8B030D-6E8A-4147-A177-3AD203B41FA5}">
                      <a16:colId xmlns:a16="http://schemas.microsoft.com/office/drawing/2014/main" val="642034817"/>
                    </a:ext>
                  </a:extLst>
                </a:gridCol>
                <a:gridCol w="1132551">
                  <a:extLst>
                    <a:ext uri="{9D8B030D-6E8A-4147-A177-3AD203B41FA5}">
                      <a16:colId xmlns:a16="http://schemas.microsoft.com/office/drawing/2014/main" val="39607505"/>
                    </a:ext>
                  </a:extLst>
                </a:gridCol>
                <a:gridCol w="1499813">
                  <a:extLst>
                    <a:ext uri="{9D8B030D-6E8A-4147-A177-3AD203B41FA5}">
                      <a16:colId xmlns:a16="http://schemas.microsoft.com/office/drawing/2014/main" val="1069354071"/>
                    </a:ext>
                  </a:extLst>
                </a:gridCol>
                <a:gridCol w="1195797">
                  <a:extLst>
                    <a:ext uri="{9D8B030D-6E8A-4147-A177-3AD203B41FA5}">
                      <a16:colId xmlns:a16="http://schemas.microsoft.com/office/drawing/2014/main" val="3658050934"/>
                    </a:ext>
                  </a:extLst>
                </a:gridCol>
                <a:gridCol w="1347805">
                  <a:extLst>
                    <a:ext uri="{9D8B030D-6E8A-4147-A177-3AD203B41FA5}">
                      <a16:colId xmlns:a16="http://schemas.microsoft.com/office/drawing/2014/main" val="1244639549"/>
                    </a:ext>
                  </a:extLst>
                </a:gridCol>
              </a:tblGrid>
              <a:tr h="370840">
                <a:tc>
                  <a:txBody>
                    <a:bodyPr/>
                    <a:lstStyle/>
                    <a:p>
                      <a:r>
                        <a:rPr lang="en-US"/>
                        <a:t>Type of Car</a:t>
                      </a:r>
                    </a:p>
                  </a:txBody>
                  <a:tcPr/>
                </a:tc>
                <a:tc>
                  <a:txBody>
                    <a:bodyPr/>
                    <a:lstStyle/>
                    <a:p>
                      <a:r>
                        <a:rPr lang="en-US"/>
                        <a:t>Tax Incentive?</a:t>
                      </a:r>
                    </a:p>
                  </a:txBody>
                  <a:tcPr/>
                </a:tc>
                <a:tc>
                  <a:txBody>
                    <a:bodyPr/>
                    <a:lstStyle/>
                    <a:p>
                      <a:r>
                        <a:rPr lang="en-US"/>
                        <a:t>Average insurance premium</a:t>
                      </a:r>
                    </a:p>
                  </a:txBody>
                  <a:tcPr/>
                </a:tc>
                <a:tc>
                  <a:txBody>
                    <a:bodyPr/>
                    <a:lstStyle/>
                    <a:p>
                      <a:r>
                        <a:rPr lang="en-US"/>
                        <a:t>Maintenance</a:t>
                      </a:r>
                    </a:p>
                  </a:txBody>
                  <a:tcPr/>
                </a:tc>
                <a:tc>
                  <a:txBody>
                    <a:bodyPr/>
                    <a:lstStyle/>
                    <a:p>
                      <a:r>
                        <a:rPr lang="en-US"/>
                        <a:t>Repairs</a:t>
                      </a:r>
                    </a:p>
                  </a:txBody>
                  <a:tcPr/>
                </a:tc>
                <a:tc>
                  <a:txBody>
                    <a:bodyPr/>
                    <a:lstStyle/>
                    <a:p>
                      <a:r>
                        <a:rPr lang="en-US"/>
                        <a:t>Depreciation</a:t>
                      </a:r>
                    </a:p>
                  </a:txBody>
                  <a:tcPr/>
                </a:tc>
                <a:tc>
                  <a:txBody>
                    <a:bodyPr/>
                    <a:lstStyle/>
                    <a:p>
                      <a:r>
                        <a:rPr lang="en-US"/>
                        <a:t>Fuel Cost</a:t>
                      </a:r>
                    </a:p>
                  </a:txBody>
                  <a:tcPr/>
                </a:tc>
                <a:tc>
                  <a:txBody>
                    <a:bodyPr/>
                    <a:lstStyle/>
                    <a:p>
                      <a:r>
                        <a:rPr lang="en-US"/>
                        <a:t>True Cost to Own</a:t>
                      </a:r>
                    </a:p>
                  </a:txBody>
                  <a:tcPr/>
                </a:tc>
                <a:extLst>
                  <a:ext uri="{0D108BD9-81ED-4DB2-BD59-A6C34878D82A}">
                    <a16:rowId xmlns:a16="http://schemas.microsoft.com/office/drawing/2014/main" val="580973844"/>
                  </a:ext>
                </a:extLst>
              </a:tr>
              <a:tr h="370840">
                <a:tc>
                  <a:txBody>
                    <a:bodyPr/>
                    <a:lstStyle/>
                    <a:p>
                      <a:r>
                        <a:rPr lang="en-US"/>
                        <a:t>Toyota Prius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20294497"/>
                  </a:ext>
                </a:extLst>
              </a:tr>
              <a:tr h="370840">
                <a:tc>
                  <a:txBody>
                    <a:bodyPr/>
                    <a:lstStyle/>
                    <a:p>
                      <a:r>
                        <a:rPr lang="en-US"/>
                        <a:t>Mini Cooper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22898514"/>
                  </a:ext>
                </a:extLst>
              </a:tr>
              <a:tr h="370840">
                <a:tc>
                  <a:txBody>
                    <a:bodyPr/>
                    <a:lstStyle/>
                    <a:p>
                      <a:r>
                        <a:rPr lang="en-US"/>
                        <a:t>Chevy Malibu</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64522698"/>
                  </a:ext>
                </a:extLst>
              </a:tr>
              <a:tr h="370840">
                <a:tc>
                  <a:txBody>
                    <a:bodyPr/>
                    <a:lstStyle/>
                    <a:p>
                      <a:r>
                        <a:rPr lang="en-US"/>
                        <a:t>Ford F150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5295759"/>
                  </a:ext>
                </a:extLst>
              </a:tr>
            </a:tbl>
          </a:graphicData>
        </a:graphic>
      </p:graphicFrame>
    </p:spTree>
    <p:extLst>
      <p:ext uri="{BB962C8B-B14F-4D97-AF65-F5344CB8AC3E}">
        <p14:creationId xmlns:p14="http://schemas.microsoft.com/office/powerpoint/2010/main" val="166594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A8C9-412F-4B2D-A42D-A3E894BD0BBC}"/>
              </a:ext>
            </a:extLst>
          </p:cNvPr>
          <p:cNvSpPr>
            <a:spLocks noGrp="1"/>
          </p:cNvSpPr>
          <p:nvPr>
            <p:ph type="title"/>
          </p:nvPr>
        </p:nvSpPr>
        <p:spPr/>
        <p:txBody>
          <a:bodyPr/>
          <a:lstStyle/>
          <a:p>
            <a:r>
              <a:rPr lang="en-US"/>
              <a:t>Vehicle Ownership</a:t>
            </a:r>
          </a:p>
        </p:txBody>
      </p:sp>
      <p:sp>
        <p:nvSpPr>
          <p:cNvPr id="3" name="Content Placeholder 2">
            <a:extLst>
              <a:ext uri="{FF2B5EF4-FFF2-40B4-BE49-F238E27FC236}">
                <a16:creationId xmlns:a16="http://schemas.microsoft.com/office/drawing/2014/main" id="{31F31210-E2FB-4363-A089-5D8523B64A16}"/>
              </a:ext>
            </a:extLst>
          </p:cNvPr>
          <p:cNvSpPr>
            <a:spLocks noGrp="1"/>
          </p:cNvSpPr>
          <p:nvPr>
            <p:ph idx="1"/>
          </p:nvPr>
        </p:nvSpPr>
        <p:spPr>
          <a:xfrm>
            <a:off x="484632" y="1487055"/>
            <a:ext cx="11045952" cy="4984613"/>
          </a:xfrm>
        </p:spPr>
        <p:txBody>
          <a:bodyPr>
            <a:normAutofit/>
          </a:bodyPr>
          <a:lstStyle/>
          <a:p>
            <a:pPr marL="0" indent="0">
              <a:buNone/>
            </a:pPr>
            <a:r>
              <a:rPr lang="en-US" b="1" u="sng"/>
              <a:t>Certificate of Title </a:t>
            </a:r>
            <a:endParaRPr lang="en-US"/>
          </a:p>
          <a:p>
            <a:pPr marL="0" indent="0">
              <a:buNone/>
            </a:pPr>
            <a:r>
              <a:rPr lang="en-US"/>
              <a:t>Shows proof of ownership and will include:</a:t>
            </a:r>
          </a:p>
          <a:p>
            <a:r>
              <a:rPr lang="en-US"/>
              <a:t>The owner’s name and address </a:t>
            </a:r>
          </a:p>
          <a:p>
            <a:r>
              <a:rPr lang="en-US"/>
              <a:t>The vehicle identification number (VIN)</a:t>
            </a:r>
          </a:p>
          <a:p>
            <a:r>
              <a:rPr lang="en-US"/>
              <a:t>The odometer reading upon purchase</a:t>
            </a:r>
          </a:p>
          <a:p>
            <a:r>
              <a:rPr lang="en-US"/>
              <a:t>Weight class</a:t>
            </a:r>
          </a:p>
          <a:p>
            <a:r>
              <a:rPr lang="en-US"/>
              <a:t>If the owner has purchased the vehicle on a time-payment plan (loan), the title also will indicate that there is a lien (debt owned) on the vehicle.</a:t>
            </a:r>
          </a:p>
          <a:p>
            <a:pPr marL="0" indent="0" algn="ctr">
              <a:buNone/>
            </a:pPr>
            <a:r>
              <a:rPr lang="en-US" b="1"/>
              <a:t>This document should not be stored in your vehicle!</a:t>
            </a:r>
          </a:p>
        </p:txBody>
      </p:sp>
    </p:spTree>
    <p:extLst>
      <p:ext uri="{BB962C8B-B14F-4D97-AF65-F5344CB8AC3E}">
        <p14:creationId xmlns:p14="http://schemas.microsoft.com/office/powerpoint/2010/main" val="72638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9414-B8F1-4F2C-9F7A-A6A91D284FC8}"/>
              </a:ext>
            </a:extLst>
          </p:cNvPr>
          <p:cNvSpPr>
            <a:spLocks noGrp="1"/>
          </p:cNvSpPr>
          <p:nvPr>
            <p:ph type="title"/>
          </p:nvPr>
        </p:nvSpPr>
        <p:spPr/>
        <p:txBody>
          <a:bodyPr/>
          <a:lstStyle/>
          <a:p>
            <a:r>
              <a:rPr lang="en-US"/>
              <a:t>Registration</a:t>
            </a:r>
          </a:p>
        </p:txBody>
      </p:sp>
      <p:sp>
        <p:nvSpPr>
          <p:cNvPr id="3" name="Content Placeholder 2">
            <a:extLst>
              <a:ext uri="{FF2B5EF4-FFF2-40B4-BE49-F238E27FC236}">
                <a16:creationId xmlns:a16="http://schemas.microsoft.com/office/drawing/2014/main" id="{A8C87764-013A-4A5E-A659-E61C539E57FC}"/>
              </a:ext>
            </a:extLst>
          </p:cNvPr>
          <p:cNvSpPr>
            <a:spLocks noGrp="1"/>
          </p:cNvSpPr>
          <p:nvPr>
            <p:ph idx="1"/>
          </p:nvPr>
        </p:nvSpPr>
        <p:spPr/>
        <p:txBody>
          <a:bodyPr/>
          <a:lstStyle/>
          <a:p>
            <a:r>
              <a:rPr lang="en-US"/>
              <a:t>All vehicles, trailers, and boats must be registered in New York</a:t>
            </a:r>
          </a:p>
          <a:p>
            <a:r>
              <a:rPr lang="en-US"/>
              <a:t>Registration costs very based on the vehicle</a:t>
            </a:r>
          </a:p>
        </p:txBody>
      </p:sp>
      <p:pic>
        <p:nvPicPr>
          <p:cNvPr id="4" name="17B07872-78EB-40BD-C47E-E013D6748194" descr="Image of a New York State Registration sticker">
            <a:extLst>
              <a:ext uri="{FF2B5EF4-FFF2-40B4-BE49-F238E27FC236}">
                <a16:creationId xmlns:a16="http://schemas.microsoft.com/office/drawing/2014/main" id="{77B3F542-662A-4A37-9B9C-3902B2A0E7DD}"/>
              </a:ext>
            </a:extLst>
          </p:cNvPr>
          <p:cNvPicPr>
            <a:picLocks noChangeAspect="1"/>
          </p:cNvPicPr>
          <p:nvPr/>
        </p:nvPicPr>
        <p:blipFill>
          <a:blip r:embed="rId2" cstate="print">
            <a:extLst>
              <a:ext uri="{55815C8B-B663-429E-2916-1C270B79EB74}"/>
            </a:extLst>
          </a:blip>
          <a:stretch>
            <a:fillRect/>
          </a:stretch>
        </p:blipFill>
        <p:spPr>
          <a:xfrm>
            <a:off x="3398982" y="3301423"/>
            <a:ext cx="5638800" cy="2571750"/>
          </a:xfrm>
          <a:prstGeom prst="rect">
            <a:avLst/>
          </a:prstGeom>
        </p:spPr>
      </p:pic>
      <p:sp>
        <p:nvSpPr>
          <p:cNvPr id="5" name="TextBox67">
            <a:extLst>
              <a:ext uri="{FF2B5EF4-FFF2-40B4-BE49-F238E27FC236}">
                <a16:creationId xmlns:a16="http://schemas.microsoft.com/office/drawing/2014/main" id="{77A2D32E-DFB9-4F91-919C-0511BA7ABA95}"/>
              </a:ext>
            </a:extLst>
          </p:cNvPr>
          <p:cNvSpPr txBox="1"/>
          <p:nvPr/>
        </p:nvSpPr>
        <p:spPr>
          <a:xfrm>
            <a:off x="3552538" y="5788824"/>
            <a:ext cx="5321147" cy="174663"/>
          </a:xfrm>
          <a:prstGeom prst="rect">
            <a:avLst/>
          </a:prstGeom>
          <a:noFill/>
        </p:spPr>
        <p:txBody>
          <a:bodyPr wrap="square" lIns="0" tIns="0" rIns="0" bIns="0" rtlCol="0" anchor="t">
            <a:spAutoFit/>
          </a:bodyPr>
          <a:lstStyle/>
          <a:p>
            <a:pPr>
              <a:lnSpc>
                <a:spcPct val="122000"/>
              </a:lnSpc>
            </a:pPr>
            <a:r>
              <a:rPr lang="en-US" sz="1000" kern="0" spc="-100" dirty="0">
                <a:latin typeface="Calibri"/>
                <a:cs typeface="Calibri"/>
              </a:rPr>
              <a:t>New York State Department of Motor Vehicles. Sample Registration. https://dmv.ny.gov/registration/sample-registration-documents</a:t>
            </a:r>
            <a:endParaRPr lang="en-US" sz="1000" dirty="0"/>
          </a:p>
        </p:txBody>
      </p:sp>
    </p:spTree>
    <p:extLst>
      <p:ext uri="{BB962C8B-B14F-4D97-AF65-F5344CB8AC3E}">
        <p14:creationId xmlns:p14="http://schemas.microsoft.com/office/powerpoint/2010/main" val="37304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18-014E-4597-A8D4-F0C77232F4B1}"/>
              </a:ext>
            </a:extLst>
          </p:cNvPr>
          <p:cNvSpPr>
            <a:spLocks noGrp="1"/>
          </p:cNvSpPr>
          <p:nvPr>
            <p:ph type="title"/>
          </p:nvPr>
        </p:nvSpPr>
        <p:spPr/>
        <p:txBody>
          <a:bodyPr/>
          <a:lstStyle/>
          <a:p>
            <a:r>
              <a:rPr lang="en-US"/>
              <a:t>New York State Inspection</a:t>
            </a:r>
          </a:p>
        </p:txBody>
      </p:sp>
      <p:sp>
        <p:nvSpPr>
          <p:cNvPr id="3" name="Content Placeholder 2">
            <a:extLst>
              <a:ext uri="{FF2B5EF4-FFF2-40B4-BE49-F238E27FC236}">
                <a16:creationId xmlns:a16="http://schemas.microsoft.com/office/drawing/2014/main" id="{E5F97825-9AF4-42B0-AFE4-429F74FC47AE}"/>
              </a:ext>
            </a:extLst>
          </p:cNvPr>
          <p:cNvSpPr>
            <a:spLocks noGrp="1"/>
          </p:cNvSpPr>
          <p:nvPr>
            <p:ph idx="1"/>
          </p:nvPr>
        </p:nvSpPr>
        <p:spPr>
          <a:xfrm>
            <a:off x="484632" y="1468582"/>
            <a:ext cx="11045952" cy="5003085"/>
          </a:xfrm>
        </p:spPr>
        <p:txBody>
          <a:bodyPr vert="horz" lIns="91440" tIns="45720" rIns="91440" bIns="45720" rtlCol="0" anchor="t">
            <a:normAutofit fontScale="55000" lnSpcReduction="20000"/>
          </a:bodyPr>
          <a:lstStyle/>
          <a:p>
            <a:pPr marR="0">
              <a:lnSpc>
                <a:spcPct val="110000"/>
              </a:lnSpc>
            </a:pPr>
            <a:r>
              <a:rPr lang="en-US" altLang="zh-CN" sz="3600"/>
              <a:t>New York requires all vehicles to be inspected yearly at a cost of $15.00 for most cars</a:t>
            </a:r>
          </a:p>
          <a:p>
            <a:pPr marR="0">
              <a:lnSpc>
                <a:spcPct val="110000"/>
              </a:lnSpc>
            </a:pPr>
            <a:r>
              <a:rPr lang="en-US" altLang="zh-CN" sz="3600"/>
              <a:t>New York State WILL NOT send you a reminder</a:t>
            </a:r>
          </a:p>
          <a:p>
            <a:pPr>
              <a:lnSpc>
                <a:spcPct val="110000"/>
              </a:lnSpc>
            </a:pPr>
            <a:r>
              <a:rPr lang="en-US" altLang="zh-CN" sz="3600">
                <a:ea typeface="等线"/>
              </a:rPr>
              <a:t>The color of the sticker changes annually</a:t>
            </a:r>
            <a:endParaRPr lang="en-US" altLang="zh-CN" sz="3600">
              <a:ea typeface="等线"/>
              <a:cs typeface="Calibri"/>
            </a:endParaRPr>
          </a:p>
          <a:p>
            <a:pPr marR="0">
              <a:lnSpc>
                <a:spcPct val="110000"/>
              </a:lnSpc>
            </a:pPr>
            <a:r>
              <a:rPr lang="en-US" altLang="zh-CN" sz="3600"/>
              <a:t>Things that will cause you to fail inspection:</a:t>
            </a:r>
          </a:p>
          <a:p>
            <a:pPr marL="685800" lvl="2">
              <a:lnSpc>
                <a:spcPct val="110000"/>
              </a:lnSpc>
              <a:spcBef>
                <a:spcPts val="1000"/>
              </a:spcBef>
            </a:pPr>
            <a:r>
              <a:rPr lang="en-US" altLang="zh-CN" sz="3200"/>
              <a:t>Cracked or discolored mirrors</a:t>
            </a:r>
          </a:p>
          <a:p>
            <a:pPr marL="685800" lvl="2">
              <a:lnSpc>
                <a:spcPct val="110000"/>
              </a:lnSpc>
              <a:spcBef>
                <a:spcPts val="1000"/>
              </a:spcBef>
            </a:pPr>
            <a:r>
              <a:rPr lang="en-US" altLang="zh-CN" sz="3200"/>
              <a:t>Deteriorated windshield wipers</a:t>
            </a:r>
          </a:p>
          <a:p>
            <a:pPr marL="685800" lvl="2">
              <a:lnSpc>
                <a:spcPct val="110000"/>
              </a:lnSpc>
              <a:spcBef>
                <a:spcPts val="1000"/>
              </a:spcBef>
            </a:pPr>
            <a:r>
              <a:rPr lang="en-US" altLang="zh-CN" sz="3200" i="1">
                <a:ea typeface="等线"/>
              </a:rPr>
              <a:t>Check engine</a:t>
            </a:r>
            <a:r>
              <a:rPr lang="en-US" altLang="zh-CN" sz="3200">
                <a:ea typeface="等线"/>
              </a:rPr>
              <a:t> or </a:t>
            </a:r>
            <a:r>
              <a:rPr lang="en-US" altLang="zh-CN" sz="3200" i="1">
                <a:ea typeface="等线"/>
              </a:rPr>
              <a:t>service engine soon</a:t>
            </a:r>
            <a:r>
              <a:rPr lang="en-US" altLang="zh-CN" sz="3200">
                <a:ea typeface="等线"/>
              </a:rPr>
              <a:t> light is on</a:t>
            </a:r>
            <a:endParaRPr lang="en-US" altLang="zh-CN" sz="3200">
              <a:ea typeface="等线"/>
              <a:cs typeface="Calibri"/>
            </a:endParaRPr>
          </a:p>
          <a:p>
            <a:pPr marL="685800" lvl="2">
              <a:lnSpc>
                <a:spcPct val="110000"/>
              </a:lnSpc>
              <a:spcBef>
                <a:spcPts val="1000"/>
              </a:spcBef>
            </a:pPr>
            <a:r>
              <a:rPr lang="en-US" altLang="zh-CN" sz="3200">
                <a:ea typeface="等线"/>
              </a:rPr>
              <a:t>Failing brakes</a:t>
            </a:r>
            <a:endParaRPr lang="en-US" altLang="zh-CN" sz="3200">
              <a:ea typeface="等线"/>
              <a:cs typeface="Calibri"/>
            </a:endParaRPr>
          </a:p>
          <a:p>
            <a:pPr marL="685800" lvl="2">
              <a:lnSpc>
                <a:spcPct val="110000"/>
              </a:lnSpc>
              <a:spcBef>
                <a:spcPts val="1000"/>
              </a:spcBef>
            </a:pPr>
            <a:r>
              <a:rPr lang="en-US" altLang="zh-CN" sz="3200"/>
              <a:t>Bad frame, suspension, steering, and wheel fasteners</a:t>
            </a:r>
          </a:p>
          <a:p>
            <a:pPr marL="685800" lvl="2">
              <a:lnSpc>
                <a:spcPct val="110000"/>
              </a:lnSpc>
              <a:spcBef>
                <a:spcPts val="1000"/>
              </a:spcBef>
            </a:pPr>
            <a:r>
              <a:rPr lang="en-US" altLang="zh-CN" sz="3200">
                <a:ea typeface="等线"/>
              </a:rPr>
              <a:t>Bald tires</a:t>
            </a:r>
            <a:endParaRPr lang="en-US" altLang="zh-CN" sz="3200">
              <a:ea typeface="等线"/>
              <a:cs typeface="Calibri"/>
            </a:endParaRPr>
          </a:p>
          <a:p>
            <a:pPr marL="685800" lvl="2">
              <a:lnSpc>
                <a:spcPct val="110000"/>
              </a:lnSpc>
              <a:spcBef>
                <a:spcPts val="1000"/>
              </a:spcBef>
            </a:pPr>
            <a:r>
              <a:rPr lang="en-US" altLang="zh-CN" sz="3200"/>
              <a:t>Incorrect window tint</a:t>
            </a:r>
          </a:p>
          <a:p>
            <a:pPr marL="685800" lvl="2">
              <a:lnSpc>
                <a:spcPct val="110000"/>
              </a:lnSpc>
              <a:spcBef>
                <a:spcPts val="1000"/>
              </a:spcBef>
            </a:pPr>
            <a:r>
              <a:rPr lang="en-US" altLang="zh-CN" sz="3200">
                <a:ea typeface="等线"/>
              </a:rPr>
              <a:t>Some lights not working</a:t>
            </a:r>
            <a:endParaRPr lang="en-US" altLang="zh-CN" sz="3200">
              <a:ea typeface="等线"/>
              <a:cs typeface="Calibri"/>
            </a:endParaRPr>
          </a:p>
          <a:p>
            <a:pPr marL="685800" lvl="2">
              <a:lnSpc>
                <a:spcPct val="110000"/>
              </a:lnSpc>
              <a:spcBef>
                <a:spcPts val="1000"/>
              </a:spcBef>
            </a:pPr>
            <a:r>
              <a:rPr lang="en-US" altLang="zh-CN" sz="3200">
                <a:ea typeface="等线"/>
              </a:rPr>
              <a:t>Fuel leaks</a:t>
            </a:r>
            <a:endParaRPr lang="en-US" altLang="zh-CN" sz="3200">
              <a:ea typeface="等线"/>
              <a:cs typeface="Calibri"/>
            </a:endParaRPr>
          </a:p>
          <a:p>
            <a:endParaRPr lang="en-US"/>
          </a:p>
        </p:txBody>
      </p:sp>
    </p:spTree>
    <p:extLst>
      <p:ext uri="{BB962C8B-B14F-4D97-AF65-F5344CB8AC3E}">
        <p14:creationId xmlns:p14="http://schemas.microsoft.com/office/powerpoint/2010/main" val="408084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2F3-5937-4B6E-B3B8-7BFB93EAB5BB}"/>
              </a:ext>
            </a:extLst>
          </p:cNvPr>
          <p:cNvSpPr>
            <a:spLocks noGrp="1"/>
          </p:cNvSpPr>
          <p:nvPr>
            <p:ph type="title"/>
          </p:nvPr>
        </p:nvSpPr>
        <p:spPr/>
        <p:txBody>
          <a:bodyPr/>
          <a:lstStyle/>
          <a:p>
            <a:r>
              <a:rPr lang="en-US"/>
              <a:t>What Determines Insurance Rates?</a:t>
            </a:r>
          </a:p>
        </p:txBody>
      </p:sp>
      <p:sp>
        <p:nvSpPr>
          <p:cNvPr id="3" name="Content Placeholder 2">
            <a:extLst>
              <a:ext uri="{FF2B5EF4-FFF2-40B4-BE49-F238E27FC236}">
                <a16:creationId xmlns:a16="http://schemas.microsoft.com/office/drawing/2014/main" id="{E0352952-8FE6-4DE1-8A4B-7201D036B42A}"/>
              </a:ext>
            </a:extLst>
          </p:cNvPr>
          <p:cNvSpPr>
            <a:spLocks noGrp="1"/>
          </p:cNvSpPr>
          <p:nvPr>
            <p:ph idx="1"/>
          </p:nvPr>
        </p:nvSpPr>
        <p:spPr>
          <a:xfrm>
            <a:off x="484632" y="1736277"/>
            <a:ext cx="5186495" cy="4440685"/>
          </a:xfrm>
        </p:spPr>
        <p:txBody>
          <a:bodyPr/>
          <a:lstStyle/>
          <a:p>
            <a:r>
              <a:rPr lang="en-US"/>
              <a:t>Driving record (Driver’s abstract)</a:t>
            </a:r>
          </a:p>
          <a:p>
            <a:r>
              <a:rPr lang="en-US"/>
              <a:t>Age</a:t>
            </a:r>
          </a:p>
          <a:p>
            <a:r>
              <a:rPr lang="en-US"/>
              <a:t>Miles driven</a:t>
            </a:r>
          </a:p>
          <a:p>
            <a:r>
              <a:rPr lang="en-US"/>
              <a:t>Driver gender</a:t>
            </a:r>
          </a:p>
          <a:p>
            <a:r>
              <a:rPr lang="en-US"/>
              <a:t>Marital status</a:t>
            </a:r>
          </a:p>
          <a:p>
            <a:r>
              <a:rPr lang="en-US"/>
              <a:t>Type of vehicle</a:t>
            </a:r>
          </a:p>
          <a:p>
            <a:r>
              <a:rPr lang="en-US"/>
              <a:t>Where the driver lives and drives</a:t>
            </a:r>
          </a:p>
        </p:txBody>
      </p:sp>
      <p:sp>
        <p:nvSpPr>
          <p:cNvPr id="4" name="Content Placeholder 2">
            <a:extLst>
              <a:ext uri="{FF2B5EF4-FFF2-40B4-BE49-F238E27FC236}">
                <a16:creationId xmlns:a16="http://schemas.microsoft.com/office/drawing/2014/main" id="{729037D5-7F9C-444D-96C3-8EF55538D113}"/>
              </a:ext>
            </a:extLst>
          </p:cNvPr>
          <p:cNvSpPr txBox="1">
            <a:spLocks/>
          </p:cNvSpPr>
          <p:nvPr/>
        </p:nvSpPr>
        <p:spPr>
          <a:xfrm>
            <a:off x="5874051" y="1736277"/>
            <a:ext cx="5186495" cy="4440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Driver’s claim record</a:t>
            </a:r>
          </a:p>
          <a:p>
            <a:r>
              <a:rPr lang="en-US"/>
              <a:t>Driver education programs taken</a:t>
            </a:r>
            <a:endParaRPr lang="en-US">
              <a:cs typeface="Calibri"/>
            </a:endParaRPr>
          </a:p>
          <a:p>
            <a:r>
              <a:rPr lang="en-US"/>
              <a:t>Years of driving experience</a:t>
            </a:r>
          </a:p>
          <a:p>
            <a:r>
              <a:rPr lang="en-US"/>
              <a:t>Credit history</a:t>
            </a:r>
          </a:p>
          <a:p>
            <a:r>
              <a:rPr lang="en-US"/>
              <a:t>Previous insurance coverage</a:t>
            </a:r>
          </a:p>
          <a:p>
            <a:r>
              <a:rPr lang="en-US"/>
              <a:t>Coverage and deductibles</a:t>
            </a:r>
          </a:p>
        </p:txBody>
      </p:sp>
    </p:spTree>
    <p:extLst>
      <p:ext uri="{BB962C8B-B14F-4D97-AF65-F5344CB8AC3E}">
        <p14:creationId xmlns:p14="http://schemas.microsoft.com/office/powerpoint/2010/main" val="208365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60B5-817F-4390-9336-CFF6BDEAABA8}"/>
              </a:ext>
            </a:extLst>
          </p:cNvPr>
          <p:cNvSpPr>
            <a:spLocks noGrp="1"/>
          </p:cNvSpPr>
          <p:nvPr>
            <p:ph type="title"/>
          </p:nvPr>
        </p:nvSpPr>
        <p:spPr>
          <a:xfrm>
            <a:off x="0" y="0"/>
            <a:ext cx="10515600" cy="1325563"/>
          </a:xfrm>
        </p:spPr>
        <p:txBody>
          <a:bodyPr/>
          <a:lstStyle/>
          <a:p>
            <a:r>
              <a:rPr lang="en-US"/>
              <a:t>Sample of a Driver Abstract</a:t>
            </a:r>
          </a:p>
        </p:txBody>
      </p:sp>
      <p:sp>
        <p:nvSpPr>
          <p:cNvPr id="5" name="TextBox87">
            <a:extLst>
              <a:ext uri="{FF2B5EF4-FFF2-40B4-BE49-F238E27FC236}">
                <a16:creationId xmlns:a16="http://schemas.microsoft.com/office/drawing/2014/main" id="{067F6510-4FB7-4144-8621-599A79300B0B}"/>
              </a:ext>
            </a:extLst>
          </p:cNvPr>
          <p:cNvSpPr txBox="1"/>
          <p:nvPr/>
        </p:nvSpPr>
        <p:spPr>
          <a:xfrm>
            <a:off x="4125419" y="6533652"/>
            <a:ext cx="6386111" cy="173637"/>
          </a:xfrm>
          <a:prstGeom prst="rect">
            <a:avLst/>
          </a:prstGeom>
          <a:noFill/>
        </p:spPr>
        <p:txBody>
          <a:bodyPr wrap="square" lIns="0" tIns="0" rIns="0" bIns="0" rtlCol="0" anchor="t">
            <a:spAutoFit/>
          </a:bodyPr>
          <a:lstStyle/>
          <a:p>
            <a:pPr marL="0" marR="0" indent="0" eaLnBrk="0">
              <a:lnSpc>
                <a:spcPct val="122000"/>
              </a:lnSpc>
            </a:pPr>
            <a:r>
              <a:rPr lang="en-US" sz="1000" dirty="0">
                <a:latin typeface="Calibri"/>
              </a:rPr>
              <a:t>New York State Department of Motor Vehicles. Sample Abstract of Driving Record.  https://dmv.ny.gov/forms/ds2421.pdf</a:t>
            </a:r>
            <a:endParaRPr lang="en-US" altLang="zh-CN" sz="1000" kern="0" spc="-100" baseline="0" noProof="0" dirty="0">
              <a:solidFill>
                <a:srgbClr val="000000"/>
              </a:solidFill>
              <a:latin typeface="Arial" pitchFamily="34" charset="0"/>
              <a:ea typeface="Arial" pitchFamily="34" charset="0"/>
              <a:cs typeface="Arial" pitchFamily="34" charset="0"/>
            </a:endParaRPr>
          </a:p>
        </p:txBody>
      </p:sp>
      <p:grpSp>
        <p:nvGrpSpPr>
          <p:cNvPr id="4" name="Group 3">
            <a:extLst>
              <a:ext uri="{FF2B5EF4-FFF2-40B4-BE49-F238E27FC236}">
                <a16:creationId xmlns:a16="http://schemas.microsoft.com/office/drawing/2014/main" id="{D1613B9C-F15D-4C6C-9082-263BA0AD445B}"/>
              </a:ext>
            </a:extLst>
          </p:cNvPr>
          <p:cNvGrpSpPr/>
          <p:nvPr/>
        </p:nvGrpSpPr>
        <p:grpSpPr>
          <a:xfrm>
            <a:off x="1175531" y="877455"/>
            <a:ext cx="9583287" cy="5663334"/>
            <a:chOff x="1175531" y="877455"/>
            <a:chExt cx="9583287" cy="5663334"/>
          </a:xfrm>
        </p:grpSpPr>
        <p:pic>
          <p:nvPicPr>
            <p:cNvPr id="7" name="Picture 6">
              <a:extLst>
                <a:ext uri="{FF2B5EF4-FFF2-40B4-BE49-F238E27FC236}">
                  <a16:creationId xmlns:a16="http://schemas.microsoft.com/office/drawing/2014/main" id="{19348E8E-5462-4196-979E-C79D7FC423F4}"/>
                </a:ext>
              </a:extLst>
            </p:cNvPr>
            <p:cNvPicPr>
              <a:picLocks noChangeAspect="1"/>
            </p:cNvPicPr>
            <p:nvPr/>
          </p:nvPicPr>
          <p:blipFill rotWithShape="1">
            <a:blip r:embed="rId2"/>
            <a:srcRect b="5521"/>
            <a:stretch/>
          </p:blipFill>
          <p:spPr>
            <a:xfrm>
              <a:off x="1175531" y="877455"/>
              <a:ext cx="4746925" cy="5650336"/>
            </a:xfrm>
            <a:prstGeom prst="rect">
              <a:avLst/>
            </a:prstGeom>
          </p:spPr>
        </p:pic>
        <p:pic>
          <p:nvPicPr>
            <p:cNvPr id="8" name="Picture 7">
              <a:extLst>
                <a:ext uri="{FF2B5EF4-FFF2-40B4-BE49-F238E27FC236}">
                  <a16:creationId xmlns:a16="http://schemas.microsoft.com/office/drawing/2014/main" id="{2B553417-DD27-477A-99BA-AD00BB150CA1}"/>
                </a:ext>
              </a:extLst>
            </p:cNvPr>
            <p:cNvPicPr>
              <a:picLocks noChangeAspect="1"/>
            </p:cNvPicPr>
            <p:nvPr/>
          </p:nvPicPr>
          <p:blipFill rotWithShape="1">
            <a:blip r:embed="rId3"/>
            <a:srcRect b="3894"/>
            <a:stretch/>
          </p:blipFill>
          <p:spPr>
            <a:xfrm>
              <a:off x="6095321" y="877455"/>
              <a:ext cx="4663497" cy="5663334"/>
            </a:xfrm>
            <a:prstGeom prst="rect">
              <a:avLst/>
            </a:prstGeom>
          </p:spPr>
        </p:pic>
      </p:grpSp>
    </p:spTree>
    <p:extLst>
      <p:ext uri="{BB962C8B-B14F-4D97-AF65-F5344CB8AC3E}">
        <p14:creationId xmlns:p14="http://schemas.microsoft.com/office/powerpoint/2010/main" val="168942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p:txBody>
          <a:bodyPr/>
          <a:lstStyle/>
          <a:p>
            <a:r>
              <a:rPr lang="en-US"/>
              <a:t>What Do the Coverages Mean?</a:t>
            </a:r>
          </a:p>
        </p:txBody>
      </p:sp>
      <p:graphicFrame>
        <p:nvGraphicFramePr>
          <p:cNvPr id="4" name="Table92">
            <a:extLst>
              <a:ext uri="{FF2B5EF4-FFF2-40B4-BE49-F238E27FC236}">
                <a16:creationId xmlns:a16="http://schemas.microsoft.com/office/drawing/2014/main" id="{45528018-F37B-4551-8740-C12C4F87C28C}"/>
              </a:ext>
            </a:extLst>
          </p:cNvPr>
          <p:cNvGraphicFramePr>
            <a:graphicFrameLocks noGrp="1"/>
          </p:cNvGraphicFramePr>
          <p:nvPr>
            <p:extLst>
              <p:ext uri="{D42A27DB-BD31-4B8C-83A1-F6EECF244321}">
                <p14:modId xmlns:p14="http://schemas.microsoft.com/office/powerpoint/2010/main" val="2032307441"/>
              </p:ext>
            </p:extLst>
          </p:nvPr>
        </p:nvGraphicFramePr>
        <p:xfrm>
          <a:off x="413328" y="1370647"/>
          <a:ext cx="10728431" cy="5101021"/>
        </p:xfrm>
        <a:graphic>
          <a:graphicData uri="http://schemas.openxmlformats.org/drawingml/2006/table">
            <a:tbl>
              <a:tblPr firstRow="1" bandRow="1"/>
              <a:tblGrid>
                <a:gridCol w="1579523">
                  <a:extLst>
                    <a:ext uri="{9D8B030D-6E8A-4147-A177-3AD203B41FA5}">
                      <a16:colId xmlns:a16="http://schemas.microsoft.com/office/drawing/2014/main" val="20000"/>
                    </a:ext>
                  </a:extLst>
                </a:gridCol>
                <a:gridCol w="2477590">
                  <a:extLst>
                    <a:ext uri="{9D8B030D-6E8A-4147-A177-3AD203B41FA5}">
                      <a16:colId xmlns:a16="http://schemas.microsoft.com/office/drawing/2014/main" val="20001"/>
                    </a:ext>
                  </a:extLst>
                </a:gridCol>
                <a:gridCol w="2918714">
                  <a:extLst>
                    <a:ext uri="{9D8B030D-6E8A-4147-A177-3AD203B41FA5}">
                      <a16:colId xmlns:a16="http://schemas.microsoft.com/office/drawing/2014/main" val="20002"/>
                    </a:ext>
                  </a:extLst>
                </a:gridCol>
                <a:gridCol w="2067406">
                  <a:extLst>
                    <a:ext uri="{9D8B030D-6E8A-4147-A177-3AD203B41FA5}">
                      <a16:colId xmlns:a16="http://schemas.microsoft.com/office/drawing/2014/main" val="20003"/>
                    </a:ext>
                  </a:extLst>
                </a:gridCol>
                <a:gridCol w="1685198">
                  <a:extLst>
                    <a:ext uri="{9D8B030D-6E8A-4147-A177-3AD203B41FA5}">
                      <a16:colId xmlns:a16="http://schemas.microsoft.com/office/drawing/2014/main" val="20004"/>
                    </a:ext>
                  </a:extLst>
                </a:gridCol>
              </a:tblGrid>
              <a:tr h="528750">
                <a:tc>
                  <a:txBody>
                    <a:bodyPr/>
                    <a:lstStyle/>
                    <a:p>
                      <a:pPr marL="316230" marR="306070" indent="90805" eaLnBrk="0">
                        <a:lnSpc>
                          <a:spcPct val="114000"/>
                        </a:lnSpc>
                      </a:pPr>
                      <a:r>
                        <a:rPr lang="en-US" altLang="zh-CN" sz="1400" b="1" kern="0" spc="-25" baseline="0" noProof="0" dirty="0">
                          <a:solidFill>
                            <a:srgbClr val="000000"/>
                          </a:solidFill>
                          <a:latin typeface="Calibri"/>
                          <a:ea typeface="Arial" pitchFamily="34" charset="0"/>
                          <a:cs typeface="Arial"/>
                        </a:rPr>
                        <a:t>Kind</a:t>
                      </a:r>
                      <a:r>
                        <a:rPr lang="en-US" altLang="zh-CN" sz="1400" b="1" kern="0" spc="-9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of</a:t>
                      </a:r>
                      <a:r>
                        <a:rPr lang="en-US" altLang="zh-CN" sz="1400" b="1" kern="0" spc="600" noProof="0" dirty="0">
                          <a:latin typeface="Calibri"/>
                          <a:ea typeface="Arial" pitchFamily="34" charset="0"/>
                          <a:cs typeface="Arial"/>
                        </a:rPr>
                        <a:t> </a:t>
                      </a:r>
                      <a:r>
                        <a:rPr lang="en-US" altLang="zh-CN" sz="1400" b="1" kern="0" spc="-20" baseline="0" noProof="0" dirty="0">
                          <a:solidFill>
                            <a:srgbClr val="000000"/>
                          </a:solidFill>
                          <a:latin typeface="Calibri"/>
                          <a:ea typeface="Arial" pitchFamily="34" charset="0"/>
                          <a:cs typeface="Arial"/>
                        </a:rPr>
                        <a:t>Insurance</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7705" marR="0" indent="0" eaLnBrk="0">
                        <a:lnSpc>
                          <a:spcPct val="124000"/>
                        </a:lnSpc>
                      </a:pPr>
                      <a:r>
                        <a:rPr lang="en-US" altLang="zh-CN" sz="1400" b="1" kern="0" spc="-15" baseline="0" noProof="0" dirty="0">
                          <a:solidFill>
                            <a:srgbClr val="000000"/>
                          </a:solidFill>
                          <a:latin typeface="Calibri"/>
                          <a:ea typeface="Arial" pitchFamily="34" charset="0"/>
                          <a:cs typeface="Arial"/>
                        </a:rPr>
                        <a:t>Coverage</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0880" marR="0" indent="0" eaLnBrk="0">
                        <a:lnSpc>
                          <a:spcPct val="124000"/>
                        </a:lnSpc>
                      </a:pPr>
                      <a:r>
                        <a:rPr lang="en-US" altLang="zh-CN" sz="1400" b="1" kern="0" spc="-20" baseline="0" noProof="0" dirty="0">
                          <a:solidFill>
                            <a:srgbClr val="000000"/>
                          </a:solidFill>
                          <a:latin typeface="Calibri"/>
                          <a:ea typeface="Arial" pitchFamily="34" charset="0"/>
                          <a:cs typeface="Arial"/>
                        </a:rPr>
                        <a:t>Claim</a:t>
                      </a:r>
                      <a:r>
                        <a:rPr lang="en-US" altLang="zh-CN" sz="1400" b="1" kern="0" spc="-5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Includes</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7175" marR="0" indent="0" eaLnBrk="0">
                        <a:lnSpc>
                          <a:spcPct val="124000"/>
                        </a:lnSpc>
                      </a:pPr>
                      <a:r>
                        <a:rPr lang="en-US" altLang="zh-CN" sz="1400" b="1" kern="0" spc="-15" baseline="0" noProof="0" dirty="0">
                          <a:solidFill>
                            <a:srgbClr val="000000"/>
                          </a:solidFill>
                          <a:latin typeface="Calibri"/>
                          <a:ea typeface="Arial" pitchFamily="34" charset="0"/>
                          <a:cs typeface="Arial"/>
                        </a:rPr>
                        <a:t>Minimum</a:t>
                      </a:r>
                      <a:r>
                        <a:rPr lang="en-US" altLang="zh-CN" sz="1400" b="1" kern="0" spc="-1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Amount</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95300" marR="0" indent="0" eaLnBrk="0">
                        <a:lnSpc>
                          <a:spcPct val="124000"/>
                        </a:lnSpc>
                      </a:pPr>
                      <a:r>
                        <a:rPr lang="en-US" altLang="zh-CN" sz="1400" b="1" kern="0" spc="-20" baseline="0" noProof="0" dirty="0">
                          <a:solidFill>
                            <a:srgbClr val="000000"/>
                          </a:solidFill>
                          <a:latin typeface="Calibri"/>
                          <a:ea typeface="Arial" pitchFamily="34" charset="0"/>
                          <a:cs typeface="Arial"/>
                        </a:rPr>
                        <a:t>Notes</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12857">
                <a:tc>
                  <a:txBody>
                    <a:bodyPr/>
                    <a:lstStyle/>
                    <a:p>
                      <a:pPr marL="102235" marR="197485" indent="0" eaLnBrk="0">
                        <a:lnSpc>
                          <a:spcPct val="111000"/>
                        </a:lnSpc>
                      </a:pPr>
                      <a:r>
                        <a:rPr lang="en-US" altLang="zh-CN" sz="1400" kern="0" spc="-15" baseline="0" noProof="0" dirty="0">
                          <a:solidFill>
                            <a:srgbClr val="000000"/>
                          </a:solidFill>
                          <a:latin typeface="Calibri"/>
                          <a:ea typeface="Arial" pitchFamily="34" charset="0"/>
                          <a:cs typeface="Arial"/>
                        </a:rPr>
                        <a:t>Personal</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Injury</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Protection</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(PIP)</a:t>
                      </a:r>
                    </a:p>
                  </a:txBody>
                  <a:tcPr marL="0" marR="0" marT="44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147955" indent="0" eaLnBrk="0">
                        <a:lnSpc>
                          <a:spcPct val="109000"/>
                        </a:lnSpc>
                      </a:pPr>
                      <a:r>
                        <a:rPr lang="en-US" altLang="zh-CN" sz="1400" kern="0" spc="-15" baseline="0" noProof="0" dirty="0">
                          <a:solidFill>
                            <a:srgbClr val="000000"/>
                          </a:solidFill>
                          <a:latin typeface="Calibri"/>
                          <a:ea typeface="Arial" pitchFamily="34" charset="0"/>
                          <a:cs typeface="Arial"/>
                        </a:rPr>
                        <a:t>Medical,</a:t>
                      </a:r>
                      <a:r>
                        <a:rPr lang="en-US" altLang="zh-CN" sz="1400" kern="0" spc="-5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income,</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other</a:t>
                      </a:r>
                      <a:r>
                        <a:rPr lang="en-US" altLang="zh-CN" sz="1400" kern="0" spc="-5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miscellaneous</a:t>
                      </a:r>
                      <a:r>
                        <a:rPr lang="en-US" altLang="zh-CN" sz="1400" kern="0" spc="392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expenses</a:t>
                      </a:r>
                    </a:p>
                  </a:txBody>
                  <a:tcPr marL="0" marR="0" marT="44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330" marR="0" indent="0" eaLnBrk="0">
                        <a:lnSpc>
                          <a:spcPct val="120000"/>
                        </a:lnSpc>
                      </a:pPr>
                      <a:r>
                        <a:rPr lang="en-US" altLang="zh-CN" sz="1700" kern="0" spc="-100" baseline="0" noProof="0" dirty="0">
                          <a:solidFill>
                            <a:srgbClr val="000000"/>
                          </a:solidFill>
                          <a:latin typeface="Calibri"/>
                          <a:ea typeface="Arial" pitchFamily="34" charset="0"/>
                          <a:cs typeface="Arial"/>
                        </a:rPr>
                        <a:t>•</a:t>
                      </a:r>
                      <a:r>
                        <a:rPr lang="en-US" altLang="zh-CN" sz="1700" kern="0" spc="13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Medical</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expenses</a:t>
                      </a:r>
                    </a:p>
                    <a:p>
                      <a:pPr marL="382905" marR="118110" indent="-281940" eaLnBrk="0">
                        <a:lnSpc>
                          <a:spcPct val="95000"/>
                        </a:lnSpc>
                      </a:pPr>
                      <a:r>
                        <a:rPr lang="en-US" altLang="zh-CN" sz="1700" kern="0" spc="-100" baseline="0" noProof="0" dirty="0">
                          <a:solidFill>
                            <a:srgbClr val="000000"/>
                          </a:solidFill>
                          <a:latin typeface="Calibri"/>
                          <a:ea typeface="Arial" pitchFamily="34" charset="0"/>
                          <a:cs typeface="Arial"/>
                        </a:rPr>
                        <a:t>•</a:t>
                      </a:r>
                      <a:r>
                        <a:rPr lang="en-US" altLang="zh-CN" sz="1700" kern="0" spc="13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income:</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Max</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$2000</a:t>
                      </a:r>
                      <a:r>
                        <a:rPr lang="en-US" altLang="zh-CN" sz="1400" kern="0" spc="400" noProof="0" dirty="0">
                          <a:latin typeface="Calibri"/>
                          <a:ea typeface="Arial" pitchFamily="34" charset="0"/>
                          <a:cs typeface="Arial"/>
                        </a:rPr>
                        <a:t> </a:t>
                      </a:r>
                      <a:r>
                        <a:rPr lang="en-US" altLang="zh-CN" sz="1400" kern="0" spc="-100" baseline="0" noProof="0" dirty="0">
                          <a:solidFill>
                            <a:srgbClr val="000000"/>
                          </a:solidFill>
                          <a:latin typeface="Calibri"/>
                          <a:ea typeface="Arial" pitchFamily="34" charset="0"/>
                          <a:cs typeface="Arial"/>
                        </a:rPr>
                        <a:t>a</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month</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80%</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current</a:t>
                      </a:r>
                      <a:r>
                        <a:rPr lang="en-US" altLang="zh-CN" sz="1400" kern="0" spc="183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monthly</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income</a:t>
                      </a:r>
                    </a:p>
                    <a:p>
                      <a:pPr marL="382905" marR="310515" indent="-281940" eaLnBrk="0">
                        <a:lnSpc>
                          <a:spcPct val="93000"/>
                        </a:lnSpc>
                      </a:pPr>
                      <a:r>
                        <a:rPr lang="en-US" altLang="zh-CN" sz="1700" kern="0" spc="-100" baseline="0" noProof="0" dirty="0">
                          <a:solidFill>
                            <a:srgbClr val="000000"/>
                          </a:solidFill>
                          <a:latin typeface="Calibri"/>
                          <a:ea typeface="Arial" pitchFamily="34" charset="0"/>
                          <a:cs typeface="Arial"/>
                        </a:rPr>
                        <a:t>•</a:t>
                      </a:r>
                      <a:r>
                        <a:rPr lang="en-US" altLang="zh-CN" sz="1700" kern="0" spc="13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$25</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day</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reasonable</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expenses</a:t>
                      </a:r>
                    </a:p>
                    <a:p>
                      <a:pPr marL="100330" marR="0" indent="0" eaLnBrk="0">
                        <a:lnSpc>
                          <a:spcPct val="92000"/>
                        </a:lnSpc>
                      </a:pPr>
                      <a:r>
                        <a:rPr lang="en-US" altLang="zh-CN" sz="1700" kern="0" spc="-100" baseline="0" noProof="0" dirty="0">
                          <a:solidFill>
                            <a:srgbClr val="000000"/>
                          </a:solidFill>
                          <a:latin typeface="Calibri"/>
                          <a:ea typeface="Arial" pitchFamily="34" charset="0"/>
                          <a:cs typeface="Arial"/>
                        </a:rPr>
                        <a:t>•</a:t>
                      </a:r>
                      <a:r>
                        <a:rPr lang="en-US" altLang="zh-CN" sz="1700" kern="0" spc="13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$2000</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death</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benefit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330" marR="156210" indent="-3810" eaLnBrk="0">
                        <a:lnSpc>
                          <a:spcPct val="111000"/>
                        </a:lnSpc>
                      </a:pPr>
                      <a:r>
                        <a:rPr lang="en-US" altLang="zh-CN" sz="1400" kern="0" spc="-10" baseline="0" noProof="0" dirty="0">
                          <a:solidFill>
                            <a:srgbClr val="000000"/>
                          </a:solidFill>
                          <a:latin typeface="Calibri"/>
                          <a:ea typeface="Arial" pitchFamily="34" charset="0"/>
                          <a:cs typeface="Arial"/>
                        </a:rPr>
                        <a:t>$50,000/Most</a:t>
                      </a:r>
                      <a:r>
                        <a:rPr lang="en-US" altLang="zh-CN" sz="1400" kern="0" spc="-1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r>
                        <a:rPr lang="en-US" altLang="zh-CN" sz="1400" kern="0" spc="400" noProof="0" dirty="0">
                          <a:latin typeface="Calibri"/>
                          <a:ea typeface="Arial" pitchFamily="34" charset="0"/>
                          <a:cs typeface="Arial"/>
                        </a:rPr>
                        <a:t> </a:t>
                      </a:r>
                      <a:r>
                        <a:rPr lang="en-US" altLang="zh-CN" sz="1400" kern="0" spc="-50" baseline="0" noProof="0" dirty="0">
                          <a:solidFill>
                            <a:srgbClr val="000000"/>
                          </a:solidFill>
                          <a:latin typeface="Calibri"/>
                          <a:ea typeface="Arial" pitchFamily="34" charset="0"/>
                          <a:cs typeface="Arial"/>
                        </a:rPr>
                        <a:t>is</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$50.000</a:t>
                      </a:r>
                    </a:p>
                  </a:txBody>
                  <a:tcPr marL="0" marR="0" marT="44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p>
                      <a:pPr marL="102870" marR="102235" indent="-11430" eaLnBrk="0">
                        <a:lnSpc>
                          <a:spcPct val="102000"/>
                        </a:lnSpc>
                      </a:pPr>
                      <a:r>
                        <a:rPr lang="en-US" altLang="zh-CN" sz="1400" kern="0" spc="-25" baseline="0" noProof="0" dirty="0">
                          <a:solidFill>
                            <a:srgbClr val="000000"/>
                          </a:solidFill>
                          <a:latin typeface="Calibri"/>
                          <a:ea typeface="Arial" pitchFamily="34" charset="0"/>
                          <a:cs typeface="Arial"/>
                        </a:rPr>
                        <a:t>Also</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known</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“No</a:t>
                      </a:r>
                      <a:r>
                        <a:rPr lang="en-US" altLang="zh-CN" sz="1400" kern="0" spc="400" noProof="0" dirty="0">
                          <a:latin typeface="Calibri"/>
                          <a:ea typeface="Arial" pitchFamily="34" charset="0"/>
                          <a:cs typeface="Arial"/>
                        </a:rPr>
                        <a:t> </a:t>
                      </a:r>
                      <a:r>
                        <a:rPr lang="en-US" altLang="zh-CN" sz="1400" kern="0" spc="-40" baseline="0" noProof="0" dirty="0">
                          <a:solidFill>
                            <a:srgbClr val="000000"/>
                          </a:solidFill>
                          <a:latin typeface="Calibri"/>
                          <a:ea typeface="Arial" pitchFamily="34" charset="0"/>
                          <a:cs typeface="Arial"/>
                        </a:rPr>
                        <a:t>Fault</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Insurance”</a:t>
                      </a:r>
                    </a:p>
                  </a:txBody>
                  <a:tcPr marL="0" marR="0" marT="412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95692">
                <a:tc>
                  <a:txBody>
                    <a:bodyPr/>
                    <a:lstStyle/>
                    <a:p>
                      <a:pPr marL="101600" marR="0" indent="0" eaLnBrk="0">
                        <a:lnSpc>
                          <a:spcPct val="119000"/>
                        </a:lnSpc>
                      </a:pPr>
                      <a:r>
                        <a:rPr lang="en-US" altLang="zh-CN" sz="1400" kern="0" spc="-30" baseline="0" noProof="0" dirty="0">
                          <a:solidFill>
                            <a:srgbClr val="000000"/>
                          </a:solidFill>
                          <a:latin typeface="Calibri"/>
                          <a:ea typeface="Arial" pitchFamily="34" charset="0"/>
                          <a:cs typeface="Arial"/>
                        </a:rPr>
                        <a:t>Bodily</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Injury</a:t>
                      </a:r>
                    </a:p>
                    <a:p>
                      <a:pPr marL="101600" marR="0" indent="0" eaLnBrk="0">
                        <a:lnSpc>
                          <a:spcPct val="104000"/>
                        </a:lnSpc>
                      </a:pPr>
                      <a:r>
                        <a:rPr lang="en-US" altLang="zh-CN" sz="1400" kern="0" spc="-20" baseline="0" noProof="0" dirty="0">
                          <a:solidFill>
                            <a:srgbClr val="000000"/>
                          </a:solidFill>
                          <a:latin typeface="Calibri"/>
                          <a:ea typeface="Arial" pitchFamily="34" charset="0"/>
                          <a:cs typeface="Arial"/>
                        </a:rPr>
                        <a:t>Liability</a:t>
                      </a:r>
                    </a:p>
                  </a:txBody>
                  <a:tcPr marL="0" marR="0" marT="440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250" marR="210820" indent="0" algn="just" eaLnBrk="0">
                        <a:lnSpc>
                          <a:spcPct val="109000"/>
                        </a:lnSpc>
                      </a:pPr>
                      <a:r>
                        <a:rPr lang="en-US" altLang="zh-CN" sz="1400" kern="0" spc="-50" baseline="0" noProof="0" dirty="0">
                          <a:solidFill>
                            <a:srgbClr val="000000"/>
                          </a:solidFill>
                          <a:latin typeface="Calibri"/>
                          <a:ea typeface="Arial" pitchFamily="34" charset="0"/>
                          <a:cs typeface="Arial"/>
                        </a:rPr>
                        <a:t>Pays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claim</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against</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if</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someone</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killed</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injured</a:t>
                      </a:r>
                      <a:r>
                        <a:rPr lang="en-US" altLang="zh-CN" sz="1400" kern="0" spc="400" noProof="0" dirty="0">
                          <a:latin typeface="Calibri"/>
                          <a:ea typeface="Arial" pitchFamily="34" charset="0"/>
                          <a:cs typeface="Arial"/>
                        </a:rPr>
                        <a:t> </a:t>
                      </a:r>
                      <a:r>
                        <a:rPr lang="en-US" altLang="zh-CN" sz="1400" kern="0" spc="-35" baseline="0" noProof="0" dirty="0">
                          <a:solidFill>
                            <a:srgbClr val="000000"/>
                          </a:solidFill>
                          <a:latin typeface="Calibri"/>
                          <a:ea typeface="Arial" pitchFamily="34" charset="0"/>
                          <a:cs typeface="Arial"/>
                        </a:rPr>
                        <a:t>and</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at</a:t>
                      </a:r>
                      <a:r>
                        <a:rPr lang="en-US" altLang="zh-CN" sz="1400" kern="0" spc="-5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fault</a:t>
                      </a:r>
                    </a:p>
                  </a:txBody>
                  <a:tcPr marL="0" marR="0" marT="440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252730" indent="0" eaLnBrk="0">
                        <a:lnSpc>
                          <a:spcPct val="111000"/>
                        </a:lnSpc>
                      </a:pPr>
                      <a:r>
                        <a:rPr lang="en-US" altLang="zh-CN" sz="1400" kern="0" spc="-15" baseline="0" noProof="0" dirty="0">
                          <a:solidFill>
                            <a:srgbClr val="000000"/>
                          </a:solidFill>
                          <a:latin typeface="Calibri"/>
                          <a:ea typeface="Arial" pitchFamily="34" charset="0"/>
                          <a:cs typeface="Arial"/>
                        </a:rPr>
                        <a:t>Hospital</a:t>
                      </a:r>
                      <a:r>
                        <a:rPr lang="en-US" altLang="zh-CN" sz="1400" kern="0" spc="-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doctor</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bills,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Legal</a:t>
                      </a:r>
                      <a:r>
                        <a:rPr lang="en-US" altLang="zh-CN" sz="1400" kern="0" spc="6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fees;</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Court</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costs;</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wages</a:t>
                      </a:r>
                    </a:p>
                  </a:txBody>
                  <a:tcPr marL="0" marR="0" marT="4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6520" marR="0" indent="0" eaLnBrk="0">
                        <a:lnSpc>
                          <a:spcPct val="119000"/>
                        </a:lnSpc>
                      </a:pPr>
                      <a:r>
                        <a:rPr lang="en-US" altLang="zh-CN" sz="1400" kern="0" spc="-10" baseline="0" noProof="0" dirty="0">
                          <a:solidFill>
                            <a:srgbClr val="000000"/>
                          </a:solidFill>
                          <a:latin typeface="Calibri"/>
                          <a:ea typeface="Arial" pitchFamily="34" charset="0"/>
                          <a:cs typeface="Arial"/>
                        </a:rPr>
                        <a:t>$25,000/$50,000</a:t>
                      </a:r>
                    </a:p>
                    <a:p>
                      <a:pPr marL="96520" marR="95885" indent="0" eaLnBrk="0">
                        <a:lnSpc>
                          <a:spcPct val="109000"/>
                        </a:lnSpc>
                        <a:spcBef>
                          <a:spcPts val="1134"/>
                        </a:spcBef>
                      </a:pPr>
                      <a:r>
                        <a:rPr lang="en-US" altLang="zh-CN" sz="1400" kern="0" spc="-15" baseline="0" noProof="0" dirty="0">
                          <a:solidFill>
                            <a:srgbClr val="000000"/>
                          </a:solidFill>
                          <a:latin typeface="Calibri"/>
                          <a:ea typeface="Arial" pitchFamily="34" charset="0"/>
                          <a:cs typeface="Arial"/>
                        </a:rPr>
                        <a:t>$25,000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person</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$50,000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crash</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a:t>
                      </a:r>
                      <a:r>
                        <a:rPr lang="en-US" altLang="zh-CN" sz="1400" kern="0" spc="1500" noProof="0" dirty="0">
                          <a:latin typeface="Calibri"/>
                          <a:ea typeface="Arial" pitchFamily="34" charset="0"/>
                          <a:cs typeface="Arial"/>
                        </a:rPr>
                        <a:t> </a:t>
                      </a:r>
                      <a:r>
                        <a:rPr lang="en-US" altLang="zh-CN" sz="1400" kern="0" spc="-30" baseline="0" noProof="0" dirty="0">
                          <a:solidFill>
                            <a:srgbClr val="000000"/>
                          </a:solidFill>
                          <a:latin typeface="Calibri"/>
                          <a:ea typeface="Arial" pitchFamily="34" charset="0"/>
                          <a:cs typeface="Arial"/>
                        </a:rPr>
                        <a:t>bodily</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injury</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benefits</a:t>
                      </a:r>
                    </a:p>
                  </a:txBody>
                  <a:tcPr marL="0" marR="0" marT="4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p>
                      <a:pPr marL="96520" marR="220980" indent="0" eaLnBrk="0">
                        <a:lnSpc>
                          <a:spcPct val="102000"/>
                        </a:lnSpc>
                      </a:pPr>
                      <a:r>
                        <a:rPr lang="en-US" altLang="zh-CN" sz="1400" kern="0" spc="-50" baseline="0" noProof="0" dirty="0">
                          <a:solidFill>
                            <a:srgbClr val="000000"/>
                          </a:solidFill>
                          <a:latin typeface="Calibri"/>
                          <a:ea typeface="Arial" pitchFamily="34" charset="0"/>
                          <a:cs typeface="Arial"/>
                        </a:rPr>
                        <a:t>Most</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 is</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$300,000</a:t>
                      </a:r>
                    </a:p>
                  </a:txBody>
                  <a:tcPr marL="0" marR="0" marT="414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163722">
                <a:tc>
                  <a:txBody>
                    <a:bodyPr/>
                    <a:lstStyle/>
                    <a:p>
                      <a:pPr marL="102235" marR="0" indent="0" eaLnBrk="0">
                        <a:lnSpc>
                          <a:spcPct val="119000"/>
                        </a:lnSpc>
                      </a:pPr>
                      <a:r>
                        <a:rPr lang="en-US" altLang="zh-CN" sz="1400" kern="0" spc="-15" baseline="0" noProof="0" dirty="0">
                          <a:solidFill>
                            <a:srgbClr val="000000"/>
                          </a:solidFill>
                          <a:latin typeface="Calibri"/>
                          <a:ea typeface="Arial" pitchFamily="34" charset="0"/>
                          <a:cs typeface="Arial"/>
                        </a:rPr>
                        <a:t>Property</a:t>
                      </a:r>
                    </a:p>
                    <a:p>
                      <a:pPr marL="102235" marR="0" indent="0" eaLnBrk="0">
                        <a:lnSpc>
                          <a:spcPct val="104000"/>
                        </a:lnSpc>
                      </a:pPr>
                      <a:r>
                        <a:rPr lang="en-US" altLang="zh-CN" sz="1400" kern="0" spc="-15" baseline="0" noProof="0" dirty="0">
                          <a:solidFill>
                            <a:srgbClr val="000000"/>
                          </a:solidFill>
                          <a:latin typeface="Calibri"/>
                          <a:ea typeface="Arial" pitchFamily="34" charset="0"/>
                          <a:cs typeface="Arial"/>
                        </a:rPr>
                        <a:t>Damage</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Liability</a:t>
                      </a:r>
                    </a:p>
                  </a:txBody>
                  <a:tcPr marL="0" marR="0" marT="444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210820" indent="0" eaLnBrk="0">
                        <a:lnSpc>
                          <a:spcPct val="108000"/>
                        </a:lnSpc>
                      </a:pPr>
                      <a:r>
                        <a:rPr lang="en-US" altLang="zh-CN" sz="1400" kern="0" spc="-50" baseline="0" noProof="0" dirty="0">
                          <a:solidFill>
                            <a:srgbClr val="000000"/>
                          </a:solidFill>
                          <a:latin typeface="Calibri"/>
                          <a:ea typeface="Arial" pitchFamily="34" charset="0"/>
                          <a:cs typeface="Arial"/>
                        </a:rPr>
                        <a:t>Pays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claim</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against</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if</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property</a:t>
                      </a:r>
                      <a:r>
                        <a:rPr lang="en-US" altLang="zh-CN" sz="1400" kern="0" spc="-1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others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3535"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damaged</a:t>
                      </a:r>
                      <a:r>
                        <a:rPr lang="en-US" altLang="zh-CN" sz="1400" kern="0" spc="-9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at</a:t>
                      </a:r>
                      <a:r>
                        <a:rPr lang="en-US" altLang="zh-CN" sz="1400" kern="0" spc="9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fault</a:t>
                      </a:r>
                    </a:p>
                  </a:txBody>
                  <a:tcPr marL="0" marR="0" marT="444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363220" indent="0" eaLnBrk="0">
                        <a:lnSpc>
                          <a:spcPct val="109000"/>
                        </a:lnSpc>
                      </a:pPr>
                      <a:r>
                        <a:rPr lang="en-US" altLang="zh-CN" sz="1400" kern="0" spc="-20" baseline="0" noProof="0" dirty="0">
                          <a:solidFill>
                            <a:srgbClr val="000000"/>
                          </a:solidFill>
                          <a:latin typeface="Calibri"/>
                          <a:ea typeface="Arial" pitchFamily="34" charset="0"/>
                          <a:cs typeface="Arial"/>
                        </a:rPr>
                        <a:t>Other</a:t>
                      </a:r>
                      <a:r>
                        <a:rPr lang="en-US" altLang="zh-CN" sz="1400" kern="0" spc="-10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car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possessions</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a:t>
                      </a:r>
                      <a:r>
                        <a:rPr lang="en-US" altLang="zh-CN" sz="1400" kern="0" spc="6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vehicle.</a:t>
                      </a:r>
                      <a:r>
                        <a:rPr lang="en-US" altLang="zh-CN" sz="1400" kern="0" spc="3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Damage</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house,</a:t>
                      </a:r>
                      <a:r>
                        <a:rPr lang="en-US" altLang="zh-CN" sz="1400" kern="0" spc="1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telephone</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pole</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traffic</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light.</a:t>
                      </a:r>
                    </a:p>
                  </a:txBody>
                  <a:tcPr marL="0" marR="0" marT="4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6520" marR="0" indent="0" eaLnBrk="0">
                        <a:lnSpc>
                          <a:spcPct val="119000"/>
                        </a:lnSpc>
                      </a:pPr>
                      <a:r>
                        <a:rPr lang="en-US" altLang="zh-CN" sz="1400" kern="0" spc="-15" baseline="0" noProof="0" dirty="0">
                          <a:solidFill>
                            <a:srgbClr val="000000"/>
                          </a:solidFill>
                          <a:latin typeface="Calibri"/>
                          <a:ea typeface="Arial" pitchFamily="34" charset="0"/>
                          <a:cs typeface="Arial"/>
                        </a:rPr>
                        <a:t>$10,000</a:t>
                      </a:r>
                    </a:p>
                  </a:txBody>
                  <a:tcPr marL="0" marR="0" marT="447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txBody>
                  <a:tcPr marL="0" marR="0" marT="419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368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p:txBody>
          <a:bodyPr/>
          <a:lstStyle/>
          <a:p>
            <a:r>
              <a:rPr lang="en-US"/>
              <a:t>What Do the Coverages Mean?</a:t>
            </a:r>
          </a:p>
        </p:txBody>
      </p:sp>
      <p:graphicFrame>
        <p:nvGraphicFramePr>
          <p:cNvPr id="7" name="Table98">
            <a:extLst>
              <a:ext uri="{FF2B5EF4-FFF2-40B4-BE49-F238E27FC236}">
                <a16:creationId xmlns:a16="http://schemas.microsoft.com/office/drawing/2014/main" id="{5C1588A0-D6CA-40F6-9B0A-CBA70ED3E3CC}"/>
              </a:ext>
            </a:extLst>
          </p:cNvPr>
          <p:cNvGraphicFramePr>
            <a:graphicFrameLocks noGrp="1"/>
          </p:cNvGraphicFramePr>
          <p:nvPr>
            <p:extLst>
              <p:ext uri="{D42A27DB-BD31-4B8C-83A1-F6EECF244321}">
                <p14:modId xmlns:p14="http://schemas.microsoft.com/office/powerpoint/2010/main" val="1947584366"/>
              </p:ext>
            </p:extLst>
          </p:nvPr>
        </p:nvGraphicFramePr>
        <p:xfrm>
          <a:off x="417945" y="1330324"/>
          <a:ext cx="10605201" cy="5077642"/>
        </p:xfrm>
        <a:graphic>
          <a:graphicData uri="http://schemas.openxmlformats.org/drawingml/2006/table">
            <a:tbl>
              <a:tblPr firstRow="1" bandRow="1"/>
              <a:tblGrid>
                <a:gridCol w="1965501">
                  <a:extLst>
                    <a:ext uri="{9D8B030D-6E8A-4147-A177-3AD203B41FA5}">
                      <a16:colId xmlns:a16="http://schemas.microsoft.com/office/drawing/2014/main" val="20000"/>
                    </a:ext>
                  </a:extLst>
                </a:gridCol>
                <a:gridCol w="2045012">
                  <a:extLst>
                    <a:ext uri="{9D8B030D-6E8A-4147-A177-3AD203B41FA5}">
                      <a16:colId xmlns:a16="http://schemas.microsoft.com/office/drawing/2014/main" val="20001"/>
                    </a:ext>
                  </a:extLst>
                </a:gridCol>
                <a:gridCol w="2301285">
                  <a:extLst>
                    <a:ext uri="{9D8B030D-6E8A-4147-A177-3AD203B41FA5}">
                      <a16:colId xmlns:a16="http://schemas.microsoft.com/office/drawing/2014/main" val="20002"/>
                    </a:ext>
                  </a:extLst>
                </a:gridCol>
                <a:gridCol w="2627562">
                  <a:extLst>
                    <a:ext uri="{9D8B030D-6E8A-4147-A177-3AD203B41FA5}">
                      <a16:colId xmlns:a16="http://schemas.microsoft.com/office/drawing/2014/main" val="20003"/>
                    </a:ext>
                  </a:extLst>
                </a:gridCol>
                <a:gridCol w="1665841">
                  <a:extLst>
                    <a:ext uri="{9D8B030D-6E8A-4147-A177-3AD203B41FA5}">
                      <a16:colId xmlns:a16="http://schemas.microsoft.com/office/drawing/2014/main" val="20004"/>
                    </a:ext>
                  </a:extLst>
                </a:gridCol>
              </a:tblGrid>
              <a:tr h="568021">
                <a:tc>
                  <a:txBody>
                    <a:bodyPr/>
                    <a:lstStyle/>
                    <a:p>
                      <a:pPr marL="196215" marR="0" indent="0" eaLnBrk="0">
                        <a:lnSpc>
                          <a:spcPct val="124000"/>
                        </a:lnSpc>
                      </a:pPr>
                      <a:r>
                        <a:rPr lang="en-US" altLang="zh-CN" sz="1400" b="1" kern="0" spc="-25" baseline="0" noProof="0" dirty="0">
                          <a:solidFill>
                            <a:srgbClr val="000000"/>
                          </a:solidFill>
                          <a:latin typeface="Calibri"/>
                          <a:ea typeface="Arial" pitchFamily="34" charset="0"/>
                          <a:cs typeface="Arial"/>
                        </a:rPr>
                        <a:t>Kind</a:t>
                      </a:r>
                      <a:r>
                        <a:rPr lang="en-US" altLang="zh-CN" sz="1400" b="1" kern="0" spc="-9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of</a:t>
                      </a:r>
                      <a:r>
                        <a:rPr lang="en-US" altLang="zh-CN" sz="1400" b="1" kern="0" spc="3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Insurance</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95935" marR="0" indent="0" eaLnBrk="0">
                        <a:lnSpc>
                          <a:spcPct val="124000"/>
                        </a:lnSpc>
                      </a:pPr>
                      <a:r>
                        <a:rPr lang="en-US" altLang="zh-CN" sz="1400" b="1" kern="0" spc="-15" baseline="0" noProof="0" dirty="0">
                          <a:solidFill>
                            <a:srgbClr val="000000"/>
                          </a:solidFill>
                          <a:latin typeface="Calibri"/>
                          <a:ea typeface="Arial" pitchFamily="34" charset="0"/>
                          <a:cs typeface="Arial"/>
                        </a:rPr>
                        <a:t>Coverage</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22910" marR="0" indent="0" eaLnBrk="0">
                        <a:lnSpc>
                          <a:spcPct val="124000"/>
                        </a:lnSpc>
                      </a:pPr>
                      <a:r>
                        <a:rPr lang="en-US" altLang="zh-CN" sz="1400" b="1" kern="0" spc="-20" baseline="0" noProof="0" dirty="0">
                          <a:solidFill>
                            <a:srgbClr val="000000"/>
                          </a:solidFill>
                          <a:latin typeface="Calibri"/>
                          <a:ea typeface="Arial" pitchFamily="34" charset="0"/>
                          <a:cs typeface="Arial"/>
                        </a:rPr>
                        <a:t>Claim</a:t>
                      </a:r>
                      <a:r>
                        <a:rPr lang="en-US" altLang="zh-CN" sz="1400" b="1" kern="0" spc="-5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Includes</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61645" marR="0" indent="0" eaLnBrk="0">
                        <a:lnSpc>
                          <a:spcPct val="124000"/>
                        </a:lnSpc>
                      </a:pPr>
                      <a:r>
                        <a:rPr lang="en-US" altLang="zh-CN" sz="1400" b="1" kern="0" spc="-15" baseline="0" noProof="0" dirty="0">
                          <a:solidFill>
                            <a:srgbClr val="000000"/>
                          </a:solidFill>
                          <a:latin typeface="Calibri"/>
                          <a:ea typeface="Arial" pitchFamily="34" charset="0"/>
                          <a:cs typeface="Arial"/>
                        </a:rPr>
                        <a:t>Minimum</a:t>
                      </a:r>
                      <a:r>
                        <a:rPr lang="en-US" altLang="zh-CN" sz="1400" b="1" kern="0" spc="-1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Amount</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73710" marR="0" indent="0" eaLnBrk="0">
                        <a:lnSpc>
                          <a:spcPct val="124000"/>
                        </a:lnSpc>
                      </a:pPr>
                      <a:r>
                        <a:rPr lang="en-US" altLang="zh-CN" sz="1400" b="1" kern="0" spc="-20" baseline="0" noProof="0" dirty="0">
                          <a:solidFill>
                            <a:srgbClr val="000000"/>
                          </a:solidFill>
                          <a:latin typeface="Calibri"/>
                          <a:ea typeface="Arial" pitchFamily="34" charset="0"/>
                          <a:cs typeface="Arial"/>
                        </a:rPr>
                        <a:t>Notes</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38393">
                <a:tc>
                  <a:txBody>
                    <a:bodyPr/>
                    <a:lstStyle/>
                    <a:p>
                      <a:pPr marL="97155" marR="0" indent="0" eaLnBrk="0">
                        <a:lnSpc>
                          <a:spcPct val="119000"/>
                        </a:lnSpc>
                      </a:pPr>
                      <a:r>
                        <a:rPr lang="en-US" altLang="zh-CN" sz="1400" kern="0" spc="-10" baseline="0" noProof="0" dirty="0">
                          <a:solidFill>
                            <a:srgbClr val="000000"/>
                          </a:solidFill>
                          <a:latin typeface="Calibri"/>
                          <a:ea typeface="Arial" pitchFamily="34" charset="0"/>
                          <a:cs typeface="Arial"/>
                        </a:rPr>
                        <a:t>Statutory</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Uninsured</a:t>
                      </a:r>
                    </a:p>
                    <a:p>
                      <a:pPr marL="101600" marR="0" indent="0" eaLnBrk="0">
                        <a:lnSpc>
                          <a:spcPct val="104000"/>
                        </a:lnSpc>
                      </a:pPr>
                      <a:r>
                        <a:rPr lang="en-US" altLang="zh-CN" sz="1400" kern="0" spc="-15" baseline="0" noProof="0" dirty="0">
                          <a:solidFill>
                            <a:srgbClr val="000000"/>
                          </a:solidFill>
                          <a:latin typeface="Calibri"/>
                          <a:ea typeface="Arial" pitchFamily="34" charset="0"/>
                          <a:cs typeface="Arial"/>
                        </a:rPr>
                        <a:t>Motorist</a:t>
                      </a:r>
                    </a:p>
                  </a:txBody>
                  <a:tcPr marL="0" marR="0" marT="44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3345" marR="206375" indent="0" eaLnBrk="0">
                        <a:lnSpc>
                          <a:spcPct val="107000"/>
                        </a:lnSpc>
                      </a:pPr>
                      <a:r>
                        <a:rPr lang="en-US" altLang="zh-CN" sz="1400" kern="0" spc="-50" baseline="0" noProof="0" dirty="0">
                          <a:solidFill>
                            <a:srgbClr val="000000"/>
                          </a:solidFill>
                          <a:latin typeface="Calibri"/>
                          <a:ea typeface="Arial" pitchFamily="34" charset="0"/>
                          <a:cs typeface="Arial"/>
                        </a:rPr>
                        <a:t>Pays</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injuries</a:t>
                      </a:r>
                      <a:r>
                        <a:rPr lang="en-US" altLang="zh-CN" sz="1400" kern="0" spc="2425"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sustained</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by</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your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passengers</a:t>
                      </a:r>
                      <a:r>
                        <a:rPr lang="en-US" altLang="zh-CN" sz="1400" kern="0" spc="207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caused</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by</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a:t>
                      </a:r>
                      <a:r>
                        <a:rPr lang="en-US" altLang="zh-CN" sz="1400" kern="0" spc="371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uninsured</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motorist</a:t>
                      </a:r>
                    </a:p>
                  </a:txBody>
                  <a:tcPr marL="0" marR="0" marT="44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72415" marR="339090" indent="-172085" eaLnBrk="0">
                        <a:lnSpc>
                          <a:spcPct val="110000"/>
                        </a:lnSpc>
                      </a:pPr>
                      <a:r>
                        <a:rPr lang="en-US" altLang="zh-CN" sz="1700" kern="0" spc="-100" baseline="0" noProof="0" dirty="0">
                          <a:solidFill>
                            <a:srgbClr val="000000"/>
                          </a:solidFill>
                          <a:latin typeface="Calibri"/>
                          <a:ea typeface="Arial" pitchFamily="34" charset="0"/>
                          <a:cs typeface="Arial"/>
                        </a:rPr>
                        <a:t>•</a:t>
                      </a:r>
                      <a:r>
                        <a:rPr lang="en-US" altLang="zh-CN" sz="1700" kern="0" spc="3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passenger</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injuries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6065" marR="303530" indent="-165100" eaLnBrk="0">
                        <a:lnSpc>
                          <a:spcPct val="107000"/>
                        </a:lnSpc>
                      </a:pPr>
                      <a:r>
                        <a:rPr lang="en-US" altLang="zh-CN" sz="1700" kern="0" spc="-100" baseline="0" noProof="0" dirty="0">
                          <a:solidFill>
                            <a:srgbClr val="000000"/>
                          </a:solidFill>
                          <a:latin typeface="Calibri"/>
                          <a:ea typeface="Arial" pitchFamily="34" charset="0"/>
                          <a:cs typeface="Arial"/>
                        </a:rPr>
                        <a:t>•</a:t>
                      </a:r>
                      <a:r>
                        <a:rPr lang="en-US" altLang="zh-CN" sz="1700" kern="0" spc="4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$25,000</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person</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$50,000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accident</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those</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accident</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those</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that</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occur</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WITHIN</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NYS.</a:t>
                      </a:r>
                    </a:p>
                    <a:p>
                      <a:pPr marL="386715" marR="121285" indent="-287655" eaLnBrk="0">
                        <a:lnSpc>
                          <a:spcPct val="105000"/>
                        </a:lnSpc>
                      </a:pPr>
                      <a:r>
                        <a:rPr lang="en-US" altLang="zh-CN" sz="1400" kern="0" spc="-100" baseline="0" noProof="0" dirty="0">
                          <a:solidFill>
                            <a:srgbClr val="000000"/>
                          </a:solidFill>
                          <a:latin typeface="Calibri"/>
                          <a:ea typeface="Arial" pitchFamily="34" charset="0"/>
                          <a:cs typeface="Arial"/>
                        </a:rPr>
                        <a:t>•</a:t>
                      </a:r>
                      <a:r>
                        <a:rPr lang="en-US" altLang="zh-CN" sz="1400" kern="0" spc="15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Serves</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as</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supplementary</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insurance</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if</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outside</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1600" noProof="0" dirty="0">
                          <a:latin typeface="Calibri"/>
                          <a:ea typeface="Arial" pitchFamily="34" charset="0"/>
                          <a:cs typeface="Arial"/>
                        </a:rPr>
                        <a:t> </a:t>
                      </a:r>
                      <a:r>
                        <a:rPr lang="en-US" altLang="zh-CN" sz="1400" kern="0" spc="-35" baseline="0" noProof="0" dirty="0">
                          <a:solidFill>
                            <a:srgbClr val="000000"/>
                          </a:solidFill>
                          <a:latin typeface="Calibri"/>
                          <a:ea typeface="Arial" pitchFamily="34" charset="0"/>
                          <a:cs typeface="Arial"/>
                        </a:rPr>
                        <a:t>NYS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txBody>
                  <a:tcPr marL="0" marR="0" marT="424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035614">
                <a:tc>
                  <a:txBody>
                    <a:bodyPr/>
                    <a:lstStyle/>
                    <a:p>
                      <a:pPr marL="99695" marR="514350" indent="-1270" eaLnBrk="0">
                        <a:lnSpc>
                          <a:spcPct val="109000"/>
                        </a:lnSpc>
                      </a:pPr>
                      <a:r>
                        <a:rPr lang="en-US" altLang="zh-CN" sz="1400" kern="0" spc="-15" baseline="0" noProof="0" dirty="0">
                          <a:solidFill>
                            <a:srgbClr val="000000"/>
                          </a:solidFill>
                          <a:latin typeface="Calibri"/>
                          <a:ea typeface="Arial" pitchFamily="34" charset="0"/>
                          <a:cs typeface="Arial"/>
                        </a:rPr>
                        <a:t>Optional</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Basic</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Economic</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(OBEL)</a:t>
                      </a:r>
                    </a:p>
                  </a:txBody>
                  <a:tcPr marL="0" marR="0" marT="45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247650" indent="-1270" eaLnBrk="0">
                        <a:lnSpc>
                          <a:spcPct val="108000"/>
                        </a:lnSpc>
                      </a:pPr>
                      <a:r>
                        <a:rPr lang="en-US" altLang="zh-CN" sz="1400" kern="0" spc="-25" baseline="0" noProof="0" dirty="0">
                          <a:solidFill>
                            <a:srgbClr val="000000"/>
                          </a:solidFill>
                          <a:latin typeface="Calibri"/>
                          <a:ea typeface="Arial" pitchFamily="34" charset="0"/>
                          <a:cs typeface="Arial"/>
                        </a:rPr>
                        <a:t>This</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coverage</a:t>
                      </a:r>
                      <a:r>
                        <a:rPr lang="en-US" altLang="zh-CN" sz="1400" kern="0" spc="2995"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provides</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extra</a:t>
                      </a:r>
                      <a:r>
                        <a:rPr lang="en-US" altLang="zh-CN" sz="1400" kern="0" spc="15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amount</a:t>
                      </a:r>
                      <a:r>
                        <a:rPr lang="en-US" altLang="zh-CN" sz="1400" kern="0" spc="-1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on</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top</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the</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no-fault</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limit</a:t>
                      </a:r>
                    </a:p>
                  </a:txBody>
                  <a:tcPr marL="0" marR="0" marT="454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211455" indent="0" eaLnBrk="0">
                        <a:lnSpc>
                          <a:spcPct val="102000"/>
                        </a:lnSpc>
                      </a:pPr>
                      <a:r>
                        <a:rPr lang="en-US" altLang="zh-CN" sz="1400" kern="0" spc="-50" baseline="0" noProof="0" dirty="0">
                          <a:solidFill>
                            <a:srgbClr val="000000"/>
                          </a:solidFill>
                          <a:latin typeface="Calibri"/>
                          <a:ea typeface="Arial" pitchFamily="34" charset="0"/>
                          <a:cs typeface="Arial"/>
                        </a:rPr>
                        <a:t>Most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$25,000</a:t>
                      </a:r>
                    </a:p>
                  </a:txBody>
                  <a:tcPr marL="0" marR="0" marT="427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035614">
                <a:tc>
                  <a:txBody>
                    <a:bodyPr/>
                    <a:lstStyle/>
                    <a:p>
                      <a:pPr marL="97790" marR="0" indent="0" eaLnBrk="0">
                        <a:lnSpc>
                          <a:spcPct val="119000"/>
                        </a:lnSpc>
                      </a:pPr>
                      <a:r>
                        <a:rPr lang="en-US" altLang="zh-CN" sz="1400" kern="0" spc="-10" baseline="0" noProof="0" dirty="0">
                          <a:solidFill>
                            <a:srgbClr val="000000"/>
                          </a:solidFill>
                          <a:latin typeface="Calibri"/>
                          <a:ea typeface="Arial" pitchFamily="34" charset="0"/>
                          <a:cs typeface="Arial"/>
                        </a:rPr>
                        <a:t>Supplementary</a:t>
                      </a:r>
                    </a:p>
                    <a:p>
                      <a:pPr marL="102235" marR="0" indent="0" eaLnBrk="0">
                        <a:lnSpc>
                          <a:spcPct val="104000"/>
                        </a:lnSpc>
                      </a:pPr>
                      <a:r>
                        <a:rPr lang="en-US" altLang="zh-CN" sz="1400" kern="0" spc="-20" baseline="0" noProof="0" dirty="0">
                          <a:solidFill>
                            <a:srgbClr val="000000"/>
                          </a:solidFill>
                          <a:latin typeface="Calibri"/>
                          <a:ea typeface="Arial" pitchFamily="34" charset="0"/>
                          <a:cs typeface="Arial"/>
                        </a:rPr>
                        <a:t>Uninsured</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Motorist</a:t>
                      </a:r>
                    </a:p>
                  </a:txBody>
                  <a:tcPr marL="0" marR="0" marT="457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252095" indent="0" algn="just" eaLnBrk="0">
                        <a:lnSpc>
                          <a:spcPct val="108000"/>
                        </a:lnSpc>
                      </a:pPr>
                      <a:r>
                        <a:rPr lang="en-US" altLang="zh-CN" sz="1400" kern="0" spc="-30" baseline="0" noProof="0" dirty="0">
                          <a:solidFill>
                            <a:srgbClr val="000000"/>
                          </a:solidFill>
                          <a:latin typeface="Calibri"/>
                          <a:ea typeface="Arial" pitchFamily="34" charset="0"/>
                          <a:cs typeface="Arial"/>
                        </a:rPr>
                        <a:t>Extends</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coverage</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accidents</a:t>
                      </a:r>
                      <a:r>
                        <a:rPr lang="en-US" altLang="zh-CN" sz="1400" kern="0" spc="-1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that</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occur</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outside</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New</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York</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State</a:t>
                      </a:r>
                    </a:p>
                  </a:txBody>
                  <a:tcPr marL="0" marR="0" marT="457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238125" indent="0" eaLnBrk="0">
                        <a:lnSpc>
                          <a:spcPct val="102000"/>
                        </a:lnSpc>
                      </a:pPr>
                      <a:r>
                        <a:rPr lang="en-US" altLang="zh-CN" sz="1400" kern="0" spc="-15" baseline="0" noProof="0" dirty="0">
                          <a:solidFill>
                            <a:srgbClr val="000000"/>
                          </a:solidFill>
                          <a:latin typeface="Calibri"/>
                          <a:ea typeface="Arial" pitchFamily="34" charset="0"/>
                          <a:cs typeface="Arial"/>
                        </a:rPr>
                        <a:t>$50,000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most</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common</a:t>
                      </a:r>
                    </a:p>
                  </a:txBody>
                  <a:tcPr marL="0" marR="0" marT="430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700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E6F9-2F62-498C-BC77-37FA6C037B81}"/>
              </a:ext>
            </a:extLst>
          </p:cNvPr>
          <p:cNvSpPr>
            <a:spLocks noGrp="1"/>
          </p:cNvSpPr>
          <p:nvPr>
            <p:ph type="title"/>
          </p:nvPr>
        </p:nvSpPr>
        <p:spPr/>
        <p:txBody>
          <a:bodyPr/>
          <a:lstStyle/>
          <a:p>
            <a:r>
              <a:rPr lang="en-US" dirty="0">
                <a:cs typeface="Calibri Light"/>
              </a:rPr>
              <a:t>Session Goals</a:t>
            </a:r>
            <a:endParaRPr lang="en-US" dirty="0"/>
          </a:p>
        </p:txBody>
      </p:sp>
      <p:sp>
        <p:nvSpPr>
          <p:cNvPr id="3" name="Content Placeholder 2">
            <a:extLst>
              <a:ext uri="{FF2B5EF4-FFF2-40B4-BE49-F238E27FC236}">
                <a16:creationId xmlns:a16="http://schemas.microsoft.com/office/drawing/2014/main" id="{2436BAA6-0926-4B08-A03A-BC17792DCE55}"/>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ea typeface="+mn-lt"/>
                <a:cs typeface="+mn-lt"/>
              </a:rPr>
              <a:t>Students will know their responsibilities for keeping their vehicle in proper working order and insured.</a:t>
            </a:r>
            <a:endParaRPr lang="en-US" dirty="0"/>
          </a:p>
        </p:txBody>
      </p:sp>
    </p:spTree>
    <p:extLst>
      <p:ext uri="{BB962C8B-B14F-4D97-AF65-F5344CB8AC3E}">
        <p14:creationId xmlns:p14="http://schemas.microsoft.com/office/powerpoint/2010/main" val="63148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p:txBody>
          <a:bodyPr/>
          <a:lstStyle/>
          <a:p>
            <a:r>
              <a:rPr lang="en-US"/>
              <a:t>What Do the Coverages Mean?</a:t>
            </a:r>
          </a:p>
        </p:txBody>
      </p:sp>
      <p:graphicFrame>
        <p:nvGraphicFramePr>
          <p:cNvPr id="6" name="Table104">
            <a:extLst>
              <a:ext uri="{FF2B5EF4-FFF2-40B4-BE49-F238E27FC236}">
                <a16:creationId xmlns:a16="http://schemas.microsoft.com/office/drawing/2014/main" id="{F3449AAF-4CE7-4363-910E-966F3F640BE6}"/>
              </a:ext>
            </a:extLst>
          </p:cNvPr>
          <p:cNvGraphicFramePr>
            <a:graphicFrameLocks noGrp="1"/>
          </p:cNvGraphicFramePr>
          <p:nvPr>
            <p:extLst>
              <p:ext uri="{D42A27DB-BD31-4B8C-83A1-F6EECF244321}">
                <p14:modId xmlns:p14="http://schemas.microsoft.com/office/powerpoint/2010/main" val="1898703681"/>
              </p:ext>
            </p:extLst>
          </p:nvPr>
        </p:nvGraphicFramePr>
        <p:xfrm>
          <a:off x="614217" y="1397000"/>
          <a:ext cx="10429073" cy="5010966"/>
        </p:xfrm>
        <a:graphic>
          <a:graphicData uri="http://schemas.openxmlformats.org/drawingml/2006/table">
            <a:tbl>
              <a:tblPr firstRow="1" bandRow="1"/>
              <a:tblGrid>
                <a:gridCol w="1651270">
                  <a:extLst>
                    <a:ext uri="{9D8B030D-6E8A-4147-A177-3AD203B41FA5}">
                      <a16:colId xmlns:a16="http://schemas.microsoft.com/office/drawing/2014/main" val="20000"/>
                    </a:ext>
                  </a:extLst>
                </a:gridCol>
                <a:gridCol w="2292634">
                  <a:extLst>
                    <a:ext uri="{9D8B030D-6E8A-4147-A177-3AD203B41FA5}">
                      <a16:colId xmlns:a16="http://schemas.microsoft.com/office/drawing/2014/main" val="20001"/>
                    </a:ext>
                  </a:extLst>
                </a:gridCol>
                <a:gridCol w="2364399">
                  <a:extLst>
                    <a:ext uri="{9D8B030D-6E8A-4147-A177-3AD203B41FA5}">
                      <a16:colId xmlns:a16="http://schemas.microsoft.com/office/drawing/2014/main" val="20002"/>
                    </a:ext>
                  </a:extLst>
                </a:gridCol>
                <a:gridCol w="2482593">
                  <a:extLst>
                    <a:ext uri="{9D8B030D-6E8A-4147-A177-3AD203B41FA5}">
                      <a16:colId xmlns:a16="http://schemas.microsoft.com/office/drawing/2014/main" val="20003"/>
                    </a:ext>
                  </a:extLst>
                </a:gridCol>
                <a:gridCol w="1638177">
                  <a:extLst>
                    <a:ext uri="{9D8B030D-6E8A-4147-A177-3AD203B41FA5}">
                      <a16:colId xmlns:a16="http://schemas.microsoft.com/office/drawing/2014/main" val="20004"/>
                    </a:ext>
                  </a:extLst>
                </a:gridCol>
              </a:tblGrid>
              <a:tr h="645162">
                <a:tc>
                  <a:txBody>
                    <a:bodyPr/>
                    <a:lstStyle/>
                    <a:p>
                      <a:pPr marL="347980" marR="338455" indent="90805" eaLnBrk="0">
                        <a:lnSpc>
                          <a:spcPct val="114000"/>
                        </a:lnSpc>
                      </a:pPr>
                      <a:r>
                        <a:rPr lang="en-US" altLang="zh-CN" sz="1400" b="1" kern="0" spc="-25" baseline="0" noProof="0" dirty="0">
                          <a:solidFill>
                            <a:srgbClr val="000000"/>
                          </a:solidFill>
                          <a:latin typeface="Calibri"/>
                          <a:ea typeface="Arial" pitchFamily="34" charset="0"/>
                          <a:cs typeface="Arial"/>
                        </a:rPr>
                        <a:t>Kind</a:t>
                      </a:r>
                      <a:r>
                        <a:rPr lang="en-US" altLang="zh-CN" sz="1400" b="1" kern="0" spc="-9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of</a:t>
                      </a:r>
                      <a:r>
                        <a:rPr lang="en-US" altLang="zh-CN" sz="1400" b="1" kern="0" spc="600" noProof="0" dirty="0">
                          <a:latin typeface="Calibri"/>
                          <a:ea typeface="Arial" pitchFamily="34" charset="0"/>
                          <a:cs typeface="Arial"/>
                        </a:rPr>
                        <a:t> </a:t>
                      </a:r>
                      <a:r>
                        <a:rPr lang="en-US" altLang="zh-CN" sz="1400" b="1" kern="0" spc="-20" baseline="0" noProof="0" dirty="0">
                          <a:solidFill>
                            <a:srgbClr val="000000"/>
                          </a:solidFill>
                          <a:latin typeface="Calibri"/>
                          <a:ea typeface="Arial" pitchFamily="34" charset="0"/>
                          <a:cs typeface="Arial"/>
                        </a:rPr>
                        <a:t>Insurance</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7220" marR="0" indent="0" eaLnBrk="0">
                        <a:lnSpc>
                          <a:spcPct val="124000"/>
                        </a:lnSpc>
                      </a:pPr>
                      <a:r>
                        <a:rPr lang="en-US" altLang="zh-CN" sz="1400" b="1" kern="0" spc="-15" baseline="0" noProof="0" dirty="0">
                          <a:solidFill>
                            <a:srgbClr val="000000"/>
                          </a:solidFill>
                          <a:latin typeface="Calibri"/>
                          <a:ea typeface="Arial" pitchFamily="34" charset="0"/>
                          <a:cs typeface="Arial"/>
                        </a:rPr>
                        <a:t>Coverage</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71805" marR="0" indent="0" eaLnBrk="0">
                        <a:lnSpc>
                          <a:spcPct val="124000"/>
                        </a:lnSpc>
                      </a:pPr>
                      <a:r>
                        <a:rPr lang="en-US" altLang="zh-CN" sz="1400" b="1" kern="0" spc="-20" baseline="0" noProof="0" dirty="0">
                          <a:solidFill>
                            <a:srgbClr val="000000"/>
                          </a:solidFill>
                          <a:latin typeface="Calibri"/>
                          <a:ea typeface="Arial" pitchFamily="34" charset="0"/>
                          <a:cs typeface="Arial"/>
                        </a:rPr>
                        <a:t>Claim</a:t>
                      </a:r>
                      <a:r>
                        <a:rPr lang="en-US" altLang="zh-CN" sz="1400" b="1" kern="0" spc="-5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Includes</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28625" marR="0" indent="0" eaLnBrk="0">
                        <a:lnSpc>
                          <a:spcPct val="124000"/>
                        </a:lnSpc>
                      </a:pPr>
                      <a:r>
                        <a:rPr lang="en-US" altLang="zh-CN" sz="1400" b="1" kern="0" spc="-15" baseline="0" noProof="0" dirty="0">
                          <a:solidFill>
                            <a:srgbClr val="000000"/>
                          </a:solidFill>
                          <a:latin typeface="Calibri"/>
                          <a:ea typeface="Arial" pitchFamily="34" charset="0"/>
                          <a:cs typeface="Arial"/>
                        </a:rPr>
                        <a:t>Minimum</a:t>
                      </a:r>
                      <a:r>
                        <a:rPr lang="en-US" altLang="zh-CN" sz="1400" b="1" kern="0" spc="-1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Amount</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80060" marR="0" indent="0" eaLnBrk="0">
                        <a:lnSpc>
                          <a:spcPct val="124000"/>
                        </a:lnSpc>
                      </a:pPr>
                      <a:r>
                        <a:rPr lang="en-US" altLang="zh-CN" sz="1400" b="1" kern="0" spc="-20" baseline="0" noProof="0" dirty="0">
                          <a:solidFill>
                            <a:srgbClr val="000000"/>
                          </a:solidFill>
                          <a:latin typeface="Calibri"/>
                          <a:ea typeface="Arial" pitchFamily="34" charset="0"/>
                          <a:cs typeface="Arial"/>
                        </a:rPr>
                        <a:t>Notes</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52272">
                <a:tc>
                  <a:txBody>
                    <a:bodyPr/>
                    <a:lstStyle/>
                    <a:p>
                      <a:pPr marL="101600" marR="0" indent="0" eaLnBrk="0">
                        <a:lnSpc>
                          <a:spcPct val="119000"/>
                        </a:lnSpc>
                      </a:pPr>
                      <a:r>
                        <a:rPr lang="en-US" altLang="zh-CN" sz="1400" kern="0" spc="-30" baseline="0" noProof="0" dirty="0">
                          <a:solidFill>
                            <a:srgbClr val="000000"/>
                          </a:solidFill>
                          <a:latin typeface="Calibri"/>
                          <a:ea typeface="Arial" pitchFamily="34" charset="0"/>
                          <a:cs typeface="Arial"/>
                        </a:rPr>
                        <a:t>Medical</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Payments</a:t>
                      </a:r>
                    </a:p>
                  </a:txBody>
                  <a:tcPr marL="0" marR="0" marT="43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160020" indent="0" eaLnBrk="0">
                        <a:lnSpc>
                          <a:spcPct val="106000"/>
                        </a:lnSpc>
                      </a:pPr>
                      <a:r>
                        <a:rPr lang="en-US" altLang="zh-CN" sz="1400" kern="0" spc="-15" baseline="0" noProof="0" dirty="0">
                          <a:solidFill>
                            <a:srgbClr val="000000"/>
                          </a:solidFill>
                          <a:latin typeface="Calibri"/>
                          <a:ea typeface="Arial" pitchFamily="34" charset="0"/>
                          <a:cs typeface="Arial"/>
                        </a:rPr>
                        <a:t>Coverage</a:t>
                      </a:r>
                      <a:r>
                        <a:rPr lang="en-US" altLang="zh-CN" sz="1400" kern="0" spc="-9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that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reimburses</a:t>
                      </a:r>
                      <a:r>
                        <a:rPr lang="en-US" altLang="zh-CN" sz="1400" kern="0" spc="400" noProof="0" dirty="0">
                          <a:latin typeface="Calibri"/>
                          <a:ea typeface="Arial" pitchFamily="34" charset="0"/>
                          <a:cs typeface="Arial"/>
                        </a:rPr>
                        <a:t> </a:t>
                      </a:r>
                      <a:r>
                        <a:rPr lang="en-US" altLang="zh-CN" sz="1400" kern="0" spc="-35" baseline="0" noProof="0" dirty="0">
                          <a:solidFill>
                            <a:srgbClr val="000000"/>
                          </a:solidFill>
                          <a:latin typeface="Calibri"/>
                          <a:ea typeface="Arial" pitchFamily="34" charset="0"/>
                          <a:cs typeface="Arial"/>
                        </a:rPr>
                        <a:t>you</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your</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passengers</a:t>
                      </a:r>
                      <a:r>
                        <a:rPr lang="en-US" altLang="zh-CN" sz="1400" kern="0" spc="40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1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medical</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funeral</a:t>
                      </a:r>
                      <a:r>
                        <a:rPr lang="en-US" altLang="zh-CN" sz="1400" kern="0" spc="224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expenses</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stemming</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from</a:t>
                      </a:r>
                      <a:r>
                        <a:rPr lang="en-US" altLang="zh-CN" sz="1400" kern="0" spc="400" noProof="0" dirty="0">
                          <a:latin typeface="Calibri"/>
                          <a:ea typeface="Arial" pitchFamily="34" charset="0"/>
                          <a:cs typeface="Arial"/>
                        </a:rPr>
                        <a:t> </a:t>
                      </a:r>
                      <a:r>
                        <a:rPr lang="en-US" altLang="zh-CN" sz="1400" kern="0" spc="-50" baseline="0" noProof="0" dirty="0">
                          <a:solidFill>
                            <a:srgbClr val="000000"/>
                          </a:solidFill>
                          <a:latin typeface="Calibri"/>
                          <a:ea typeface="Arial" pitchFamily="34" charset="0"/>
                          <a:cs typeface="Arial"/>
                        </a:rPr>
                        <a:t>an</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accident,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regardless</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responsibilities</a:t>
                      </a:r>
                    </a:p>
                  </a:txBody>
                  <a:tcPr marL="0" marR="0" marT="43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327660" indent="0" eaLnBrk="0">
                        <a:lnSpc>
                          <a:spcPct val="102000"/>
                        </a:lnSpc>
                      </a:pPr>
                      <a:r>
                        <a:rPr lang="en-US" altLang="zh-CN" sz="1400" kern="0" spc="-15" baseline="0" noProof="0" dirty="0">
                          <a:solidFill>
                            <a:srgbClr val="000000"/>
                          </a:solidFill>
                          <a:latin typeface="Calibri"/>
                          <a:ea typeface="Arial" pitchFamily="34" charset="0"/>
                          <a:cs typeface="Arial"/>
                        </a:rPr>
                        <a:t>$5,000</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most</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common</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306766">
                <a:tc>
                  <a:txBody>
                    <a:bodyPr/>
                    <a:lstStyle/>
                    <a:p>
                      <a:pPr marL="98425" marR="0" indent="0" eaLnBrk="0">
                        <a:lnSpc>
                          <a:spcPct val="119000"/>
                        </a:lnSpc>
                      </a:pPr>
                      <a:r>
                        <a:rPr lang="en-US" altLang="zh-CN" sz="1400" kern="0" spc="-10" baseline="0" noProof="0" dirty="0">
                          <a:solidFill>
                            <a:srgbClr val="000000"/>
                          </a:solidFill>
                          <a:latin typeface="Calibri"/>
                          <a:ea typeface="Arial" pitchFamily="34" charset="0"/>
                          <a:cs typeface="Arial"/>
                        </a:rPr>
                        <a:t>Collision</a:t>
                      </a:r>
                    </a:p>
                  </a:txBody>
                  <a:tcPr marL="0" marR="0" marT="439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188595" indent="0" eaLnBrk="0">
                        <a:lnSpc>
                          <a:spcPct val="108000"/>
                        </a:lnSpc>
                      </a:pPr>
                      <a:r>
                        <a:rPr lang="en-US" altLang="zh-CN" sz="1400" kern="0" spc="-10" baseline="0" noProof="0" dirty="0">
                          <a:solidFill>
                            <a:srgbClr val="000000"/>
                          </a:solidFill>
                          <a:latin typeface="Calibri"/>
                          <a:ea typeface="Arial" pitchFamily="34" charset="0"/>
                          <a:cs typeface="Arial"/>
                        </a:rPr>
                        <a:t>Reimburses</a:t>
                      </a:r>
                      <a:r>
                        <a:rPr lang="en-US" altLang="zh-CN" sz="1400" kern="0" spc="-1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2815"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damage</a:t>
                      </a:r>
                      <a:r>
                        <a:rPr lang="en-US" altLang="zh-CN" sz="1400" kern="0" spc="-1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your</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car</a:t>
                      </a:r>
                      <a:r>
                        <a:rPr lang="en-US" altLang="zh-CN" sz="1400" kern="0" spc="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resulting</a:t>
                      </a:r>
                      <a:r>
                        <a:rPr lang="en-US" altLang="zh-CN" sz="1400" kern="0" spc="-1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from</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impact</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with</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another</a:t>
                      </a:r>
                      <a:r>
                        <a:rPr lang="en-US" altLang="zh-CN" sz="1400" kern="0" spc="-9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car</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object</a:t>
                      </a:r>
                    </a:p>
                  </a:txBody>
                  <a:tcPr marL="0" marR="0" marT="439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223520" indent="0" eaLnBrk="0">
                        <a:lnSpc>
                          <a:spcPct val="102000"/>
                        </a:lnSpc>
                      </a:pPr>
                      <a:r>
                        <a:rPr lang="en-US" altLang="zh-CN" sz="1400" kern="0" spc="-50" baseline="0" noProof="0" dirty="0">
                          <a:solidFill>
                            <a:srgbClr val="000000"/>
                          </a:solidFill>
                          <a:latin typeface="Calibri"/>
                          <a:ea typeface="Arial" pitchFamily="34" charset="0"/>
                          <a:cs typeface="Arial"/>
                        </a:rPr>
                        <a:t>Most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$500</a:t>
                      </a:r>
                      <a:r>
                        <a:rPr lang="en-US" altLang="zh-CN" sz="1400" kern="0" spc="-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deductible</a:t>
                      </a:r>
                    </a:p>
                  </a:txBody>
                  <a:tcPr marL="0" marR="0" marT="413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06766">
                <a:tc>
                  <a:txBody>
                    <a:bodyPr/>
                    <a:lstStyle/>
                    <a:p>
                      <a:pPr marL="98425" marR="0" indent="0" eaLnBrk="0">
                        <a:lnSpc>
                          <a:spcPct val="119000"/>
                        </a:lnSpc>
                      </a:pPr>
                      <a:r>
                        <a:rPr lang="en-US" altLang="zh-CN" sz="1400" kern="0" spc="-10" baseline="0" noProof="0" dirty="0">
                          <a:solidFill>
                            <a:srgbClr val="000000"/>
                          </a:solidFill>
                          <a:latin typeface="Calibri"/>
                          <a:ea typeface="Arial" pitchFamily="34" charset="0"/>
                          <a:cs typeface="Arial"/>
                        </a:rPr>
                        <a:t>Comprehensive</a:t>
                      </a:r>
                    </a:p>
                  </a:txBody>
                  <a:tcPr marL="0" marR="0" marT="442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256540" indent="0" eaLnBrk="0">
                        <a:lnSpc>
                          <a:spcPct val="109000"/>
                        </a:lnSpc>
                      </a:pPr>
                      <a:r>
                        <a:rPr lang="en-US" altLang="zh-CN" sz="1400" kern="0" spc="-10" baseline="0" noProof="0" dirty="0">
                          <a:solidFill>
                            <a:srgbClr val="000000"/>
                          </a:solidFill>
                          <a:latin typeface="Calibri"/>
                          <a:ea typeface="Arial" pitchFamily="34" charset="0"/>
                          <a:cs typeface="Arial"/>
                        </a:rPr>
                        <a:t>Reimburses</a:t>
                      </a:r>
                      <a:r>
                        <a:rPr lang="en-US" altLang="zh-CN" sz="1400" kern="0" spc="-1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228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damage</a:t>
                      </a:r>
                      <a:r>
                        <a:rPr lang="en-US" altLang="zh-CN" sz="1400" kern="0" spc="-1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your</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auto</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not</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caused</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by</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collision</a:t>
                      </a:r>
                    </a:p>
                  </a:txBody>
                  <a:tcPr marL="0" marR="0" marT="442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endParaRPr lang="en-US" sz="1400" b="0" i="0" u="none" strike="noStrike" kern="0" spc="-100" baseline="0" noProof="0" dirty="0">
                        <a:latin typeface="Calibri"/>
                      </a:endParaRPr>
                    </a:p>
                  </a:txBody>
                  <a:tcPr marL="0" marR="0" marT="44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100965" marR="110490" indent="-3810" eaLnBrk="0">
                        <a:lnSpc>
                          <a:spcPct val="102000"/>
                        </a:lnSpc>
                      </a:pPr>
                      <a:r>
                        <a:rPr lang="en-US" altLang="zh-CN" sz="1400" kern="0" spc="-25" baseline="0" noProof="0" dirty="0">
                          <a:solidFill>
                            <a:srgbClr val="000000"/>
                          </a:solidFill>
                          <a:latin typeface="Calibri"/>
                          <a:ea typeface="Arial" pitchFamily="34" charset="0"/>
                          <a:cs typeface="Arial"/>
                        </a:rPr>
                        <a:t>$200</a:t>
                      </a:r>
                      <a:r>
                        <a:rPr lang="en-US" altLang="zh-CN" sz="1400" kern="0" spc="-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deductible</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most</a:t>
                      </a:r>
                      <a:r>
                        <a:rPr lang="en-US" altLang="zh-CN" sz="1400" kern="0" spc="-10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p>
                  </a:txBody>
                  <a:tcPr marL="0" marR="0" marT="41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371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4DF4-D2C1-448A-8D5B-D94182106118}"/>
              </a:ext>
            </a:extLst>
          </p:cNvPr>
          <p:cNvSpPr>
            <a:spLocks noGrp="1"/>
          </p:cNvSpPr>
          <p:nvPr>
            <p:ph type="title"/>
          </p:nvPr>
        </p:nvSpPr>
        <p:spPr/>
        <p:txBody>
          <a:bodyPr/>
          <a:lstStyle/>
          <a:p>
            <a:r>
              <a:rPr lang="en-US"/>
              <a:t>Owning and Maintaining a Vehicle Learning Activity</a:t>
            </a:r>
          </a:p>
        </p:txBody>
      </p:sp>
      <p:sp>
        <p:nvSpPr>
          <p:cNvPr id="3" name="Content Placeholder 2">
            <a:extLst>
              <a:ext uri="{FF2B5EF4-FFF2-40B4-BE49-F238E27FC236}">
                <a16:creationId xmlns:a16="http://schemas.microsoft.com/office/drawing/2014/main" id="{DB309D3A-89A6-456B-96C6-F30D31057130}"/>
              </a:ext>
            </a:extLst>
          </p:cNvPr>
          <p:cNvSpPr>
            <a:spLocks noGrp="1"/>
          </p:cNvSpPr>
          <p:nvPr>
            <p:ph idx="1"/>
          </p:nvPr>
        </p:nvSpPr>
        <p:spPr/>
        <p:txBody>
          <a:bodyPr vert="horz" lIns="91440" tIns="45720" rIns="91440" bIns="45720" rtlCol="0" anchor="t">
            <a:normAutofit lnSpcReduction="10000"/>
          </a:bodyPr>
          <a:lstStyle/>
          <a:p>
            <a:pPr marL="514350" indent="-514350">
              <a:buFont typeface="+mj-lt"/>
              <a:buAutoNum type="arabicPeriod"/>
            </a:pPr>
            <a:r>
              <a:rPr lang="en-US" dirty="0"/>
              <a:t>You and your partner decided to buy a used or new vehicle, research your vehicle’s mpg.</a:t>
            </a:r>
            <a:endParaRPr lang="en-US" dirty="0">
              <a:cs typeface="Calibri"/>
            </a:endParaRPr>
          </a:p>
          <a:p>
            <a:pPr marL="514350" indent="-514350">
              <a:buFont typeface="+mj-lt"/>
              <a:buAutoNum type="arabicPeriod"/>
            </a:pPr>
            <a:r>
              <a:rPr lang="en-US" dirty="0"/>
              <a:t>You calculated an auto loan at 4% (since you’re young and may have limited credit).</a:t>
            </a:r>
            <a:endParaRPr lang="en-US" dirty="0">
              <a:cs typeface="Calibri"/>
            </a:endParaRPr>
          </a:p>
          <a:p>
            <a:pPr marL="514350" indent="-514350">
              <a:buFont typeface="+mj-lt"/>
              <a:buAutoNum type="arabicPeriod"/>
            </a:pPr>
            <a:r>
              <a:rPr lang="en-US" dirty="0"/>
              <a:t>You kept your calculations handy…</a:t>
            </a:r>
            <a:endParaRPr lang="en-US" dirty="0">
              <a:cs typeface="Calibri"/>
            </a:endParaRPr>
          </a:p>
          <a:p>
            <a:pPr marL="514350" indent="-514350">
              <a:buFont typeface="+mj-lt"/>
              <a:buAutoNum type="arabicPeriod"/>
            </a:pPr>
            <a:r>
              <a:rPr lang="en-US" dirty="0"/>
              <a:t>Using your previous calculations, use an insurance company website to determine which type of coverage is best for you. Keep in mind that you’ll have to meet the NYS insurance minimum on the previous slide.</a:t>
            </a:r>
            <a:endParaRPr lang="en-US" dirty="0">
              <a:cs typeface="Calibri"/>
            </a:endParaRPr>
          </a:p>
          <a:p>
            <a:pPr marL="514350" indent="-514350">
              <a:buFont typeface="+mj-lt"/>
              <a:buAutoNum type="arabicPeriod"/>
            </a:pPr>
            <a:r>
              <a:rPr lang="en-US" dirty="0"/>
              <a:t>Finally, use an online insurance estimator to get quotes.</a:t>
            </a:r>
            <a:endParaRPr lang="en-US" dirty="0">
              <a:cs typeface="Calibri" panose="020F0502020204030204"/>
            </a:endParaRPr>
          </a:p>
          <a:p>
            <a:pPr marL="514350" indent="-514350">
              <a:buFont typeface="+mj-lt"/>
              <a:buAutoNum type="arabicPeriod"/>
            </a:pPr>
            <a:r>
              <a:rPr lang="en-US" dirty="0"/>
              <a:t>Create a table like the one on the next slide to share your results.</a:t>
            </a:r>
            <a:endParaRPr lang="en-US" dirty="0">
              <a:cs typeface="Calibri"/>
            </a:endParaRPr>
          </a:p>
        </p:txBody>
      </p:sp>
    </p:spTree>
    <p:extLst>
      <p:ext uri="{BB962C8B-B14F-4D97-AF65-F5344CB8AC3E}">
        <p14:creationId xmlns:p14="http://schemas.microsoft.com/office/powerpoint/2010/main" val="273648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a:xfrm>
            <a:off x="161543" y="386332"/>
            <a:ext cx="11762602" cy="1325563"/>
          </a:xfrm>
        </p:spPr>
        <p:txBody>
          <a:bodyPr/>
          <a:lstStyle/>
          <a:p>
            <a:r>
              <a:rPr lang="en-US"/>
              <a:t>Owning and Maintaining a Vehicle: Results Example</a:t>
            </a:r>
          </a:p>
        </p:txBody>
      </p:sp>
      <p:graphicFrame>
        <p:nvGraphicFramePr>
          <p:cNvPr id="7" name="Table123">
            <a:extLst>
              <a:ext uri="{FF2B5EF4-FFF2-40B4-BE49-F238E27FC236}">
                <a16:creationId xmlns:a16="http://schemas.microsoft.com/office/drawing/2014/main" id="{F5F12FB2-80AE-4970-A325-F89146D00D69}"/>
              </a:ext>
            </a:extLst>
          </p:cNvPr>
          <p:cNvGraphicFramePr>
            <a:graphicFrameLocks noGrp="1"/>
          </p:cNvGraphicFramePr>
          <p:nvPr>
            <p:extLst>
              <p:ext uri="{D42A27DB-BD31-4B8C-83A1-F6EECF244321}">
                <p14:modId xmlns:p14="http://schemas.microsoft.com/office/powerpoint/2010/main" val="81795874"/>
              </p:ext>
            </p:extLst>
          </p:nvPr>
        </p:nvGraphicFramePr>
        <p:xfrm>
          <a:off x="626918" y="1571914"/>
          <a:ext cx="11010899" cy="2947135"/>
        </p:xfrm>
        <a:graphic>
          <a:graphicData uri="http://schemas.openxmlformats.org/drawingml/2006/table">
            <a:tbl>
              <a:tblPr firstRow="1" bandRow="1"/>
              <a:tblGrid>
                <a:gridCol w="916620">
                  <a:extLst>
                    <a:ext uri="{9D8B030D-6E8A-4147-A177-3AD203B41FA5}">
                      <a16:colId xmlns:a16="http://schemas.microsoft.com/office/drawing/2014/main" val="20000"/>
                    </a:ext>
                  </a:extLst>
                </a:gridCol>
                <a:gridCol w="916619">
                  <a:extLst>
                    <a:ext uri="{9D8B030D-6E8A-4147-A177-3AD203B41FA5}">
                      <a16:colId xmlns:a16="http://schemas.microsoft.com/office/drawing/2014/main" val="20001"/>
                    </a:ext>
                  </a:extLst>
                </a:gridCol>
                <a:gridCol w="1374932">
                  <a:extLst>
                    <a:ext uri="{9D8B030D-6E8A-4147-A177-3AD203B41FA5}">
                      <a16:colId xmlns:a16="http://schemas.microsoft.com/office/drawing/2014/main" val="20002"/>
                    </a:ext>
                  </a:extLst>
                </a:gridCol>
                <a:gridCol w="1649915">
                  <a:extLst>
                    <a:ext uri="{9D8B030D-6E8A-4147-A177-3AD203B41FA5}">
                      <a16:colId xmlns:a16="http://schemas.microsoft.com/office/drawing/2014/main" val="20003"/>
                    </a:ext>
                  </a:extLst>
                </a:gridCol>
                <a:gridCol w="1741579">
                  <a:extLst>
                    <a:ext uri="{9D8B030D-6E8A-4147-A177-3AD203B41FA5}">
                      <a16:colId xmlns:a16="http://schemas.microsoft.com/office/drawing/2014/main" val="20004"/>
                    </a:ext>
                  </a:extLst>
                </a:gridCol>
                <a:gridCol w="1833239">
                  <a:extLst>
                    <a:ext uri="{9D8B030D-6E8A-4147-A177-3AD203B41FA5}">
                      <a16:colId xmlns:a16="http://schemas.microsoft.com/office/drawing/2014/main" val="20005"/>
                    </a:ext>
                  </a:extLst>
                </a:gridCol>
                <a:gridCol w="1283268">
                  <a:extLst>
                    <a:ext uri="{9D8B030D-6E8A-4147-A177-3AD203B41FA5}">
                      <a16:colId xmlns:a16="http://schemas.microsoft.com/office/drawing/2014/main" val="20006"/>
                    </a:ext>
                  </a:extLst>
                </a:gridCol>
                <a:gridCol w="1294727">
                  <a:extLst>
                    <a:ext uri="{9D8B030D-6E8A-4147-A177-3AD203B41FA5}">
                      <a16:colId xmlns:a16="http://schemas.microsoft.com/office/drawing/2014/main" val="20007"/>
                    </a:ext>
                  </a:extLst>
                </a:gridCol>
              </a:tblGrid>
              <a:tr h="1457613">
                <a:tc>
                  <a:txBody>
                    <a:bodyPr/>
                    <a:lstStyle/>
                    <a:p>
                      <a:pPr marL="198795"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Car</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051" marR="119093"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New/Used?</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76784" marR="137844" indent="-128025" eaLnBrk="0">
                        <a:lnSpc>
                          <a:spcPct val="100000"/>
                        </a:lnSpc>
                      </a:pPr>
                      <a:r>
                        <a:rPr lang="en-US" altLang="zh-CN" sz="1600" b="1" kern="0" spc="0" baseline="0" noProof="0">
                          <a:solidFill>
                            <a:srgbClr val="000000"/>
                          </a:solidFill>
                          <a:latin typeface="+mn-lt"/>
                          <a:ea typeface="Arial" pitchFamily="34" charset="0"/>
                          <a:cs typeface="Arial" pitchFamily="34" charset="0"/>
                        </a:rPr>
                        <a:t>Purchase</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Price?</a:t>
                      </a:r>
                    </a:p>
                  </a:txBody>
                  <a:tcPr marL="0" marR="0" marT="362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55033"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Monthly Auto Payment (Based on Purchase Price at 4%+)</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196738"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Estimated Insurance? +</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336985"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Gas</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per month (#</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of</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miles driven ÷ mpg* $3/gallon) = </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0"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Total Monthly Cost</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156687" indent="9525" algn="ctr" eaLnBrk="0">
                        <a:lnSpc>
                          <a:spcPct val="100000"/>
                        </a:lnSpc>
                      </a:pPr>
                      <a:r>
                        <a:rPr lang="en-US" altLang="zh-CN" sz="1600" b="1" kern="0" spc="0" baseline="0" noProof="0">
                          <a:solidFill>
                            <a:srgbClr val="000000"/>
                          </a:solidFill>
                          <a:latin typeface="+mn-lt"/>
                          <a:ea typeface="Arial" pitchFamily="34" charset="0"/>
                          <a:cs typeface="Arial" pitchFamily="34" charset="0"/>
                        </a:rPr>
                        <a:t>5</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Year</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Cost</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to</a:t>
                      </a:r>
                      <a:r>
                        <a:rPr lang="en-US" altLang="zh-CN" sz="1600" b="1" kern="0" spc="0" noProof="0">
                          <a:latin typeface="+mn-lt"/>
                          <a:ea typeface="Arial" pitchFamily="34" charset="0"/>
                          <a:cs typeface="Arial" pitchFamily="34" charset="0"/>
                        </a:rPr>
                        <a:t> </a:t>
                      </a:r>
                      <a:br>
                        <a:rPr lang="zh-CN" altLang="en-US" sz="1600" spc="0">
                          <a:latin typeface="+mn-lt"/>
                        </a:rPr>
                      </a:br>
                      <a:r>
                        <a:rPr lang="en-US" altLang="zh-CN" sz="1600" kern="0" spc="0" noProof="0">
                          <a:latin typeface="+mn-lt"/>
                        </a:rPr>
                        <a:t> </a:t>
                      </a:r>
                      <a:r>
                        <a:rPr lang="en-US" altLang="zh-CN" sz="1600" b="1" kern="0" spc="0" baseline="0" noProof="0">
                          <a:solidFill>
                            <a:srgbClr val="000000"/>
                          </a:solidFill>
                          <a:latin typeface="+mn-lt"/>
                          <a:ea typeface="Arial" pitchFamily="34" charset="0"/>
                          <a:cs typeface="Arial" pitchFamily="34" charset="0"/>
                        </a:rPr>
                        <a:t>Own</a:t>
                      </a:r>
                      <a:r>
                        <a:rPr lang="en-US" altLang="zh-CN" sz="1600" b="1" kern="0" spc="0" noProof="0">
                          <a:latin typeface="+mn-lt"/>
                          <a:ea typeface="Arial" pitchFamily="34" charset="0"/>
                          <a:cs typeface="Arial" pitchFamily="34" charset="0"/>
                        </a:rPr>
                        <a:t> </a:t>
                      </a:r>
                      <a:br>
                        <a:rPr lang="zh-CN" altLang="en-US" sz="1600" spc="0">
                          <a:latin typeface="+mn-lt"/>
                        </a:rPr>
                      </a:br>
                      <a:r>
                        <a:rPr lang="en-US" altLang="zh-CN" sz="1600" kern="0" spc="0" noProof="0">
                          <a:latin typeface="+mn-lt"/>
                        </a:rPr>
                        <a:t> </a:t>
                      </a:r>
                      <a:r>
                        <a:rPr lang="en-US" altLang="zh-CN" sz="1600" b="1" kern="0" spc="0" baseline="0" noProof="0">
                          <a:solidFill>
                            <a:srgbClr val="000000"/>
                          </a:solidFill>
                          <a:latin typeface="+mn-lt"/>
                          <a:ea typeface="Arial" pitchFamily="34" charset="0"/>
                          <a:cs typeface="Arial" pitchFamily="34" charset="0"/>
                        </a:rPr>
                        <a:t>(from</a:t>
                      </a:r>
                      <a:r>
                        <a:rPr lang="en-US" altLang="zh-CN" sz="1600" b="1" kern="0" spc="0" noProof="0">
                          <a:latin typeface="+mn-lt"/>
                          <a:ea typeface="Arial" pitchFamily="34" charset="0"/>
                          <a:cs typeface="Arial" pitchFamily="34" charset="0"/>
                        </a:rPr>
                        <a:t> </a:t>
                      </a:r>
                      <a:br>
                        <a:rPr lang="zh-CN" altLang="en-US" sz="1600" spc="0">
                          <a:latin typeface="+mn-lt"/>
                        </a:rPr>
                      </a:br>
                      <a:r>
                        <a:rPr lang="en-US" altLang="zh-CN" sz="1600" kern="0" spc="0" noProof="0">
                          <a:latin typeface="+mn-lt"/>
                        </a:rPr>
                        <a:t> </a:t>
                      </a:r>
                      <a:r>
                        <a:rPr lang="en-US" altLang="zh-CN" sz="1600" b="1" kern="0" spc="0" baseline="0" noProof="0">
                          <a:solidFill>
                            <a:srgbClr val="000000"/>
                          </a:solidFill>
                          <a:latin typeface="+mn-lt"/>
                          <a:ea typeface="Arial" pitchFamily="34" charset="0"/>
                          <a:cs typeface="Arial" pitchFamily="34" charset="0"/>
                        </a:rPr>
                        <a:t>KBB)</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489522">
                <a:tc>
                  <a:txBody>
                    <a:bodyPr/>
                    <a:lstStyle/>
                    <a:p>
                      <a:pPr marL="138635" marR="0" indent="0" eaLnBrk="0">
                        <a:lnSpc>
                          <a:spcPct val="100000"/>
                        </a:lnSpc>
                      </a:pPr>
                      <a:r>
                        <a:rPr lang="en-US" altLang="zh-CN" sz="1600" kern="0" spc="0" baseline="0" noProof="0">
                          <a:solidFill>
                            <a:srgbClr val="000000"/>
                          </a:solidFill>
                          <a:latin typeface="+mn-lt"/>
                          <a:ea typeface="Arial" pitchFamily="34" charset="0"/>
                          <a:cs typeface="Arial" pitchFamily="34" charset="0"/>
                        </a:rPr>
                        <a:t>2017</a:t>
                      </a:r>
                    </a:p>
                    <a:p>
                      <a:pPr marL="154040" marR="0" indent="0" eaLnBrk="0">
                        <a:lnSpc>
                          <a:spcPct val="100000"/>
                        </a:lnSpc>
                      </a:pPr>
                      <a:r>
                        <a:rPr lang="en-US" altLang="zh-CN" sz="1600" kern="0" spc="0" baseline="0" noProof="0">
                          <a:solidFill>
                            <a:srgbClr val="000000"/>
                          </a:solidFill>
                          <a:latin typeface="+mn-lt"/>
                          <a:ea typeface="Arial" pitchFamily="34" charset="0"/>
                          <a:cs typeface="Arial" pitchFamily="34" charset="0"/>
                        </a:rPr>
                        <a:t>Audi</a:t>
                      </a:r>
                    </a:p>
                    <a:p>
                      <a:pPr marL="233292" marR="0" indent="0" eaLnBrk="0">
                        <a:lnSpc>
                          <a:spcPct val="100000"/>
                        </a:lnSpc>
                      </a:pPr>
                      <a:r>
                        <a:rPr lang="en-US" altLang="zh-CN" sz="1600" kern="0" spc="0" baseline="0" noProof="0">
                          <a:solidFill>
                            <a:srgbClr val="000000"/>
                          </a:solidFill>
                          <a:latin typeface="+mn-lt"/>
                          <a:ea typeface="Arial" pitchFamily="34" charset="0"/>
                          <a:cs typeface="Arial" pitchFamily="34" charset="0"/>
                        </a:rPr>
                        <a:t>A3</a:t>
                      </a:r>
                    </a:p>
                  </a:txBody>
                  <a:tcPr marL="0" marR="0" marT="403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0982" marR="0" indent="0" eaLnBrk="0">
                        <a:lnSpc>
                          <a:spcPct val="100000"/>
                        </a:lnSpc>
                      </a:pPr>
                      <a:r>
                        <a:rPr lang="en-US" altLang="zh-CN" sz="1600" kern="0" spc="0" baseline="0" noProof="0">
                          <a:solidFill>
                            <a:srgbClr val="000000"/>
                          </a:solidFill>
                          <a:latin typeface="+mn-lt"/>
                          <a:ea typeface="Arial" pitchFamily="34" charset="0"/>
                          <a:cs typeface="Arial" pitchFamily="34" charset="0"/>
                        </a:rPr>
                        <a:t>New</a:t>
                      </a:r>
                    </a:p>
                  </a:txBody>
                  <a:tcPr marL="0" marR="0" marT="403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7587"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$45,000</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6310"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$828.74</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74771"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$150</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26289" marR="319655" indent="0" algn="ctr" eaLnBrk="0">
                        <a:lnSpc>
                          <a:spcPct val="100000"/>
                        </a:lnSpc>
                      </a:pPr>
                      <a:r>
                        <a:rPr lang="en-US" altLang="zh-CN" sz="1600" kern="0" spc="0" baseline="0" noProof="0">
                          <a:solidFill>
                            <a:srgbClr val="000000"/>
                          </a:solidFill>
                          <a:latin typeface="+mn-lt"/>
                          <a:ea typeface="Arial" pitchFamily="34" charset="0"/>
                          <a:cs typeface="Arial" pitchFamily="34" charset="0"/>
                        </a:rPr>
                        <a:t>900/27</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a:t>
                      </a:r>
                    </a:p>
                    <a:p>
                      <a:pPr marL="120557" marR="0" indent="0" eaLnBrk="0">
                        <a:lnSpc>
                          <a:spcPct val="100000"/>
                        </a:lnSpc>
                      </a:pPr>
                      <a:r>
                        <a:rPr lang="en-US" altLang="zh-CN" sz="1600" kern="0" spc="0" baseline="0" noProof="0">
                          <a:solidFill>
                            <a:srgbClr val="000000"/>
                          </a:solidFill>
                          <a:latin typeface="+mn-lt"/>
                          <a:ea typeface="Arial" pitchFamily="34" charset="0"/>
                          <a:cs typeface="Arial" pitchFamily="34" charset="0"/>
                        </a:rPr>
                        <a:t>33.33</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gallons</a:t>
                      </a:r>
                    </a:p>
                    <a:p>
                      <a:pPr marL="199201" marR="0" indent="0" eaLnBrk="0">
                        <a:lnSpc>
                          <a:spcPct val="100000"/>
                        </a:lnSpc>
                      </a:pPr>
                      <a:r>
                        <a:rPr lang="en-US" altLang="zh-CN" sz="1600" kern="0" spc="0" baseline="0" noProof="0">
                          <a:solidFill>
                            <a:srgbClr val="000000"/>
                          </a:solidFill>
                          <a:latin typeface="+mn-lt"/>
                          <a:ea typeface="Arial" pitchFamily="34" charset="0"/>
                          <a:cs typeface="Arial" pitchFamily="34" charset="0"/>
                        </a:rPr>
                        <a:t>*</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$3</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a:t>
                      </a:r>
                      <a:r>
                        <a:rPr lang="en-US" altLang="zh-CN" sz="1600"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$100</a:t>
                      </a:r>
                    </a:p>
                  </a:txBody>
                  <a:tcPr marL="0" marR="0" marT="403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9764" marR="136013" indent="-307889" eaLnBrk="0">
                        <a:lnSpc>
                          <a:spcPct val="100000"/>
                        </a:lnSpc>
                      </a:pPr>
                      <a:r>
                        <a:rPr lang="en-US" altLang="zh-CN" sz="1600" b="1" kern="0" spc="0" baseline="0" noProof="0">
                          <a:solidFill>
                            <a:srgbClr val="000000"/>
                          </a:solidFill>
                          <a:latin typeface="+mn-lt"/>
                          <a:ea typeface="Arial" pitchFamily="34" charset="0"/>
                          <a:cs typeface="Arial" pitchFamily="34" charset="0"/>
                        </a:rPr>
                        <a:t>$1078.7</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4</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46135"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$60,085</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838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BD80-7D23-4242-BE26-C8F52AB7A463}"/>
              </a:ext>
            </a:extLst>
          </p:cNvPr>
          <p:cNvSpPr>
            <a:spLocks noGrp="1"/>
          </p:cNvSpPr>
          <p:nvPr>
            <p:ph type="title"/>
          </p:nvPr>
        </p:nvSpPr>
        <p:spPr/>
        <p:txBody>
          <a:bodyPr/>
          <a:lstStyle/>
          <a:p>
            <a:r>
              <a:rPr lang="en-US"/>
              <a:t>You’ve Bought and Insured a Vehicle….</a:t>
            </a:r>
          </a:p>
        </p:txBody>
      </p:sp>
      <p:sp>
        <p:nvSpPr>
          <p:cNvPr id="3" name="Content Placeholder 2">
            <a:extLst>
              <a:ext uri="{FF2B5EF4-FFF2-40B4-BE49-F238E27FC236}">
                <a16:creationId xmlns:a16="http://schemas.microsoft.com/office/drawing/2014/main" id="{420CE2FE-AAA8-4CD0-BC64-8A2B5D67C851}"/>
              </a:ext>
            </a:extLst>
          </p:cNvPr>
          <p:cNvSpPr>
            <a:spLocks noGrp="1"/>
          </p:cNvSpPr>
          <p:nvPr>
            <p:ph idx="1"/>
          </p:nvPr>
        </p:nvSpPr>
        <p:spPr/>
        <p:txBody>
          <a:bodyPr/>
          <a:lstStyle/>
          <a:p>
            <a:r>
              <a:rPr lang="en-US"/>
              <a:t>NOW YOU HAVE TO MAINTAIN IT!</a:t>
            </a:r>
          </a:p>
          <a:p>
            <a:r>
              <a:rPr lang="en-US"/>
              <a:t>New vehicles come with warranties based on years and miles driven and specific to the vehicle you have chosen</a:t>
            </a:r>
          </a:p>
          <a:p>
            <a:r>
              <a:rPr lang="en-US"/>
              <a:t>Used vehicles may or may not have transferable warranties</a:t>
            </a:r>
          </a:p>
        </p:txBody>
      </p:sp>
    </p:spTree>
    <p:extLst>
      <p:ext uri="{BB962C8B-B14F-4D97-AF65-F5344CB8AC3E}">
        <p14:creationId xmlns:p14="http://schemas.microsoft.com/office/powerpoint/2010/main" val="275647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Preventative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p:txBody>
          <a:bodyPr vert="horz" lIns="91440" tIns="45720" rIns="91440" bIns="45720" rtlCol="0" anchor="t">
            <a:normAutofit/>
          </a:bodyPr>
          <a:lstStyle/>
          <a:p>
            <a:r>
              <a:rPr lang="en-US" dirty="0"/>
              <a:t>What is preventative maintenance on a vehicle?</a:t>
            </a:r>
          </a:p>
          <a:p>
            <a:endParaRPr lang="en-US"/>
          </a:p>
          <a:p>
            <a:pPr marL="0" indent="0">
              <a:buNone/>
            </a:pPr>
            <a:r>
              <a:rPr lang="en-US" dirty="0"/>
              <a:t>The care you routinely give your vehicle to avoid trouble later is preventative maintenance. This attention includes not only day-to-day care, but also the periodic servicing a vehicle needs at times listed in the owner’s manual.</a:t>
            </a:r>
            <a:endParaRPr lang="en-US" dirty="0">
              <a:cs typeface="Calibri"/>
            </a:endParaRPr>
          </a:p>
        </p:txBody>
      </p:sp>
    </p:spTree>
    <p:extLst>
      <p:ext uri="{BB962C8B-B14F-4D97-AF65-F5344CB8AC3E}">
        <p14:creationId xmlns:p14="http://schemas.microsoft.com/office/powerpoint/2010/main" val="136934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11045952" cy="4440685"/>
          </a:xfrm>
        </p:spPr>
        <p:txBody>
          <a:bodyPr vert="horz" lIns="91440" tIns="45720" rIns="91440" bIns="45720" rtlCol="0" anchor="t">
            <a:normAutofit/>
          </a:bodyPr>
          <a:lstStyle/>
          <a:p>
            <a:r>
              <a:rPr lang="en-US" dirty="0"/>
              <a:t>Driving costs are affected by how well your vehicle runs. Performing regular maintenance can ensure more efficient operation and help prevent costly repairs down the road.</a:t>
            </a:r>
            <a:endParaRPr lang="en-US" dirty="0">
              <a:cs typeface="Calibri"/>
            </a:endParaRPr>
          </a:p>
          <a:p>
            <a:endParaRPr lang="en-US"/>
          </a:p>
          <a:p>
            <a:r>
              <a:rPr lang="en-US" dirty="0"/>
              <a:t>Fluids: Engine oil, engine coolant, brake fluid, transmission fluid, and power steering fluid</a:t>
            </a:r>
            <a:endParaRPr lang="en-US" dirty="0">
              <a:cs typeface="Calibri"/>
            </a:endParaRPr>
          </a:p>
          <a:p>
            <a:endParaRPr lang="en-US"/>
          </a:p>
          <a:p>
            <a:r>
              <a:rPr lang="en-US" dirty="0"/>
              <a:t>Gasoline: Use gasoline with the octane rating as recommended by the vehicle manufacturer (check vehicle owner’s manual).</a:t>
            </a:r>
            <a:endParaRPr lang="en-US" dirty="0">
              <a:cs typeface="Calibri"/>
            </a:endParaRPr>
          </a:p>
        </p:txBody>
      </p:sp>
    </p:spTree>
    <p:extLst>
      <p:ext uri="{BB962C8B-B14F-4D97-AF65-F5344CB8AC3E}">
        <p14:creationId xmlns:p14="http://schemas.microsoft.com/office/powerpoint/2010/main" val="348953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7933667" cy="4440685"/>
          </a:xfrm>
        </p:spPr>
        <p:txBody>
          <a:bodyPr vert="horz" lIns="91440" tIns="45720" rIns="91440" bIns="45720" rtlCol="0" anchor="t">
            <a:normAutofit fontScale="92500" lnSpcReduction="20000"/>
          </a:bodyPr>
          <a:lstStyle/>
          <a:p>
            <a:r>
              <a:rPr lang="en-US" u="sng" dirty="0"/>
              <a:t>Air filter</a:t>
            </a:r>
            <a:r>
              <a:rPr lang="en-US" dirty="0"/>
              <a:t>: Captures dirt particles and ensures clean airflow to the engine. Inspect at every oil change.  Located in the engine, as well as a cabin air filter.</a:t>
            </a:r>
          </a:p>
          <a:p>
            <a:endParaRPr lang="en-US"/>
          </a:p>
          <a:p>
            <a:r>
              <a:rPr lang="en-US" u="sng" dirty="0"/>
              <a:t>Belts</a:t>
            </a:r>
            <a:r>
              <a:rPr lang="en-US" dirty="0"/>
              <a:t>: Most vehicles use a single serpentine belt to operate under-hood accessories such as the alternator, although v-belts are used in some applications. Inspect at every oil change.</a:t>
            </a:r>
            <a:endParaRPr lang="en-US" dirty="0">
              <a:cs typeface="Calibri"/>
            </a:endParaRPr>
          </a:p>
          <a:p>
            <a:endParaRPr lang="en-US"/>
          </a:p>
          <a:p>
            <a:r>
              <a:rPr lang="en-US" u="sng" dirty="0"/>
              <a:t>Hoses</a:t>
            </a:r>
            <a:r>
              <a:rPr lang="en-US" dirty="0"/>
              <a:t>: Circulate vital liquids such as engine coolant, transmission fluid and power steering fluid. Inspect at every oil change.</a:t>
            </a:r>
            <a:endParaRPr lang="en-US" dirty="0">
              <a:cs typeface="Calibri"/>
            </a:endParaRPr>
          </a:p>
        </p:txBody>
      </p:sp>
      <p:pic>
        <p:nvPicPr>
          <p:cNvPr id="4" name="5948FC44-FB76-4AA0-D5C1-3D6A7CC23D1D" descr="Image of Scheduled Maintenance Due dashboard light">
            <a:extLst>
              <a:ext uri="{FF2B5EF4-FFF2-40B4-BE49-F238E27FC236}">
                <a16:creationId xmlns:a16="http://schemas.microsoft.com/office/drawing/2014/main" id="{74D85E6E-C77D-4DBF-909A-2C01C2028C54}"/>
              </a:ext>
            </a:extLst>
          </p:cNvPr>
          <p:cNvPicPr>
            <a:picLocks noChangeAspect="1"/>
          </p:cNvPicPr>
          <p:nvPr/>
        </p:nvPicPr>
        <p:blipFill>
          <a:blip r:embed="rId2" cstate="print">
            <a:extLst>
              <a:ext uri="{FA540657-6C25-4E66-A7C3-887E1DC2772D}"/>
            </a:extLst>
          </a:blip>
          <a:stretch>
            <a:fillRect/>
          </a:stretch>
        </p:blipFill>
        <p:spPr>
          <a:xfrm>
            <a:off x="8506691" y="2297978"/>
            <a:ext cx="3382494" cy="2262043"/>
          </a:xfrm>
          <a:prstGeom prst="rect">
            <a:avLst/>
          </a:prstGeom>
        </p:spPr>
      </p:pic>
    </p:spTree>
    <p:extLst>
      <p:ext uri="{BB962C8B-B14F-4D97-AF65-F5344CB8AC3E}">
        <p14:creationId xmlns:p14="http://schemas.microsoft.com/office/powerpoint/2010/main" val="434734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10806176" cy="4440685"/>
          </a:xfrm>
        </p:spPr>
        <p:txBody>
          <a:bodyPr vert="horz" lIns="91440" tIns="45720" rIns="91440" bIns="45720" rtlCol="0" anchor="t">
            <a:normAutofit lnSpcReduction="10000"/>
          </a:bodyPr>
          <a:lstStyle/>
          <a:p>
            <a:r>
              <a:rPr lang="en-US" u="sng" dirty="0"/>
              <a:t>Battery</a:t>
            </a:r>
            <a:r>
              <a:rPr lang="en-US" dirty="0"/>
              <a:t>:  Powers the starter motor, acts as a voltage stabilizer for the electrical system and makes up any shortfall when the alternator cannot meet the vehicle’s electrical demands. Inspect the battery cable connections at every oil change and clean as needed. Always wear eye protection and gloves when servicing a battery.</a:t>
            </a:r>
          </a:p>
          <a:p>
            <a:endParaRPr lang="en-US"/>
          </a:p>
          <a:p>
            <a:r>
              <a:rPr lang="en-US" u="sng" dirty="0"/>
              <a:t>Tires</a:t>
            </a:r>
            <a:r>
              <a:rPr lang="en-US" dirty="0"/>
              <a:t>:  As the only part of your vehicle in contact with the road, tires have a major effect on ride, handling, braking and safety. For the best performance, tires must have sufficient tread depth, no signs of physical damage, and be properly inflated. Inspect tires and check inflation pressures at least once a month.</a:t>
            </a:r>
            <a:endParaRPr lang="en-US" dirty="0">
              <a:cs typeface="Calibri"/>
            </a:endParaRPr>
          </a:p>
        </p:txBody>
      </p:sp>
    </p:spTree>
    <p:extLst>
      <p:ext uri="{BB962C8B-B14F-4D97-AF65-F5344CB8AC3E}">
        <p14:creationId xmlns:p14="http://schemas.microsoft.com/office/powerpoint/2010/main" val="204118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10806176" cy="4440685"/>
          </a:xfrm>
        </p:spPr>
        <p:txBody>
          <a:bodyPr>
            <a:normAutofit/>
          </a:bodyPr>
          <a:lstStyle/>
          <a:p>
            <a:pPr marR="170108"/>
            <a:r>
              <a:rPr lang="en-US" altLang="zh-CN"/>
              <a:t>Driving for maximum fuel economy and minimal impact on the environment.</a:t>
            </a:r>
          </a:p>
          <a:p>
            <a:pPr marR="170108"/>
            <a:endParaRPr lang="en-US" altLang="zh-CN"/>
          </a:p>
          <a:p>
            <a:pPr marR="0"/>
            <a:r>
              <a:rPr lang="en-US" altLang="zh-CN"/>
              <a:t>By developing fuel saving driving habits, you can increase your fuel economy and decrease the impact on the environment throughout your driving career.</a:t>
            </a:r>
          </a:p>
        </p:txBody>
      </p:sp>
    </p:spTree>
    <p:extLst>
      <p:ext uri="{BB962C8B-B14F-4D97-AF65-F5344CB8AC3E}">
        <p14:creationId xmlns:p14="http://schemas.microsoft.com/office/powerpoint/2010/main" val="385427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C549-FB44-41D6-B599-4AE2B6C05F4A}"/>
              </a:ext>
            </a:extLst>
          </p:cNvPr>
          <p:cNvSpPr>
            <a:spLocks noGrp="1"/>
          </p:cNvSpPr>
          <p:nvPr>
            <p:ph type="title"/>
          </p:nvPr>
        </p:nvSpPr>
        <p:spPr/>
        <p:txBody>
          <a:bodyPr/>
          <a:lstStyle/>
          <a:p>
            <a:r>
              <a:rPr lang="en-US"/>
              <a:t>Tips to Save Fuel</a:t>
            </a:r>
          </a:p>
        </p:txBody>
      </p:sp>
      <p:sp>
        <p:nvSpPr>
          <p:cNvPr id="3" name="Content Placeholder 2">
            <a:extLst>
              <a:ext uri="{FF2B5EF4-FFF2-40B4-BE49-F238E27FC236}">
                <a16:creationId xmlns:a16="http://schemas.microsoft.com/office/drawing/2014/main" id="{87EF036C-C335-4A9A-8BF3-1961F541E035}"/>
              </a:ext>
            </a:extLst>
          </p:cNvPr>
          <p:cNvSpPr>
            <a:spLocks noGrp="1"/>
          </p:cNvSpPr>
          <p:nvPr>
            <p:ph idx="1"/>
          </p:nvPr>
        </p:nvSpPr>
        <p:spPr>
          <a:xfrm>
            <a:off x="484631" y="1736277"/>
            <a:ext cx="11023877" cy="4440685"/>
          </a:xfrm>
        </p:spPr>
        <p:txBody>
          <a:bodyPr vert="horz" lIns="91440" tIns="45720" rIns="91440" bIns="45720" rtlCol="0" anchor="t">
            <a:normAutofit lnSpcReduction="10000"/>
          </a:bodyPr>
          <a:lstStyle/>
          <a:p>
            <a:pPr marR="131911"/>
            <a:r>
              <a:rPr lang="en-US" altLang="zh-CN"/>
              <a:t>Avoid long idling</a:t>
            </a:r>
          </a:p>
          <a:p>
            <a:pPr marR="131911"/>
            <a:r>
              <a:rPr lang="en-US"/>
              <a:t>Use the fuel grade specified in your owner’s manual </a:t>
            </a:r>
          </a:p>
          <a:p>
            <a:pPr marR="131911"/>
            <a:r>
              <a:rPr lang="en-US"/>
              <a:t>Follow the preventative maintenance schedule in your owner’s manual</a:t>
            </a:r>
          </a:p>
          <a:p>
            <a:pPr marR="131911"/>
            <a:r>
              <a:rPr lang="en-US"/>
              <a:t>Eliminate unnecessary weight in the vehicle</a:t>
            </a:r>
          </a:p>
          <a:p>
            <a:pPr marR="131911"/>
            <a:r>
              <a:rPr lang="en-US"/>
              <a:t>Maintain appropriate tire pressure (PSI)</a:t>
            </a:r>
          </a:p>
          <a:p>
            <a:pPr marR="131911"/>
            <a:r>
              <a:rPr lang="en-US"/>
              <a:t>Use cruise control on highways</a:t>
            </a:r>
          </a:p>
          <a:p>
            <a:pPr marR="131445"/>
            <a:r>
              <a:rPr lang="en-US"/>
              <a:t>Use AC sparingly and park in the shade</a:t>
            </a:r>
            <a:endParaRPr lang="en-US">
              <a:cs typeface="Calibri"/>
            </a:endParaRPr>
          </a:p>
          <a:p>
            <a:pPr marR="131911"/>
            <a:r>
              <a:rPr lang="en-US"/>
              <a:t>Avoid aggressive driving</a:t>
            </a:r>
          </a:p>
          <a:p>
            <a:pPr marR="131911"/>
            <a:r>
              <a:rPr lang="en-US"/>
              <a:t>Fleet Fuel incentive cards from retailers may offer a reduced fuel price</a:t>
            </a:r>
          </a:p>
          <a:p>
            <a:pPr marR="131911"/>
            <a:endParaRPr lang="en-US"/>
          </a:p>
        </p:txBody>
      </p:sp>
    </p:spTree>
    <p:extLst>
      <p:ext uri="{BB962C8B-B14F-4D97-AF65-F5344CB8AC3E}">
        <p14:creationId xmlns:p14="http://schemas.microsoft.com/office/powerpoint/2010/main" val="537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80F1-53C4-4385-A111-E6AC8CE6A134}"/>
              </a:ext>
            </a:extLst>
          </p:cNvPr>
          <p:cNvSpPr>
            <a:spLocks noGrp="1"/>
          </p:cNvSpPr>
          <p:nvPr>
            <p:ph type="title"/>
          </p:nvPr>
        </p:nvSpPr>
        <p:spPr/>
        <p:txBody>
          <a:bodyPr/>
          <a:lstStyle/>
          <a:p>
            <a:r>
              <a:rPr lang="en-US" dirty="0">
                <a:cs typeface="Calibri Light"/>
              </a:rPr>
              <a:t>Key Vocabulary and Topics</a:t>
            </a:r>
            <a:endParaRPr lang="en-US" dirty="0"/>
          </a:p>
        </p:txBody>
      </p:sp>
      <p:sp>
        <p:nvSpPr>
          <p:cNvPr id="3" name="Content Placeholder 2">
            <a:extLst>
              <a:ext uri="{FF2B5EF4-FFF2-40B4-BE49-F238E27FC236}">
                <a16:creationId xmlns:a16="http://schemas.microsoft.com/office/drawing/2014/main" id="{BF2BF4EA-1D1A-44DB-B32D-6BCFE5C6FD8F}"/>
              </a:ext>
            </a:extLst>
          </p:cNvPr>
          <p:cNvSpPr>
            <a:spLocks noGrp="1"/>
          </p:cNvSpPr>
          <p:nvPr>
            <p:ph sz="half" idx="1"/>
          </p:nvPr>
        </p:nvSpPr>
        <p:spPr/>
        <p:txBody>
          <a:bodyPr vert="horz" lIns="91440" tIns="45720" rIns="91440" bIns="45720" rtlCol="0" anchor="t">
            <a:normAutofit fontScale="70000" lnSpcReduction="20000"/>
          </a:bodyPr>
          <a:lstStyle/>
          <a:p>
            <a:r>
              <a:rPr lang="en-US" dirty="0">
                <a:ea typeface="+mn-lt"/>
                <a:cs typeface="+mn-lt"/>
              </a:rPr>
              <a:t>Power Steering Fluid</a:t>
            </a:r>
          </a:p>
          <a:p>
            <a:r>
              <a:rPr lang="en-US" dirty="0">
                <a:ea typeface="+mn-lt"/>
                <a:cs typeface="+mn-lt"/>
              </a:rPr>
              <a:t>Washer Fluid</a:t>
            </a:r>
          </a:p>
          <a:p>
            <a:r>
              <a:rPr lang="en-US" dirty="0">
                <a:ea typeface="+mn-lt"/>
                <a:cs typeface="+mn-lt"/>
              </a:rPr>
              <a:t>Coolant</a:t>
            </a:r>
          </a:p>
          <a:p>
            <a:r>
              <a:rPr lang="en-US" dirty="0">
                <a:ea typeface="+mn-lt"/>
                <a:cs typeface="+mn-lt"/>
              </a:rPr>
              <a:t>Radiator Cap</a:t>
            </a:r>
          </a:p>
          <a:p>
            <a:r>
              <a:rPr lang="en-US" dirty="0">
                <a:ea typeface="+mn-lt"/>
                <a:cs typeface="+mn-lt"/>
              </a:rPr>
              <a:t>Brake Fluid</a:t>
            </a:r>
          </a:p>
          <a:p>
            <a:r>
              <a:rPr lang="en-US" dirty="0">
                <a:ea typeface="+mn-lt"/>
                <a:cs typeface="+mn-lt"/>
              </a:rPr>
              <a:t>Oil Change</a:t>
            </a:r>
          </a:p>
          <a:p>
            <a:r>
              <a:rPr lang="en-US" dirty="0">
                <a:ea typeface="+mn-lt"/>
                <a:cs typeface="+mn-lt"/>
              </a:rPr>
              <a:t>Air Filter</a:t>
            </a:r>
          </a:p>
          <a:p>
            <a:r>
              <a:rPr lang="en-US" dirty="0">
                <a:ea typeface="+mn-lt"/>
                <a:cs typeface="+mn-lt"/>
              </a:rPr>
              <a:t>Hood Latch</a:t>
            </a:r>
          </a:p>
          <a:p>
            <a:r>
              <a:rPr lang="en-US" dirty="0">
                <a:ea typeface="+mn-lt"/>
                <a:cs typeface="+mn-lt"/>
              </a:rPr>
              <a:t>Tire Pressure</a:t>
            </a:r>
          </a:p>
          <a:p>
            <a:pPr lvl="1"/>
            <a:r>
              <a:rPr lang="en-US" sz="2800" dirty="0">
                <a:ea typeface="+mn-lt"/>
                <a:cs typeface="+mn-lt"/>
              </a:rPr>
              <a:t>Overinflated</a:t>
            </a:r>
          </a:p>
          <a:p>
            <a:pPr lvl="1"/>
            <a:r>
              <a:rPr lang="en-US" sz="2800" dirty="0">
                <a:ea typeface="+mn-lt"/>
                <a:cs typeface="+mn-lt"/>
              </a:rPr>
              <a:t>Underinflated</a:t>
            </a:r>
          </a:p>
          <a:p>
            <a:r>
              <a:rPr lang="en-US" dirty="0">
                <a:ea typeface="+mn-lt"/>
                <a:cs typeface="+mn-lt"/>
              </a:rPr>
              <a:t>Windshield Wipers</a:t>
            </a:r>
          </a:p>
          <a:p>
            <a:r>
              <a:rPr lang="en-US" dirty="0">
                <a:ea typeface="+mn-lt"/>
                <a:cs typeface="+mn-lt"/>
              </a:rPr>
              <a:t>Battery </a:t>
            </a:r>
          </a:p>
          <a:p>
            <a:endParaRPr lang="en-US" dirty="0">
              <a:cs typeface="Calibri"/>
            </a:endParaRPr>
          </a:p>
        </p:txBody>
      </p:sp>
      <p:sp>
        <p:nvSpPr>
          <p:cNvPr id="4" name="Content Placeholder 3">
            <a:extLst>
              <a:ext uri="{FF2B5EF4-FFF2-40B4-BE49-F238E27FC236}">
                <a16:creationId xmlns:a16="http://schemas.microsoft.com/office/drawing/2014/main" id="{508862BB-A89A-449A-9F48-3A285D397BB2}"/>
              </a:ext>
            </a:extLst>
          </p:cNvPr>
          <p:cNvSpPr>
            <a:spLocks noGrp="1"/>
          </p:cNvSpPr>
          <p:nvPr>
            <p:ph sz="half" idx="2"/>
          </p:nvPr>
        </p:nvSpPr>
        <p:spPr/>
        <p:txBody>
          <a:bodyPr vert="horz" lIns="91440" tIns="45720" rIns="91440" bIns="45720" rtlCol="0" anchor="t">
            <a:normAutofit fontScale="70000" lnSpcReduction="20000"/>
          </a:bodyPr>
          <a:lstStyle/>
          <a:p>
            <a:r>
              <a:rPr lang="en-US" dirty="0">
                <a:ea typeface="+mn-lt"/>
                <a:cs typeface="+mn-lt"/>
              </a:rPr>
              <a:t>Battery Terminals</a:t>
            </a:r>
          </a:p>
          <a:p>
            <a:r>
              <a:rPr lang="en-US" dirty="0">
                <a:ea typeface="+mn-lt"/>
                <a:cs typeface="+mn-lt"/>
              </a:rPr>
              <a:t>Leasing</a:t>
            </a:r>
          </a:p>
          <a:p>
            <a:r>
              <a:rPr lang="en-US" dirty="0">
                <a:ea typeface="+mn-lt"/>
                <a:cs typeface="+mn-lt"/>
              </a:rPr>
              <a:t>Depreciation</a:t>
            </a:r>
          </a:p>
          <a:p>
            <a:r>
              <a:rPr lang="en-US" dirty="0">
                <a:ea typeface="+mn-lt"/>
                <a:cs typeface="+mn-lt"/>
              </a:rPr>
              <a:t>Car Insurance</a:t>
            </a:r>
          </a:p>
          <a:p>
            <a:r>
              <a:rPr lang="en-US" dirty="0">
                <a:ea typeface="+mn-lt"/>
                <a:cs typeface="+mn-lt"/>
              </a:rPr>
              <a:t>Policy</a:t>
            </a:r>
          </a:p>
          <a:p>
            <a:r>
              <a:rPr lang="en-US" dirty="0">
                <a:ea typeface="+mn-lt"/>
                <a:cs typeface="+mn-lt"/>
              </a:rPr>
              <a:t>Premium</a:t>
            </a:r>
          </a:p>
          <a:p>
            <a:r>
              <a:rPr lang="en-US" dirty="0">
                <a:ea typeface="+mn-lt"/>
                <a:cs typeface="+mn-lt"/>
              </a:rPr>
              <a:t>Deductible</a:t>
            </a:r>
          </a:p>
          <a:p>
            <a:r>
              <a:rPr lang="en-US" dirty="0">
                <a:ea typeface="+mn-lt"/>
                <a:cs typeface="+mn-lt"/>
              </a:rPr>
              <a:t>Collision Insurance</a:t>
            </a:r>
          </a:p>
          <a:p>
            <a:r>
              <a:rPr lang="en-US" dirty="0">
                <a:ea typeface="+mn-lt"/>
                <a:cs typeface="+mn-lt"/>
              </a:rPr>
              <a:t>Comprehensive Insurance</a:t>
            </a:r>
          </a:p>
          <a:p>
            <a:r>
              <a:rPr lang="en-US" dirty="0">
                <a:ea typeface="+mn-lt"/>
                <a:cs typeface="+mn-lt"/>
              </a:rPr>
              <a:t>Monthly Driving Costs</a:t>
            </a:r>
          </a:p>
          <a:p>
            <a:r>
              <a:rPr lang="en-US" dirty="0">
                <a:ea typeface="+mn-lt"/>
                <a:cs typeface="+mn-lt"/>
              </a:rPr>
              <a:t>Preventative Maintenance </a:t>
            </a:r>
          </a:p>
          <a:p>
            <a:r>
              <a:rPr lang="en-US" dirty="0">
                <a:ea typeface="+mn-lt"/>
                <a:cs typeface="+mn-lt"/>
              </a:rPr>
              <a:t>Basic Auto Maintenance </a:t>
            </a:r>
          </a:p>
          <a:p>
            <a:endParaRPr lang="en-US" dirty="0">
              <a:cs typeface="Calibri"/>
            </a:endParaRPr>
          </a:p>
        </p:txBody>
      </p:sp>
    </p:spTree>
    <p:extLst>
      <p:ext uri="{BB962C8B-B14F-4D97-AF65-F5344CB8AC3E}">
        <p14:creationId xmlns:p14="http://schemas.microsoft.com/office/powerpoint/2010/main" val="380633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36A5-2F2D-4DB8-A308-49668240F7B0}"/>
              </a:ext>
            </a:extLst>
          </p:cNvPr>
          <p:cNvSpPr>
            <a:spLocks noGrp="1"/>
          </p:cNvSpPr>
          <p:nvPr>
            <p:ph type="title"/>
          </p:nvPr>
        </p:nvSpPr>
        <p:spPr/>
        <p:txBody>
          <a:bodyPr/>
          <a:lstStyle/>
          <a:p>
            <a:r>
              <a:rPr lang="en-US"/>
              <a:t>Tires</a:t>
            </a:r>
          </a:p>
        </p:txBody>
      </p:sp>
      <p:sp>
        <p:nvSpPr>
          <p:cNvPr id="3" name="Content Placeholder 2">
            <a:extLst>
              <a:ext uri="{FF2B5EF4-FFF2-40B4-BE49-F238E27FC236}">
                <a16:creationId xmlns:a16="http://schemas.microsoft.com/office/drawing/2014/main" id="{1E0A53D6-C2EE-49E5-BDCC-127EAEBA17FF}"/>
              </a:ext>
            </a:extLst>
          </p:cNvPr>
          <p:cNvSpPr>
            <a:spLocks noGrp="1"/>
          </p:cNvSpPr>
          <p:nvPr>
            <p:ph idx="1"/>
          </p:nvPr>
        </p:nvSpPr>
        <p:spPr/>
        <p:txBody>
          <a:bodyPr vert="horz" lIns="91440" tIns="45720" rIns="91440" bIns="45720" rtlCol="0" anchor="t">
            <a:normAutofit fontScale="92500" lnSpcReduction="10000"/>
          </a:bodyPr>
          <a:lstStyle/>
          <a:p>
            <a:pPr marL="0" marR="16510" indent="0">
              <a:lnSpc>
                <a:spcPct val="110000"/>
              </a:lnSpc>
              <a:buNone/>
            </a:pPr>
            <a:r>
              <a:rPr lang="en-US" altLang="zh-CN" sz="3200" dirty="0">
                <a:ea typeface="等线"/>
              </a:rPr>
              <a:t>It is important to maintain and replace tires when tread becomes worn or if the tire wall becomes damaged. </a:t>
            </a:r>
            <a:endParaRPr lang="en-US"/>
          </a:p>
          <a:p>
            <a:pPr marL="0" marR="16510" indent="0">
              <a:lnSpc>
                <a:spcPct val="110000"/>
              </a:lnSpc>
              <a:buNone/>
            </a:pPr>
            <a:r>
              <a:rPr lang="en-US" altLang="zh-CN" sz="3200" dirty="0">
                <a:ea typeface="等线"/>
              </a:rPr>
              <a:t>Proper PSI will save fuel AND improve the life of the tire.</a:t>
            </a:r>
            <a:endParaRPr lang="en-US" altLang="zh-CN" sz="3200" dirty="0">
              <a:ea typeface="等线"/>
              <a:cs typeface="Calibri"/>
            </a:endParaRPr>
          </a:p>
          <a:p>
            <a:pPr marR="16510">
              <a:lnSpc>
                <a:spcPct val="110000"/>
              </a:lnSpc>
            </a:pPr>
            <a:r>
              <a:rPr lang="en-US" altLang="zh-CN" sz="3200" dirty="0">
                <a:ea typeface="等线"/>
              </a:rPr>
              <a:t>Tire pressure may change with changes in season and with wear, so check them often.</a:t>
            </a:r>
            <a:endParaRPr lang="en-US" altLang="zh-CN" sz="3200" dirty="0">
              <a:ea typeface="等线"/>
              <a:cs typeface="Calibri"/>
            </a:endParaRPr>
          </a:p>
          <a:p>
            <a:pPr marR="16510">
              <a:lnSpc>
                <a:spcPct val="110000"/>
              </a:lnSpc>
            </a:pPr>
            <a:r>
              <a:rPr lang="en-US" altLang="zh-CN" sz="3200" dirty="0">
                <a:ea typeface="等线"/>
              </a:rPr>
              <a:t>Visually inspecting tires can reveal excessive and/or uneven wear due to poor tire alignment. </a:t>
            </a:r>
            <a:endParaRPr lang="en-US" altLang="zh-CN" sz="3200" dirty="0">
              <a:ea typeface="等线"/>
              <a:cs typeface="Calibri"/>
            </a:endParaRPr>
          </a:p>
          <a:p>
            <a:pPr marR="16510">
              <a:lnSpc>
                <a:spcPct val="110000"/>
              </a:lnSpc>
            </a:pPr>
            <a:r>
              <a:rPr lang="en-US" altLang="zh-CN" sz="3200" dirty="0">
                <a:ea typeface="等线"/>
                <a:cs typeface="Calibri"/>
              </a:rPr>
              <a:t>Rotate tires every other oil change and ensure tires are aligned.</a:t>
            </a:r>
          </a:p>
          <a:p>
            <a:endParaRPr lang="en-US">
              <a:cs typeface="Calibri" panose="020F0502020204030204"/>
            </a:endParaRPr>
          </a:p>
        </p:txBody>
      </p:sp>
      <p:pic>
        <p:nvPicPr>
          <p:cNvPr id="4" name="5AB3F3CA-294A-42AE-2E93-9A69D6743CCE" descr="Image showing someone checking the tire pressure on a vehicle">
            <a:extLst>
              <a:ext uri="{FF2B5EF4-FFF2-40B4-BE49-F238E27FC236}">
                <a16:creationId xmlns:a16="http://schemas.microsoft.com/office/drawing/2014/main" id="{62011D62-7EE1-4C63-91DF-D2BDEC0A2E40}"/>
              </a:ext>
            </a:extLst>
          </p:cNvPr>
          <p:cNvPicPr>
            <a:picLocks noChangeAspect="1"/>
          </p:cNvPicPr>
          <p:nvPr/>
        </p:nvPicPr>
        <p:blipFill>
          <a:blip r:embed="rId2" cstate="print">
            <a:extLst>
              <a:ext uri="{2821C84B-9819-44B0-379F-716411D1B05F}"/>
            </a:extLst>
          </a:blip>
          <a:stretch>
            <a:fillRect/>
          </a:stretch>
        </p:blipFill>
        <p:spPr>
          <a:xfrm>
            <a:off x="10090483" y="386332"/>
            <a:ext cx="1927679" cy="1465296"/>
          </a:xfrm>
          <a:prstGeom prst="rect">
            <a:avLst/>
          </a:prstGeom>
        </p:spPr>
      </p:pic>
    </p:spTree>
    <p:extLst>
      <p:ext uri="{BB962C8B-B14F-4D97-AF65-F5344CB8AC3E}">
        <p14:creationId xmlns:p14="http://schemas.microsoft.com/office/powerpoint/2010/main" val="210508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CF1F-5EFA-4D1D-AB55-BB4989F0AC84}"/>
              </a:ext>
            </a:extLst>
          </p:cNvPr>
          <p:cNvSpPr>
            <a:spLocks noGrp="1"/>
          </p:cNvSpPr>
          <p:nvPr>
            <p:ph type="title"/>
          </p:nvPr>
        </p:nvSpPr>
        <p:spPr/>
        <p:txBody>
          <a:bodyPr/>
          <a:lstStyle/>
          <a:p>
            <a:r>
              <a:rPr lang="en-US"/>
              <a:t>Prevention is Key</a:t>
            </a:r>
          </a:p>
        </p:txBody>
      </p:sp>
      <p:sp>
        <p:nvSpPr>
          <p:cNvPr id="3" name="Content Placeholder 2">
            <a:extLst>
              <a:ext uri="{FF2B5EF4-FFF2-40B4-BE49-F238E27FC236}">
                <a16:creationId xmlns:a16="http://schemas.microsoft.com/office/drawing/2014/main" id="{999F3A92-9E5C-408A-9EAA-7721971E8B88}"/>
              </a:ext>
            </a:extLst>
          </p:cNvPr>
          <p:cNvSpPr>
            <a:spLocks noGrp="1"/>
          </p:cNvSpPr>
          <p:nvPr>
            <p:ph idx="1"/>
          </p:nvPr>
        </p:nvSpPr>
        <p:spPr>
          <a:xfrm>
            <a:off x="484632" y="1496291"/>
            <a:ext cx="11045952" cy="4680671"/>
          </a:xfrm>
        </p:spPr>
        <p:txBody>
          <a:bodyPr vert="horz" lIns="91440" tIns="45720" rIns="91440" bIns="45720" rtlCol="0" anchor="t">
            <a:normAutofit/>
          </a:bodyPr>
          <a:lstStyle/>
          <a:p>
            <a:pPr marR="131911">
              <a:lnSpc>
                <a:spcPct val="80000"/>
              </a:lnSpc>
            </a:pPr>
            <a:r>
              <a:rPr lang="en-US" altLang="zh-CN" sz="2600"/>
              <a:t>Always listen for new/different sounds your vehicle is making</a:t>
            </a:r>
          </a:p>
          <a:p>
            <a:pPr marR="131911">
              <a:lnSpc>
                <a:spcPct val="80000"/>
              </a:lnSpc>
            </a:pPr>
            <a:endParaRPr lang="en-US" altLang="zh-CN" sz="2600"/>
          </a:p>
          <a:p>
            <a:pPr marR="131445">
              <a:lnSpc>
                <a:spcPct val="80000"/>
              </a:lnSpc>
            </a:pPr>
            <a:r>
              <a:rPr lang="en-US" altLang="zh-CN" sz="2600">
                <a:ea typeface="等线"/>
              </a:rPr>
              <a:t>Look it over by noticing tire wear, vehicle leaning, and things hanging down under the vehicle</a:t>
            </a:r>
            <a:endParaRPr lang="en-US" altLang="zh-CN" sz="2600">
              <a:ea typeface="等线"/>
              <a:cs typeface="Calibri"/>
            </a:endParaRPr>
          </a:p>
          <a:p>
            <a:pPr marR="131911">
              <a:lnSpc>
                <a:spcPct val="80000"/>
              </a:lnSpc>
            </a:pPr>
            <a:endParaRPr lang="en-US" altLang="zh-CN" sz="2600"/>
          </a:p>
          <a:p>
            <a:pPr marR="131911">
              <a:lnSpc>
                <a:spcPct val="80000"/>
              </a:lnSpc>
            </a:pPr>
            <a:r>
              <a:rPr lang="en-US" altLang="zh-CN" sz="2600"/>
              <a:t>What are other common items on the car that you will need to pay attention to?</a:t>
            </a:r>
          </a:p>
          <a:p>
            <a:endParaRPr lang="en-US"/>
          </a:p>
        </p:txBody>
      </p:sp>
    </p:spTree>
    <p:extLst>
      <p:ext uri="{BB962C8B-B14F-4D97-AF65-F5344CB8AC3E}">
        <p14:creationId xmlns:p14="http://schemas.microsoft.com/office/powerpoint/2010/main" val="331695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CF1F-5EFA-4D1D-AB55-BB4989F0AC84}"/>
              </a:ext>
            </a:extLst>
          </p:cNvPr>
          <p:cNvSpPr>
            <a:spLocks noGrp="1"/>
          </p:cNvSpPr>
          <p:nvPr>
            <p:ph type="title"/>
          </p:nvPr>
        </p:nvSpPr>
        <p:spPr/>
        <p:txBody>
          <a:bodyPr/>
          <a:lstStyle/>
          <a:p>
            <a:r>
              <a:rPr lang="en-US"/>
              <a:t>Prevention is Key</a:t>
            </a:r>
          </a:p>
        </p:txBody>
      </p:sp>
      <p:sp>
        <p:nvSpPr>
          <p:cNvPr id="3" name="Content Placeholder 2">
            <a:extLst>
              <a:ext uri="{FF2B5EF4-FFF2-40B4-BE49-F238E27FC236}">
                <a16:creationId xmlns:a16="http://schemas.microsoft.com/office/drawing/2014/main" id="{999F3A92-9E5C-408A-9EAA-7721971E8B88}"/>
              </a:ext>
            </a:extLst>
          </p:cNvPr>
          <p:cNvSpPr>
            <a:spLocks noGrp="1"/>
          </p:cNvSpPr>
          <p:nvPr>
            <p:ph idx="1"/>
          </p:nvPr>
        </p:nvSpPr>
        <p:spPr>
          <a:xfrm>
            <a:off x="484632" y="1496291"/>
            <a:ext cx="11045952" cy="4886036"/>
          </a:xfrm>
        </p:spPr>
        <p:txBody>
          <a:bodyPr vert="horz" lIns="91440" tIns="45720" rIns="91440" bIns="45720" rtlCol="0" anchor="t">
            <a:normAutofit fontScale="92500" lnSpcReduction="20000"/>
          </a:bodyPr>
          <a:lstStyle/>
          <a:p>
            <a:pPr>
              <a:lnSpc>
                <a:spcPct val="100000"/>
              </a:lnSpc>
            </a:pPr>
            <a:r>
              <a:rPr lang="en-US" altLang="zh-CN" sz="3000" dirty="0">
                <a:ea typeface="等线"/>
              </a:rPr>
              <a:t>Regular oil changes (4-6,000 miles)--check your owner's manual</a:t>
            </a:r>
          </a:p>
          <a:p>
            <a:pPr>
              <a:lnSpc>
                <a:spcPct val="100000"/>
              </a:lnSpc>
            </a:pPr>
            <a:r>
              <a:rPr lang="en-US" altLang="zh-CN" sz="3000" dirty="0">
                <a:ea typeface="等线"/>
              </a:rPr>
              <a:t>Transmission check-up at prescribed intervals (owner’s manual)</a:t>
            </a:r>
            <a:endParaRPr lang="en-US" altLang="zh-CN" sz="3000">
              <a:ea typeface="等线"/>
              <a:cs typeface="Calibri"/>
            </a:endParaRPr>
          </a:p>
          <a:p>
            <a:pPr>
              <a:lnSpc>
                <a:spcPct val="100000"/>
              </a:lnSpc>
            </a:pPr>
            <a:r>
              <a:rPr lang="en-US" altLang="zh-CN" sz="3000" dirty="0">
                <a:ea typeface="等线"/>
              </a:rPr>
              <a:t>Battery maintenance</a:t>
            </a:r>
            <a:endParaRPr lang="en-US" altLang="zh-CN" sz="3000" dirty="0">
              <a:ea typeface="等线"/>
              <a:cs typeface="Calibri"/>
            </a:endParaRPr>
          </a:p>
          <a:p>
            <a:pPr>
              <a:lnSpc>
                <a:spcPct val="100000"/>
              </a:lnSpc>
            </a:pPr>
            <a:r>
              <a:rPr lang="en-US" altLang="zh-CN" sz="3000" dirty="0">
                <a:ea typeface="等线"/>
              </a:rPr>
              <a:t>Belts and hoses should be checked (pinch them and look for cracks)</a:t>
            </a:r>
            <a:endParaRPr lang="en-US" altLang="zh-CN" sz="3000">
              <a:ea typeface="等线"/>
              <a:cs typeface="Calibri"/>
            </a:endParaRPr>
          </a:p>
          <a:p>
            <a:pPr>
              <a:lnSpc>
                <a:spcPct val="100000"/>
              </a:lnSpc>
            </a:pPr>
            <a:r>
              <a:rPr lang="en-US" altLang="zh-CN" sz="3000" dirty="0">
                <a:ea typeface="等线"/>
              </a:rPr>
              <a:t>Brake and tire inspection/tire rotation/balance and alignment</a:t>
            </a:r>
            <a:endParaRPr lang="en-US" altLang="zh-CN" sz="3000" dirty="0">
              <a:ea typeface="等线"/>
              <a:cs typeface="Calibri"/>
            </a:endParaRPr>
          </a:p>
          <a:p>
            <a:pPr>
              <a:lnSpc>
                <a:spcPct val="100000"/>
              </a:lnSpc>
            </a:pPr>
            <a:r>
              <a:rPr lang="en-US" altLang="zh-CN" sz="3000" dirty="0">
                <a:ea typeface="等线"/>
              </a:rPr>
              <a:t>Regular windshield wiper replacement</a:t>
            </a:r>
            <a:endParaRPr lang="en-US" altLang="zh-CN" sz="3000">
              <a:ea typeface="等线"/>
              <a:cs typeface="Calibri"/>
            </a:endParaRPr>
          </a:p>
          <a:p>
            <a:pPr>
              <a:lnSpc>
                <a:spcPct val="100000"/>
              </a:lnSpc>
            </a:pPr>
            <a:r>
              <a:rPr lang="en-US" altLang="zh-CN" sz="3000" dirty="0">
                <a:ea typeface="等线"/>
              </a:rPr>
              <a:t>Spark plug replacement at prescribed intervals (owner’s manual)</a:t>
            </a:r>
            <a:endParaRPr lang="en-US" altLang="zh-CN" sz="3000" dirty="0">
              <a:ea typeface="等线"/>
              <a:cs typeface="Calibri"/>
            </a:endParaRPr>
          </a:p>
          <a:p>
            <a:pPr>
              <a:lnSpc>
                <a:spcPct val="100000"/>
              </a:lnSpc>
            </a:pPr>
            <a:r>
              <a:rPr lang="en-US" altLang="zh-CN" sz="3000" dirty="0">
                <a:ea typeface="等线"/>
              </a:rPr>
              <a:t>Filters replaced (engine air filter, cabin air filter, oil filter, fuel filter) as needed</a:t>
            </a:r>
            <a:endParaRPr lang="en-US" altLang="zh-CN" sz="3000">
              <a:ea typeface="等线"/>
              <a:cs typeface="Calibri"/>
            </a:endParaRPr>
          </a:p>
          <a:p>
            <a:pPr>
              <a:lnSpc>
                <a:spcPct val="100000"/>
              </a:lnSpc>
            </a:pPr>
            <a:r>
              <a:rPr lang="en-US" altLang="zh-CN" sz="3000" dirty="0">
                <a:ea typeface="等线"/>
              </a:rPr>
              <a:t>Inspect shock absorbers at prescribed intervals per the owner’s manual or as needed</a:t>
            </a:r>
            <a:endParaRPr lang="en-US" altLang="zh-CN" sz="3000" dirty="0">
              <a:ea typeface="等线"/>
              <a:cs typeface="Calibri"/>
            </a:endParaRPr>
          </a:p>
          <a:p>
            <a:pPr>
              <a:lnSpc>
                <a:spcPct val="100000"/>
              </a:lnSpc>
            </a:pPr>
            <a:endParaRPr lang="en-US" altLang="zh-CN" sz="3000"/>
          </a:p>
          <a:p>
            <a:pPr>
              <a:lnSpc>
                <a:spcPct val="100000"/>
              </a:lnSpc>
            </a:pPr>
            <a:endParaRPr lang="en-US" altLang="zh-CN" sz="3000"/>
          </a:p>
          <a:p>
            <a:endParaRPr lang="en-US"/>
          </a:p>
        </p:txBody>
      </p:sp>
    </p:spTree>
    <p:extLst>
      <p:ext uri="{BB962C8B-B14F-4D97-AF65-F5344CB8AC3E}">
        <p14:creationId xmlns:p14="http://schemas.microsoft.com/office/powerpoint/2010/main" val="66789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2D2F-5DA6-4D34-9AB8-7DC6D496D8CD}"/>
              </a:ext>
            </a:extLst>
          </p:cNvPr>
          <p:cNvSpPr>
            <a:spLocks noGrp="1"/>
          </p:cNvSpPr>
          <p:nvPr>
            <p:ph type="title"/>
          </p:nvPr>
        </p:nvSpPr>
        <p:spPr/>
        <p:txBody>
          <a:bodyPr/>
          <a:lstStyle/>
          <a:p>
            <a:r>
              <a:rPr lang="en-US"/>
              <a:t>Basic Maintenance Learning Activity</a:t>
            </a:r>
          </a:p>
        </p:txBody>
      </p:sp>
      <p:sp>
        <p:nvSpPr>
          <p:cNvPr id="3" name="Content Placeholder 2">
            <a:extLst>
              <a:ext uri="{FF2B5EF4-FFF2-40B4-BE49-F238E27FC236}">
                <a16:creationId xmlns:a16="http://schemas.microsoft.com/office/drawing/2014/main" id="{579514E1-E86A-4B03-9F30-FC55B3BDAB72}"/>
              </a:ext>
            </a:extLst>
          </p:cNvPr>
          <p:cNvSpPr>
            <a:spLocks noGrp="1"/>
          </p:cNvSpPr>
          <p:nvPr>
            <p:ph idx="1"/>
          </p:nvPr>
        </p:nvSpPr>
        <p:spPr>
          <a:xfrm>
            <a:off x="419977" y="2359796"/>
            <a:ext cx="11045952" cy="1404087"/>
          </a:xfrm>
        </p:spPr>
        <p:txBody>
          <a:bodyPr vert="horz" lIns="91440" tIns="45720" rIns="91440" bIns="45720" rtlCol="0" anchor="t">
            <a:normAutofit/>
          </a:bodyPr>
          <a:lstStyle/>
          <a:p>
            <a:pPr marL="0" indent="0">
              <a:buNone/>
            </a:pPr>
            <a:r>
              <a:rPr lang="en-US" dirty="0"/>
              <a:t>Use the internet to briefly research basic maintenance activities and fill out the Basic Automotive Maintenance Worksheet. Be prepared to share what you learned with the class.</a:t>
            </a:r>
          </a:p>
        </p:txBody>
      </p:sp>
    </p:spTree>
    <p:extLst>
      <p:ext uri="{BB962C8B-B14F-4D97-AF65-F5344CB8AC3E}">
        <p14:creationId xmlns:p14="http://schemas.microsoft.com/office/powerpoint/2010/main" val="34074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F2C3-317D-4E0A-BC56-AD27E5BDE21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9C81C2A-9DBD-4BDA-89D9-C971A997F496}"/>
              </a:ext>
            </a:extLst>
          </p:cNvPr>
          <p:cNvSpPr>
            <a:spLocks noGrp="1"/>
          </p:cNvSpPr>
          <p:nvPr>
            <p:ph idx="1"/>
          </p:nvPr>
        </p:nvSpPr>
        <p:spPr/>
        <p:txBody>
          <a:bodyPr vert="horz" lIns="91440" tIns="45720" rIns="91440" bIns="45720" rtlCol="0" anchor="t">
            <a:normAutofit/>
          </a:bodyPr>
          <a:lstStyle/>
          <a:p>
            <a:pPr marL="457200" indent="-457200"/>
            <a:r>
              <a:rPr lang="en-US" altLang="zh-CN" dirty="0">
                <a:ea typeface="等线"/>
              </a:rPr>
              <a:t>New York State Auto Coverage (NYCM).  Automobile Insurance: Auto </a:t>
            </a:r>
            <a:r>
              <a:rPr lang="en-US" altLang="zh-CN">
                <a:ea typeface="等线"/>
              </a:rPr>
              <a:t>Coverage Guide.</a:t>
            </a:r>
            <a:endParaRPr lang="en-US" altLang="zh-CN">
              <a:ea typeface="等线"/>
              <a:cs typeface="Calibri" panose="020F0502020204030204"/>
            </a:endParaRPr>
          </a:p>
          <a:p>
            <a:pPr marL="514350" indent="-514350">
              <a:buFont typeface="+mj-lt"/>
              <a:buAutoNum type="arabicPeriod"/>
            </a:pPr>
            <a:endParaRPr lang="en-US" altLang="zh-CN"/>
          </a:p>
          <a:p>
            <a:pPr marL="514350" indent="-514350">
              <a:buFont typeface="+mj-lt"/>
              <a:buAutoNum type="arabicPeriod"/>
            </a:pPr>
            <a:endParaRPr lang="en-US" altLang="zh-CN"/>
          </a:p>
          <a:p>
            <a:pPr marL="514350" indent="-514350">
              <a:buFont typeface="+mj-lt"/>
              <a:buAutoNum type="arabicPeriod"/>
            </a:pPr>
            <a:endParaRPr lang="en-US"/>
          </a:p>
        </p:txBody>
      </p:sp>
    </p:spTree>
    <p:extLst>
      <p:ext uri="{BB962C8B-B14F-4D97-AF65-F5344CB8AC3E}">
        <p14:creationId xmlns:p14="http://schemas.microsoft.com/office/powerpoint/2010/main" val="54697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567C-46D5-4C38-A999-9D81D40C81E7}"/>
              </a:ext>
            </a:extLst>
          </p:cNvPr>
          <p:cNvSpPr>
            <a:spLocks noGrp="1"/>
          </p:cNvSpPr>
          <p:nvPr>
            <p:ph type="title"/>
          </p:nvPr>
        </p:nvSpPr>
        <p:spPr>
          <a:xfrm>
            <a:off x="0" y="2427568"/>
            <a:ext cx="12192000" cy="1325563"/>
          </a:xfrm>
        </p:spPr>
        <p:txBody>
          <a:bodyPr/>
          <a:lstStyle/>
          <a:p>
            <a:pPr algn="ctr"/>
            <a:r>
              <a:rPr lang="en-US"/>
              <a:t>What Goes Into Owning and </a:t>
            </a:r>
            <a:br>
              <a:rPr lang="en-US"/>
            </a:br>
            <a:r>
              <a:rPr lang="en-US"/>
              <a:t>Maintaining a Motor Vehicle?</a:t>
            </a:r>
          </a:p>
        </p:txBody>
      </p:sp>
    </p:spTree>
    <p:extLst>
      <p:ext uri="{BB962C8B-B14F-4D97-AF65-F5344CB8AC3E}">
        <p14:creationId xmlns:p14="http://schemas.microsoft.com/office/powerpoint/2010/main" val="30974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5918-00DC-4DD4-B7D7-90224DE15214}"/>
              </a:ext>
            </a:extLst>
          </p:cNvPr>
          <p:cNvSpPr>
            <a:spLocks noGrp="1"/>
          </p:cNvSpPr>
          <p:nvPr>
            <p:ph type="title"/>
          </p:nvPr>
        </p:nvSpPr>
        <p:spPr/>
        <p:txBody>
          <a:bodyPr/>
          <a:lstStyle/>
          <a:p>
            <a:r>
              <a:rPr lang="en-US"/>
              <a:t>Buying a Vehicle</a:t>
            </a:r>
          </a:p>
        </p:txBody>
      </p:sp>
      <p:sp>
        <p:nvSpPr>
          <p:cNvPr id="3" name="Content Placeholder 2">
            <a:extLst>
              <a:ext uri="{FF2B5EF4-FFF2-40B4-BE49-F238E27FC236}">
                <a16:creationId xmlns:a16="http://schemas.microsoft.com/office/drawing/2014/main" id="{35875A7D-F949-4C5E-96C4-B49903E443E9}"/>
              </a:ext>
            </a:extLst>
          </p:cNvPr>
          <p:cNvSpPr>
            <a:spLocks noGrp="1"/>
          </p:cNvSpPr>
          <p:nvPr>
            <p:ph idx="1"/>
          </p:nvPr>
        </p:nvSpPr>
        <p:spPr>
          <a:xfrm>
            <a:off x="484632" y="1496291"/>
            <a:ext cx="11045952" cy="4747491"/>
          </a:xfrm>
        </p:spPr>
        <p:txBody>
          <a:bodyPr>
            <a:normAutofit/>
          </a:bodyPr>
          <a:lstStyle/>
          <a:p>
            <a:pPr marL="0" indent="0">
              <a:buNone/>
            </a:pPr>
            <a:r>
              <a:rPr lang="en-US"/>
              <a:t>Considerations When Purchasing a Vehicle:</a:t>
            </a:r>
          </a:p>
          <a:p>
            <a:r>
              <a:rPr lang="en-US"/>
              <a:t>Purchase price</a:t>
            </a:r>
          </a:p>
          <a:p>
            <a:r>
              <a:rPr lang="en-US"/>
              <a:t>Depreciation</a:t>
            </a:r>
          </a:p>
          <a:p>
            <a:r>
              <a:rPr lang="en-US"/>
              <a:t>Financing</a:t>
            </a:r>
          </a:p>
          <a:p>
            <a:r>
              <a:rPr lang="en-US"/>
              <a:t>New/Used/Leased</a:t>
            </a:r>
          </a:p>
          <a:p>
            <a:r>
              <a:rPr lang="en-US"/>
              <a:t>Vehicle size</a:t>
            </a:r>
          </a:p>
          <a:p>
            <a:r>
              <a:rPr lang="en-US"/>
              <a:t>Engine size and types</a:t>
            </a:r>
          </a:p>
          <a:p>
            <a:r>
              <a:rPr lang="en-US"/>
              <a:t>Transmission (manual/automatic)</a:t>
            </a:r>
          </a:p>
          <a:p>
            <a:r>
              <a:rPr lang="en-US"/>
              <a:t>Optional Equipment</a:t>
            </a:r>
          </a:p>
        </p:txBody>
      </p:sp>
    </p:spTree>
    <p:extLst>
      <p:ext uri="{BB962C8B-B14F-4D97-AF65-F5344CB8AC3E}">
        <p14:creationId xmlns:p14="http://schemas.microsoft.com/office/powerpoint/2010/main" val="44342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8726-BAF7-4A0F-A9EB-76931E92C144}"/>
              </a:ext>
            </a:extLst>
          </p:cNvPr>
          <p:cNvSpPr>
            <a:spLocks noGrp="1"/>
          </p:cNvSpPr>
          <p:nvPr>
            <p:ph type="title"/>
          </p:nvPr>
        </p:nvSpPr>
        <p:spPr/>
        <p:txBody>
          <a:bodyPr/>
          <a:lstStyle/>
          <a:p>
            <a:r>
              <a:rPr lang="en-US"/>
              <a:t>Leasing Vehicle Considerations</a:t>
            </a:r>
          </a:p>
        </p:txBody>
      </p:sp>
      <p:sp>
        <p:nvSpPr>
          <p:cNvPr id="3" name="Content Placeholder 2">
            <a:extLst>
              <a:ext uri="{FF2B5EF4-FFF2-40B4-BE49-F238E27FC236}">
                <a16:creationId xmlns:a16="http://schemas.microsoft.com/office/drawing/2014/main" id="{6D614C66-27DB-41F4-BBDC-EF4A34B96B01}"/>
              </a:ext>
            </a:extLst>
          </p:cNvPr>
          <p:cNvSpPr>
            <a:spLocks noGrp="1"/>
          </p:cNvSpPr>
          <p:nvPr>
            <p:ph idx="1"/>
          </p:nvPr>
        </p:nvSpPr>
        <p:spPr/>
        <p:txBody>
          <a:bodyPr vert="horz" lIns="91440" tIns="45720" rIns="91440" bIns="45720" rtlCol="0" anchor="t">
            <a:normAutofit/>
          </a:bodyPr>
          <a:lstStyle/>
          <a:p>
            <a:pPr marR="0">
              <a:lnSpc>
                <a:spcPct val="80000"/>
              </a:lnSpc>
            </a:pPr>
            <a:r>
              <a:rPr lang="en-US" altLang="zh-CN" sz="2600" dirty="0">
                <a:ea typeface="等线"/>
              </a:rPr>
              <a:t>Responsible for monthly payments and maintenance.</a:t>
            </a:r>
            <a:endParaRPr lang="en-US" altLang="zh-CN" sz="2600" dirty="0">
              <a:ea typeface="等线"/>
              <a:cs typeface="Calibri"/>
            </a:endParaRPr>
          </a:p>
          <a:p>
            <a:pPr marR="0">
              <a:lnSpc>
                <a:spcPct val="80000"/>
              </a:lnSpc>
            </a:pPr>
            <a:r>
              <a:rPr lang="en-US" altLang="zh-CN" sz="2600" dirty="0">
                <a:ea typeface="等线"/>
              </a:rPr>
              <a:t>It is always a new vehicle.</a:t>
            </a:r>
            <a:endParaRPr lang="en-US" altLang="zh-CN" sz="2600" dirty="0">
              <a:ea typeface="等线"/>
              <a:cs typeface="Calibri"/>
            </a:endParaRPr>
          </a:p>
          <a:p>
            <a:pPr marR="0">
              <a:lnSpc>
                <a:spcPct val="80000"/>
              </a:lnSpc>
            </a:pPr>
            <a:r>
              <a:rPr lang="en-US" altLang="zh-CN" sz="2600" dirty="0">
                <a:ea typeface="等线"/>
              </a:rPr>
              <a:t>You have a lease contract which expires.</a:t>
            </a:r>
            <a:endParaRPr lang="en-US" altLang="zh-CN" sz="2600" dirty="0">
              <a:ea typeface="等线"/>
              <a:cs typeface="Calibri"/>
            </a:endParaRPr>
          </a:p>
          <a:p>
            <a:pPr marR="0">
              <a:lnSpc>
                <a:spcPct val="80000"/>
              </a:lnSpc>
            </a:pPr>
            <a:r>
              <a:rPr lang="en-US" altLang="zh-CN" sz="2600" dirty="0">
                <a:ea typeface="等线"/>
              </a:rPr>
              <a:t>At the end of the lease, you can return the vehicle and lease another, purchase the vehicle at a cost determined at the start of your lease, or return the vehicle with no obligation.</a:t>
            </a:r>
            <a:endParaRPr lang="en-US" altLang="zh-CN" sz="2600" dirty="0">
              <a:ea typeface="等线"/>
              <a:cs typeface="Calibri"/>
            </a:endParaRPr>
          </a:p>
          <a:p>
            <a:pPr marR="408305">
              <a:lnSpc>
                <a:spcPct val="80000"/>
              </a:lnSpc>
            </a:pPr>
            <a:r>
              <a:rPr lang="en-US" altLang="zh-CN" sz="2600" dirty="0">
                <a:ea typeface="等线"/>
              </a:rPr>
              <a:t>Leasing limits how many miles you can put on a vehicle. Extra miles cost an additional charge.</a:t>
            </a:r>
            <a:endParaRPr lang="en-US" altLang="zh-CN" sz="2600" dirty="0">
              <a:ea typeface="等线"/>
              <a:cs typeface="Calibri"/>
            </a:endParaRPr>
          </a:p>
          <a:p>
            <a:pPr marR="408305">
              <a:lnSpc>
                <a:spcPct val="80000"/>
              </a:lnSpc>
            </a:pPr>
            <a:r>
              <a:rPr lang="en-US" altLang="zh-CN" sz="2600" dirty="0">
                <a:ea typeface="等线"/>
              </a:rPr>
              <a:t>Insurance premiums may be higher, as the car will need to be “fully insured”.</a:t>
            </a:r>
            <a:endParaRPr lang="en-US" altLang="zh-CN" sz="2600" dirty="0">
              <a:ea typeface="等线"/>
              <a:cs typeface="Calibri"/>
            </a:endParaRPr>
          </a:p>
          <a:p>
            <a:pPr marR="408305">
              <a:lnSpc>
                <a:spcPct val="80000"/>
              </a:lnSpc>
            </a:pPr>
            <a:r>
              <a:rPr lang="en-US" altLang="zh-CN" sz="2600" dirty="0">
                <a:ea typeface="等线"/>
              </a:rPr>
              <a:t>There may be restrictions on the vehicle.</a:t>
            </a:r>
            <a:endParaRPr lang="en-US" altLang="zh-CN" sz="2600" dirty="0">
              <a:ea typeface="等线"/>
              <a:cs typeface="Calibri"/>
            </a:endParaRPr>
          </a:p>
          <a:p>
            <a:endParaRPr lang="en-US"/>
          </a:p>
        </p:txBody>
      </p:sp>
    </p:spTree>
    <p:extLst>
      <p:ext uri="{BB962C8B-B14F-4D97-AF65-F5344CB8AC3E}">
        <p14:creationId xmlns:p14="http://schemas.microsoft.com/office/powerpoint/2010/main" val="85094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140C-5CB7-4A74-BD08-CDF413D9C93D}"/>
              </a:ext>
            </a:extLst>
          </p:cNvPr>
          <p:cNvSpPr>
            <a:spLocks noGrp="1"/>
          </p:cNvSpPr>
          <p:nvPr>
            <p:ph type="title"/>
          </p:nvPr>
        </p:nvSpPr>
        <p:spPr/>
        <p:txBody>
          <a:bodyPr/>
          <a:lstStyle/>
          <a:p>
            <a:r>
              <a:rPr lang="en-US"/>
              <a:t>New vs. Used Vehicle</a:t>
            </a:r>
          </a:p>
        </p:txBody>
      </p:sp>
      <p:sp>
        <p:nvSpPr>
          <p:cNvPr id="3" name="Content Placeholder 2">
            <a:extLst>
              <a:ext uri="{FF2B5EF4-FFF2-40B4-BE49-F238E27FC236}">
                <a16:creationId xmlns:a16="http://schemas.microsoft.com/office/drawing/2014/main" id="{AE0CA39A-887C-4082-AD0E-1975A28DACC5}"/>
              </a:ext>
            </a:extLst>
          </p:cNvPr>
          <p:cNvSpPr>
            <a:spLocks noGrp="1"/>
          </p:cNvSpPr>
          <p:nvPr>
            <p:ph idx="1"/>
          </p:nvPr>
        </p:nvSpPr>
        <p:spPr/>
        <p:txBody>
          <a:bodyPr/>
          <a:lstStyle/>
          <a:p>
            <a:r>
              <a:rPr lang="en-US"/>
              <a:t>What factors should you consider when buying a new or used vehicle?</a:t>
            </a:r>
          </a:p>
          <a:p>
            <a:endParaRPr lang="en-US"/>
          </a:p>
          <a:p>
            <a:r>
              <a:rPr lang="en-US"/>
              <a:t>New versus used vehicle “calculator” resources available online</a:t>
            </a:r>
          </a:p>
        </p:txBody>
      </p:sp>
    </p:spTree>
    <p:extLst>
      <p:ext uri="{BB962C8B-B14F-4D97-AF65-F5344CB8AC3E}">
        <p14:creationId xmlns:p14="http://schemas.microsoft.com/office/powerpoint/2010/main" val="1059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3C91-2F6A-46F6-BD52-DE108A2181A1}"/>
              </a:ext>
            </a:extLst>
          </p:cNvPr>
          <p:cNvSpPr>
            <a:spLocks noGrp="1"/>
          </p:cNvSpPr>
          <p:nvPr>
            <p:ph type="title"/>
          </p:nvPr>
        </p:nvSpPr>
        <p:spPr/>
        <p:txBody>
          <a:bodyPr/>
          <a:lstStyle/>
          <a:p>
            <a:r>
              <a:rPr lang="en-US"/>
              <a:t>Owning and Maintaining a Vehicle Learning Activity</a:t>
            </a:r>
          </a:p>
        </p:txBody>
      </p:sp>
      <p:sp>
        <p:nvSpPr>
          <p:cNvPr id="3" name="Content Placeholder 2">
            <a:extLst>
              <a:ext uri="{FF2B5EF4-FFF2-40B4-BE49-F238E27FC236}">
                <a16:creationId xmlns:a16="http://schemas.microsoft.com/office/drawing/2014/main" id="{064192A8-90E1-41BF-9D59-541B2070C7DD}"/>
              </a:ext>
            </a:extLst>
          </p:cNvPr>
          <p:cNvSpPr>
            <a:spLocks noGrp="1"/>
          </p:cNvSpPr>
          <p:nvPr>
            <p:ph idx="1"/>
          </p:nvPr>
        </p:nvSpPr>
        <p:spPr/>
        <p:txBody>
          <a:bodyPr/>
          <a:lstStyle/>
          <a:p>
            <a:pPr marL="514350" indent="-514350">
              <a:buFont typeface="+mj-lt"/>
              <a:buAutoNum type="arabicPeriod"/>
            </a:pPr>
            <a:r>
              <a:rPr lang="en-US"/>
              <a:t>With a partner, research a vehicle you would like to buy</a:t>
            </a:r>
          </a:p>
          <a:p>
            <a:pPr marL="514350" indent="-514350">
              <a:buFont typeface="+mj-lt"/>
              <a:buAutoNum type="arabicPeriod"/>
            </a:pPr>
            <a:endParaRPr lang="en-US"/>
          </a:p>
          <a:p>
            <a:pPr marL="514350" indent="-514350">
              <a:buFont typeface="+mj-lt"/>
              <a:buAutoNum type="arabicPeriod"/>
            </a:pPr>
            <a:r>
              <a:rPr lang="en-US"/>
              <a:t>Next, use an auto loan calculator to determine your monthly payments at 4% interest (approximate)</a:t>
            </a:r>
          </a:p>
          <a:p>
            <a:pPr marL="514350" indent="-514350">
              <a:buFont typeface="+mj-lt"/>
              <a:buAutoNum type="arabicPeriod"/>
            </a:pPr>
            <a:endParaRPr lang="en-US"/>
          </a:p>
          <a:p>
            <a:pPr marL="514350" indent="-514350">
              <a:buFont typeface="+mj-lt"/>
              <a:buAutoNum type="arabicPeriod"/>
            </a:pPr>
            <a:r>
              <a:rPr lang="en-US"/>
              <a:t>Keep these calculations handy…</a:t>
            </a:r>
          </a:p>
        </p:txBody>
      </p:sp>
    </p:spTree>
    <p:extLst>
      <p:ext uri="{BB962C8B-B14F-4D97-AF65-F5344CB8AC3E}">
        <p14:creationId xmlns:p14="http://schemas.microsoft.com/office/powerpoint/2010/main" val="135299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A0C4-D47D-44E8-8F7E-5A62C0977B97}"/>
              </a:ext>
            </a:extLst>
          </p:cNvPr>
          <p:cNvSpPr>
            <a:spLocks noGrp="1"/>
          </p:cNvSpPr>
          <p:nvPr>
            <p:ph type="title"/>
          </p:nvPr>
        </p:nvSpPr>
        <p:spPr/>
        <p:txBody>
          <a:bodyPr/>
          <a:lstStyle/>
          <a:p>
            <a:r>
              <a:rPr lang="en-US"/>
              <a:t>Purchasing a Used Vehicle</a:t>
            </a:r>
          </a:p>
        </p:txBody>
      </p:sp>
      <p:sp>
        <p:nvSpPr>
          <p:cNvPr id="3" name="Content Placeholder 2">
            <a:extLst>
              <a:ext uri="{FF2B5EF4-FFF2-40B4-BE49-F238E27FC236}">
                <a16:creationId xmlns:a16="http://schemas.microsoft.com/office/drawing/2014/main" id="{105AA363-D88A-4EFD-8A0E-2CCDE08D1CF1}"/>
              </a:ext>
            </a:extLst>
          </p:cNvPr>
          <p:cNvSpPr>
            <a:spLocks noGrp="1"/>
          </p:cNvSpPr>
          <p:nvPr>
            <p:ph idx="1"/>
          </p:nvPr>
        </p:nvSpPr>
        <p:spPr/>
        <p:txBody>
          <a:bodyPr vert="horz" lIns="91440" tIns="45720" rIns="91440" bIns="45720" rtlCol="0" anchor="t">
            <a:normAutofit fontScale="92500" lnSpcReduction="20000"/>
          </a:bodyPr>
          <a:lstStyle/>
          <a:p>
            <a:pPr>
              <a:lnSpc>
                <a:spcPct val="80000"/>
              </a:lnSpc>
            </a:pPr>
            <a:r>
              <a:rPr lang="en-US" altLang="zh-CN" sz="2600">
                <a:ea typeface="等线"/>
              </a:rPr>
              <a:t>Consider how much you can afford</a:t>
            </a:r>
          </a:p>
          <a:p>
            <a:pPr>
              <a:lnSpc>
                <a:spcPct val="80000"/>
              </a:lnSpc>
            </a:pPr>
            <a:endParaRPr lang="en-US" altLang="zh-CN" sz="2600">
              <a:ea typeface="等线"/>
            </a:endParaRPr>
          </a:p>
          <a:p>
            <a:pPr marR="0">
              <a:lnSpc>
                <a:spcPct val="80000"/>
              </a:lnSpc>
            </a:pPr>
            <a:r>
              <a:rPr lang="en-US" altLang="zh-CN" sz="2600"/>
              <a:t>Research value of vehicle</a:t>
            </a:r>
          </a:p>
          <a:p>
            <a:pPr marR="0">
              <a:lnSpc>
                <a:spcPct val="80000"/>
              </a:lnSpc>
            </a:pPr>
            <a:endParaRPr lang="en-US" altLang="zh-CN" sz="2600"/>
          </a:p>
          <a:p>
            <a:pPr marR="248380">
              <a:lnSpc>
                <a:spcPct val="80000"/>
              </a:lnSpc>
            </a:pPr>
            <a:r>
              <a:rPr lang="en-US" altLang="zh-CN" sz="2600"/>
              <a:t>Besides looking good, make sure the vehicle is in good working mechanical condition</a:t>
            </a:r>
          </a:p>
          <a:p>
            <a:pPr marR="248380">
              <a:lnSpc>
                <a:spcPct val="80000"/>
              </a:lnSpc>
            </a:pPr>
            <a:endParaRPr lang="en-US" altLang="zh-CN" sz="2600"/>
          </a:p>
          <a:p>
            <a:pPr marR="10943">
              <a:lnSpc>
                <a:spcPct val="80000"/>
              </a:lnSpc>
            </a:pPr>
            <a:r>
              <a:rPr lang="en-US" altLang="zh-CN" sz="2600"/>
              <a:t>Determine whether it was involved in a collision or needs repairs</a:t>
            </a:r>
          </a:p>
          <a:p>
            <a:pPr marR="10943">
              <a:lnSpc>
                <a:spcPct val="80000"/>
              </a:lnSpc>
            </a:pPr>
            <a:endParaRPr lang="en-US" altLang="zh-CN" sz="2600"/>
          </a:p>
          <a:p>
            <a:pPr marR="0">
              <a:lnSpc>
                <a:spcPct val="80000"/>
              </a:lnSpc>
            </a:pPr>
            <a:r>
              <a:rPr lang="en-US" altLang="zh-CN" sz="2600"/>
              <a:t>If possible, talk to the previous owner about the condition and maintenance done on the vehicle</a:t>
            </a:r>
          </a:p>
          <a:p>
            <a:pPr marR="0">
              <a:lnSpc>
                <a:spcPct val="80000"/>
              </a:lnSpc>
            </a:pPr>
            <a:endParaRPr lang="en-US" altLang="zh-CN" sz="2600"/>
          </a:p>
          <a:p>
            <a:pPr marR="0">
              <a:lnSpc>
                <a:spcPct val="80000"/>
              </a:lnSpc>
            </a:pPr>
            <a:r>
              <a:rPr lang="en-US" altLang="zh-CN" sz="2600"/>
              <a:t>Research interest on car loans (compare banks)</a:t>
            </a:r>
          </a:p>
          <a:p>
            <a:endParaRPr lang="en-US"/>
          </a:p>
        </p:txBody>
      </p:sp>
    </p:spTree>
    <p:extLst>
      <p:ext uri="{BB962C8B-B14F-4D97-AF65-F5344CB8AC3E}">
        <p14:creationId xmlns:p14="http://schemas.microsoft.com/office/powerpoint/2010/main" val="3590838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0EDCFB74-24B0-4F36-AFB6-32EEDEC09AEE}" vid="{37A01B0C-D33D-463F-8562-BCE0DC7E68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2195</Words>
  <Application>Microsoft Office PowerPoint</Application>
  <PresentationFormat>Widescreen</PresentationFormat>
  <Paragraphs>307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Session Goals</vt:lpstr>
      <vt:lpstr>Key Vocabulary and Topics</vt:lpstr>
      <vt:lpstr>What Goes Into Owning and  Maintaining a Motor Vehicle?</vt:lpstr>
      <vt:lpstr>Buying a Vehicle</vt:lpstr>
      <vt:lpstr>Leasing Vehicle Considerations</vt:lpstr>
      <vt:lpstr>New vs. Used Vehicle</vt:lpstr>
      <vt:lpstr>Owning and Maintaining a Vehicle Learning Activity</vt:lpstr>
      <vt:lpstr>Purchasing a Used Vehicle</vt:lpstr>
      <vt:lpstr>What to Check</vt:lpstr>
      <vt:lpstr>What to Check</vt:lpstr>
      <vt:lpstr>Driving Costs - 2019</vt:lpstr>
      <vt:lpstr>Vehicle Ownership</vt:lpstr>
      <vt:lpstr>Registration</vt:lpstr>
      <vt:lpstr>New York State Inspection</vt:lpstr>
      <vt:lpstr>What Determines Insurance Rates?</vt:lpstr>
      <vt:lpstr>Sample of a Driver Abstract</vt:lpstr>
      <vt:lpstr>What Do the Coverages Mean?</vt:lpstr>
      <vt:lpstr>What Do the Coverages Mean?</vt:lpstr>
      <vt:lpstr>What Do the Coverages Mean?</vt:lpstr>
      <vt:lpstr>Owning and Maintaining a Vehicle Learning Activity</vt:lpstr>
      <vt:lpstr>Owning and Maintaining a Vehicle: Results Example</vt:lpstr>
      <vt:lpstr>You’ve Bought and Insured a Vehicle….</vt:lpstr>
      <vt:lpstr>Preventative Maintenance</vt:lpstr>
      <vt:lpstr>Vehicle Maintenance</vt:lpstr>
      <vt:lpstr>Vehicle Maintenance</vt:lpstr>
      <vt:lpstr>Vehicle Maintenance</vt:lpstr>
      <vt:lpstr>Vehicle Maintenance</vt:lpstr>
      <vt:lpstr>Tips to Save Fuel</vt:lpstr>
      <vt:lpstr>Tires</vt:lpstr>
      <vt:lpstr>Prevention is Key</vt:lpstr>
      <vt:lpstr>Prevention is Key</vt:lpstr>
      <vt:lpstr>Basic Maintenance Learning Activity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Tilley, Laura J (HEALTH)</cp:lastModifiedBy>
  <cp:revision>71</cp:revision>
  <dcterms:created xsi:type="dcterms:W3CDTF">2021-04-24T11:33:04Z</dcterms:created>
  <dcterms:modified xsi:type="dcterms:W3CDTF">2022-01-11T16:45:50Z</dcterms:modified>
</cp:coreProperties>
</file>