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6" r:id="rId2"/>
    <p:sldId id="294" r:id="rId3"/>
    <p:sldId id="29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96" r:id="rId19"/>
    <p:sldId id="271" r:id="rId20"/>
    <p:sldId id="274" r:id="rId21"/>
    <p:sldId id="297" r:id="rId22"/>
    <p:sldId id="275" r:id="rId23"/>
    <p:sldId id="272" r:id="rId24"/>
    <p:sldId id="273" r:id="rId25"/>
    <p:sldId id="276" r:id="rId26"/>
    <p:sldId id="277" r:id="rId27"/>
    <p:sldId id="278" r:id="rId28"/>
    <p:sldId id="298" r:id="rId29"/>
    <p:sldId id="279" r:id="rId30"/>
    <p:sldId id="299" r:id="rId31"/>
    <p:sldId id="280" r:id="rId32"/>
    <p:sldId id="281" r:id="rId33"/>
    <p:sldId id="282" r:id="rId34"/>
    <p:sldId id="283" r:id="rId35"/>
    <p:sldId id="284" r:id="rId36"/>
    <p:sldId id="285" r:id="rId37"/>
    <p:sldId id="286" r:id="rId38"/>
    <p:sldId id="287" r:id="rId39"/>
    <p:sldId id="288" r:id="rId40"/>
    <p:sldId id="291" r:id="rId41"/>
    <p:sldId id="292"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B51B20-2424-2944-3584-6A6495810D16}" name="Jagareski, Amy (HEALTH)" initials="JA(" userId="S::Amy.Jagareski@health.ny.gov::48ff280c-0bf8-4281-981d-44e8bf268507" providerId="AD"/>
  <p188:author id="{E12C9393-E1DC-4BC2-1197-4890E84940B8}" name="Tilley, Laura J (HEALTH)" initials="T(" userId="S::laura.tilley@health.ny.gov::45b18c9a-b861-46a1-9ce3-bfa8c8cc0d4d" providerId="AD"/>
  <p188:author id="{B0F2B8D0-DD37-A91D-324B-C50BFFEB5496}" name="Hogan, Jennifer D (HEALTH)" initials="H(" userId="S::jennifer.hogan@health.ny.gov::f91aa99a-45ce-4f0b-86bb-a010fdd747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DA087-3A29-44BE-AC8F-A43A6612259A}" v="6" dt="2022-04-06T15:32:20.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B980B9-A41F-4B3C-BA9D-A01A59866E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08548A-4F1B-4878-A049-408C58E5F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F1A8D-4B45-43CA-9685-75B8094B7256}" type="datetimeFigureOut">
              <a:rPr lang="en-US" smtClean="0"/>
              <a:t>4/6/2022</a:t>
            </a:fld>
            <a:endParaRPr lang="en-US"/>
          </a:p>
        </p:txBody>
      </p:sp>
      <p:sp>
        <p:nvSpPr>
          <p:cNvPr id="4" name="Footer Placeholder 3">
            <a:extLst>
              <a:ext uri="{FF2B5EF4-FFF2-40B4-BE49-F238E27FC236}">
                <a16:creationId xmlns:a16="http://schemas.microsoft.com/office/drawing/2014/main" id="{4B03E527-DBD6-4EF5-B0AA-1FEA798ACA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11F35F-241E-4044-9F77-6F0521C537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ADE29C-A6F4-4C1D-96A9-0682E6C47758}" type="slidenum">
              <a:rPr lang="en-US" smtClean="0"/>
              <a:t>‹#›</a:t>
            </a:fld>
            <a:endParaRPr lang="en-US"/>
          </a:p>
        </p:txBody>
      </p:sp>
    </p:spTree>
    <p:extLst>
      <p:ext uri="{BB962C8B-B14F-4D97-AF65-F5344CB8AC3E}">
        <p14:creationId xmlns:p14="http://schemas.microsoft.com/office/powerpoint/2010/main" val="3155690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20D6FB-C244-4E2D-99EB-46FD0088E4CA}"/>
              </a:ext>
            </a:extLst>
          </p:cNvPr>
          <p:cNvSpPr>
            <a:spLocks noGrp="1"/>
          </p:cNvSpPr>
          <p:nvPr>
            <p:ph type="subTitle" idx="1"/>
          </p:nvPr>
        </p:nvSpPr>
        <p:spPr>
          <a:xfrm>
            <a:off x="1524000" y="5627957"/>
            <a:ext cx="9144000" cy="103133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CDFA1-7E99-4572-B92F-2974CF620439}"/>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0722DC6F-6513-471D-8F02-DD578284E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3DAF8-D216-457F-8824-F21B459F8A6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1756E27F-31B8-4CD8-3575-6F5A03BBACC3">
            <a:extLst>
              <a:ext uri="{FF2B5EF4-FFF2-40B4-BE49-F238E27FC236}">
                <a16:creationId xmlns:a16="http://schemas.microsoft.com/office/drawing/2014/main" id="{43048D87-27CA-43CA-A959-9732553B9E74}"/>
              </a:ext>
            </a:extLst>
          </p:cNvPr>
          <p:cNvPicPr>
            <a:picLocks noChangeAspect="1"/>
          </p:cNvPicPr>
          <p:nvPr userDrawn="1"/>
        </p:nvPicPr>
        <p:blipFill>
          <a:blip r:embed="rId2" cstate="print">
            <a:extLst>
              <a:ext uri="{C83653E2-384E-4D23-5F25-9F78E51BDEE7}"/>
            </a:extLst>
          </a:blip>
          <a:stretch>
            <a:fillRect/>
          </a:stretch>
        </p:blipFill>
        <p:spPr>
          <a:xfrm>
            <a:off x="228600" y="209550"/>
            <a:ext cx="2743200" cy="1352550"/>
          </a:xfrm>
          <a:prstGeom prst="rect">
            <a:avLst/>
          </a:prstGeom>
        </p:spPr>
      </p:pic>
      <p:pic>
        <p:nvPicPr>
          <p:cNvPr id="8" name="96938C23-77AD-49BE-487D-0034E8DED343">
            <a:extLst>
              <a:ext uri="{FF2B5EF4-FFF2-40B4-BE49-F238E27FC236}">
                <a16:creationId xmlns:a16="http://schemas.microsoft.com/office/drawing/2014/main" id="{6F2B1652-9210-4FFC-8CE4-0F9643C642DB}"/>
              </a:ext>
            </a:extLst>
          </p:cNvPr>
          <p:cNvPicPr>
            <a:picLocks noChangeAspect="1"/>
          </p:cNvPicPr>
          <p:nvPr userDrawn="1"/>
        </p:nvPicPr>
        <p:blipFill>
          <a:blip r:embed="rId3" cstate="print">
            <a:extLst>
              <a:ext uri="{621C407B-CE72-4E94-96D1-27D9495872B2}"/>
            </a:extLst>
          </a:blip>
          <a:stretch>
            <a:fillRect/>
          </a:stretch>
        </p:blipFill>
        <p:spPr>
          <a:xfrm>
            <a:off x="0" y="5429250"/>
            <a:ext cx="12192000" cy="1428750"/>
          </a:xfrm>
          <a:prstGeom prst="rect">
            <a:avLst/>
          </a:prstGeom>
        </p:spPr>
      </p:pic>
      <p:pic>
        <p:nvPicPr>
          <p:cNvPr id="9" name="680E6ED8-7DC6-4530-A281-3614A5C32DAF">
            <a:extLst>
              <a:ext uri="{FF2B5EF4-FFF2-40B4-BE49-F238E27FC236}">
                <a16:creationId xmlns:a16="http://schemas.microsoft.com/office/drawing/2014/main" id="{2F8B00C9-3201-47DC-93CA-019801CA6BC0}"/>
              </a:ext>
            </a:extLst>
          </p:cNvPr>
          <p:cNvPicPr>
            <a:picLocks noChangeAspect="1"/>
          </p:cNvPicPr>
          <p:nvPr userDrawn="1"/>
        </p:nvPicPr>
        <p:blipFill>
          <a:blip r:embed="rId4" cstate="print">
            <a:extLst>
              <a:ext uri="{1BB743DA-DA25-42E9-EF0A-40EC146A3155}"/>
            </a:extLst>
          </a:blip>
          <a:stretch>
            <a:fillRect/>
          </a:stretch>
        </p:blipFill>
        <p:spPr>
          <a:xfrm>
            <a:off x="0" y="5343525"/>
            <a:ext cx="12192000" cy="114300"/>
          </a:xfrm>
          <a:prstGeom prst="rect">
            <a:avLst/>
          </a:prstGeom>
        </p:spPr>
      </p:pic>
    </p:spTree>
    <p:extLst>
      <p:ext uri="{BB962C8B-B14F-4D97-AF65-F5344CB8AC3E}">
        <p14:creationId xmlns:p14="http://schemas.microsoft.com/office/powerpoint/2010/main" val="226892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73C5-32F9-420C-9975-987946717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35843-C239-4EAB-A1C1-D8A3D331E5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1804-B6C1-4EB3-AC54-7E5DA8633B3F}"/>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97DF6C02-562F-4E9E-B98F-826D50F0A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CB81D-393D-4450-8964-F853ECB8BA85}"/>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428023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74AD3-04B1-48DA-8522-A1BCAD7BB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1D6D5-437B-45EF-B749-06D6DF8C3B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34013-A163-42FE-B2D9-7120C6E056E7}"/>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327C4FCF-DA89-47FC-8218-20985B7D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94D0D-498C-44B4-886E-1CA749589114}"/>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63263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EF1B-BE00-452D-89FB-4CE8C8FE44A5}"/>
              </a:ext>
            </a:extLst>
          </p:cNvPr>
          <p:cNvSpPr>
            <a:spLocks noGrp="1"/>
          </p:cNvSpPr>
          <p:nvPr>
            <p:ph type="title"/>
          </p:nvPr>
        </p:nvSpPr>
        <p:spPr>
          <a:xfrm>
            <a:off x="161544" y="386332"/>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A2621D1-3F25-45DE-A0D5-DE1C4DA161A0}"/>
              </a:ext>
            </a:extLst>
          </p:cNvPr>
          <p:cNvSpPr>
            <a:spLocks noGrp="1"/>
          </p:cNvSpPr>
          <p:nvPr>
            <p:ph idx="1"/>
          </p:nvPr>
        </p:nvSpPr>
        <p:spPr>
          <a:xfrm>
            <a:off x="484632" y="1736277"/>
            <a:ext cx="11045952" cy="44406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8CDAE-C5AC-4B9B-80C1-9480AF0CE15B}"/>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0D2C2BF4-EAD8-46AC-96A4-F37AEAE4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2C0D8-7F86-4198-B0C5-9307B56B8029}"/>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08219DFF-79B7-4648-9B6C-F75D12DD89A3}"/>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5292234D-89E5-4382-94F9-61D18F7B9187}"/>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237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B681-4EC7-45BA-842E-1FB9E4917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6C3FB5-5901-4C84-8D36-9170F8BAF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A692D6-5479-4EFA-9F3E-A430F9424421}"/>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21735FB0-1FFA-4AD4-BB42-C387F5435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007A4-E9E1-418C-A362-32468A3C61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D4278DFB-E03E-46C4-B2A3-7DBD701C0AFD}"/>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80071AAD-66BF-4278-BEBE-C18D72B1B1AF}"/>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66726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66DD-8B5F-422B-9ABC-8AF60949A2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291D14-B55C-4B9A-8A8B-5F6DD5A258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CD21A-B65A-4349-B534-090B6D547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F75A23-B2CB-413A-86D0-2C15ADA9EF31}"/>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6" name="Footer Placeholder 5">
            <a:extLst>
              <a:ext uri="{FF2B5EF4-FFF2-40B4-BE49-F238E27FC236}">
                <a16:creationId xmlns:a16="http://schemas.microsoft.com/office/drawing/2014/main" id="{2091A8C4-F16C-44E3-A4FA-75E39B478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3FB1D-1872-4074-B509-91680C26923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8" name="0D3E9B9D-EC46-4B47-449F-30ED668CDDF8">
            <a:extLst>
              <a:ext uri="{FF2B5EF4-FFF2-40B4-BE49-F238E27FC236}">
                <a16:creationId xmlns:a16="http://schemas.microsoft.com/office/drawing/2014/main" id="{756F077E-F182-4FFA-944C-65A1D3652FD6}"/>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9" name="A0B49416-1068-42D7-0AF5-99C6460EB5F7">
            <a:extLst>
              <a:ext uri="{FF2B5EF4-FFF2-40B4-BE49-F238E27FC236}">
                <a16:creationId xmlns:a16="http://schemas.microsoft.com/office/drawing/2014/main" id="{F18C4EDC-73E1-46FA-AC0D-2E0A131E0722}"/>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5785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CFFF-9C5D-450A-A4EA-10AEBEC3C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DEF4-29F0-4249-9907-156C6D569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912D69-E730-42CF-82A9-59F70F848F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211CE6-9C72-4923-B72C-315F66B86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26DB5F-DF22-4DE5-B648-64F87CBBC3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4902F-17C5-4EEF-99A1-77B9B96EB51D}"/>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8" name="Footer Placeholder 7">
            <a:extLst>
              <a:ext uri="{FF2B5EF4-FFF2-40B4-BE49-F238E27FC236}">
                <a16:creationId xmlns:a16="http://schemas.microsoft.com/office/drawing/2014/main" id="{C3FAAC32-37FF-4CBA-8858-E97C707AD5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3CAA43-D6C8-4BA3-9640-0278EC88B3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10" name="0D3E9B9D-EC46-4B47-449F-30ED668CDDF8">
            <a:extLst>
              <a:ext uri="{FF2B5EF4-FFF2-40B4-BE49-F238E27FC236}">
                <a16:creationId xmlns:a16="http://schemas.microsoft.com/office/drawing/2014/main" id="{D393C829-3DB3-4B95-98D0-AECF6E74501E}"/>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11" name="A0B49416-1068-42D7-0AF5-99C6460EB5F7">
            <a:extLst>
              <a:ext uri="{FF2B5EF4-FFF2-40B4-BE49-F238E27FC236}">
                <a16:creationId xmlns:a16="http://schemas.microsoft.com/office/drawing/2014/main" id="{117AEF5D-41FF-4B46-92BA-A1A4A4570D8D}"/>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40111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2D97-07D9-455F-A684-D10C2FE3F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16DEA-4E55-42D6-80D2-0957F222AD09}"/>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4" name="Footer Placeholder 3">
            <a:extLst>
              <a:ext uri="{FF2B5EF4-FFF2-40B4-BE49-F238E27FC236}">
                <a16:creationId xmlns:a16="http://schemas.microsoft.com/office/drawing/2014/main" id="{36A05648-AD21-4109-BA02-D4C6C61BA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FA85BB-FD7F-43BA-BE98-A37B4FC587D8}"/>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6" name="0D3E9B9D-EC46-4B47-449F-30ED668CDDF8">
            <a:extLst>
              <a:ext uri="{FF2B5EF4-FFF2-40B4-BE49-F238E27FC236}">
                <a16:creationId xmlns:a16="http://schemas.microsoft.com/office/drawing/2014/main" id="{FC2B80AE-BB73-4F39-B597-C03D49825DA2}"/>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7" name="A0B49416-1068-42D7-0AF5-99C6460EB5F7">
            <a:extLst>
              <a:ext uri="{FF2B5EF4-FFF2-40B4-BE49-F238E27FC236}">
                <a16:creationId xmlns:a16="http://schemas.microsoft.com/office/drawing/2014/main" id="{5FC48E6D-0312-4406-8F5A-1B63E0C750A5}"/>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01223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0AE15-94E9-45DD-82F1-D95053ECE0F1}"/>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3" name="Footer Placeholder 2">
            <a:extLst>
              <a:ext uri="{FF2B5EF4-FFF2-40B4-BE49-F238E27FC236}">
                <a16:creationId xmlns:a16="http://schemas.microsoft.com/office/drawing/2014/main" id="{B355D95B-973D-42E7-BC16-8C2B023CC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0744B-B8A9-4ECA-ADB1-9A9CDB34021F}"/>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5" name="0D3E9B9D-EC46-4B47-449F-30ED668CDDF8">
            <a:extLst>
              <a:ext uri="{FF2B5EF4-FFF2-40B4-BE49-F238E27FC236}">
                <a16:creationId xmlns:a16="http://schemas.microsoft.com/office/drawing/2014/main" id="{4CE6D3DA-EE98-46C0-B942-E591D4C2108E}"/>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6" name="A0B49416-1068-42D7-0AF5-99C6460EB5F7">
            <a:extLst>
              <a:ext uri="{FF2B5EF4-FFF2-40B4-BE49-F238E27FC236}">
                <a16:creationId xmlns:a16="http://schemas.microsoft.com/office/drawing/2014/main" id="{EDBF4FC3-CFF5-4956-8892-1E415F650386}"/>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82164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063D-B22E-44B3-A94E-3DB0E9E46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70B9A4-D939-4D15-9E5B-676E7F5F5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85795-7FB6-4A26-AD21-18931FC3E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81D5BC-6959-4FCF-95B8-2B3D6DAB5FCD}"/>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6" name="Footer Placeholder 5">
            <a:extLst>
              <a:ext uri="{FF2B5EF4-FFF2-40B4-BE49-F238E27FC236}">
                <a16:creationId xmlns:a16="http://schemas.microsoft.com/office/drawing/2014/main" id="{6494EEEC-E719-42EC-B34B-BB53CD927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B2EBD-E940-4FEC-98E5-1671BFBD3E62}"/>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77058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6AE4-8514-4BBF-893E-83AB276C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143BC-7461-4761-8202-37C591280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DBE91-9A61-441D-B046-82BCF1B7D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6830F-053A-4B2C-9ECD-1501EB4C5061}"/>
              </a:ext>
            </a:extLst>
          </p:cNvPr>
          <p:cNvSpPr>
            <a:spLocks noGrp="1"/>
          </p:cNvSpPr>
          <p:nvPr>
            <p:ph type="dt" sz="half" idx="10"/>
          </p:nvPr>
        </p:nvSpPr>
        <p:spPr/>
        <p:txBody>
          <a:bodyPr/>
          <a:lstStyle/>
          <a:p>
            <a:fld id="{3138BEEA-B2DB-4562-BE6A-63DCAB908907}" type="datetimeFigureOut">
              <a:rPr lang="en-US" smtClean="0"/>
              <a:t>4/6/2022</a:t>
            </a:fld>
            <a:endParaRPr lang="en-US"/>
          </a:p>
        </p:txBody>
      </p:sp>
      <p:sp>
        <p:nvSpPr>
          <p:cNvPr id="6" name="Footer Placeholder 5">
            <a:extLst>
              <a:ext uri="{FF2B5EF4-FFF2-40B4-BE49-F238E27FC236}">
                <a16:creationId xmlns:a16="http://schemas.microsoft.com/office/drawing/2014/main" id="{9D8E13A1-3145-4283-AB62-CDC391947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4D2C8-9B5A-4076-8C1C-85DF15D96E7F}"/>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7331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2F983-696D-4D06-B28E-D26FBE052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A57630-6B73-4B29-A9CF-3F547CCA8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2B1D9-19D4-4B6A-A65A-130B44703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8BEEA-B2DB-4562-BE6A-63DCAB908907}" type="datetimeFigureOut">
              <a:rPr lang="en-US" smtClean="0"/>
              <a:t>4/6/2022</a:t>
            </a:fld>
            <a:endParaRPr lang="en-US"/>
          </a:p>
        </p:txBody>
      </p:sp>
      <p:sp>
        <p:nvSpPr>
          <p:cNvPr id="5" name="Footer Placeholder 4">
            <a:extLst>
              <a:ext uri="{FF2B5EF4-FFF2-40B4-BE49-F238E27FC236}">
                <a16:creationId xmlns:a16="http://schemas.microsoft.com/office/drawing/2014/main" id="{1D5FCEFC-EE83-42FD-B44A-6BB5E6947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212B46-A3D3-42F2-A03B-F2B466337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464BB-15C9-45B6-BE04-972AA5E9E29B}" type="slidenum">
              <a:rPr lang="en-US" smtClean="0"/>
              <a:t>‹#›</a:t>
            </a:fld>
            <a:endParaRPr lang="en-US"/>
          </a:p>
        </p:txBody>
      </p:sp>
    </p:spTree>
    <p:extLst>
      <p:ext uri="{BB962C8B-B14F-4D97-AF65-F5344CB8AC3E}">
        <p14:creationId xmlns:p14="http://schemas.microsoft.com/office/powerpoint/2010/main" val="396159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s://dmv.ny.gov/about-dmv/chapter-5-intersections-and-turns"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hyperlink" Target="https://dmv.ny.gov/about-dmv/chapter-5-intersections-and-turns" TargetMode="Externa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dmv.ny.gov/about-dmv/chapter-7-parallel-parki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D99EB7-F9FC-4C7B-B143-236E214EFA33}"/>
              </a:ext>
            </a:extLst>
          </p:cNvPr>
          <p:cNvSpPr>
            <a:spLocks noGrp="1"/>
          </p:cNvSpPr>
          <p:nvPr>
            <p:ph type="subTitle" idx="1"/>
          </p:nvPr>
        </p:nvSpPr>
        <p:spPr/>
        <p:txBody>
          <a:bodyPr>
            <a:normAutofit/>
          </a:bodyPr>
          <a:lstStyle/>
          <a:p>
            <a:r>
              <a:rPr lang="en-US" sz="4000"/>
              <a:t>Driving Maneuvers</a:t>
            </a:r>
          </a:p>
        </p:txBody>
      </p:sp>
    </p:spTree>
    <p:extLst>
      <p:ext uri="{BB962C8B-B14F-4D97-AF65-F5344CB8AC3E}">
        <p14:creationId xmlns:p14="http://schemas.microsoft.com/office/powerpoint/2010/main" val="117030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E701-C268-4787-927C-F07F20994E5A}"/>
              </a:ext>
            </a:extLst>
          </p:cNvPr>
          <p:cNvSpPr>
            <a:spLocks noGrp="1"/>
          </p:cNvSpPr>
          <p:nvPr>
            <p:ph type="title"/>
          </p:nvPr>
        </p:nvSpPr>
        <p:spPr/>
        <p:txBody>
          <a:bodyPr/>
          <a:lstStyle/>
          <a:p>
            <a:r>
              <a:rPr lang="en-US"/>
              <a:t>Using Your Turn Signals</a:t>
            </a:r>
          </a:p>
        </p:txBody>
      </p:sp>
      <p:sp>
        <p:nvSpPr>
          <p:cNvPr id="3" name="Content Placeholder 2">
            <a:extLst>
              <a:ext uri="{FF2B5EF4-FFF2-40B4-BE49-F238E27FC236}">
                <a16:creationId xmlns:a16="http://schemas.microsoft.com/office/drawing/2014/main" id="{63405926-DAC3-43CF-8949-D85FC30F7743}"/>
              </a:ext>
            </a:extLst>
          </p:cNvPr>
          <p:cNvSpPr>
            <a:spLocks noGrp="1"/>
          </p:cNvSpPr>
          <p:nvPr>
            <p:ph idx="1"/>
          </p:nvPr>
        </p:nvSpPr>
        <p:spPr>
          <a:xfrm>
            <a:off x="387355" y="1483358"/>
            <a:ext cx="7326679" cy="4988310"/>
          </a:xfrm>
        </p:spPr>
        <p:txBody>
          <a:bodyPr vert="horz" lIns="91440" tIns="45720" rIns="91440" bIns="45720" rtlCol="0" anchor="t">
            <a:normAutofit fontScale="85000" lnSpcReduction="10000"/>
          </a:bodyPr>
          <a:lstStyle/>
          <a:p>
            <a:r>
              <a:rPr lang="en-US"/>
              <a:t>Develop the habit of using your turn signals EVERY TIME you plan to turn, change lanes, slow, or stop.  This allows you to be seen by other drivers by attracting their attention.</a:t>
            </a:r>
          </a:p>
          <a:p>
            <a:endParaRPr lang="en-US"/>
          </a:p>
          <a:p>
            <a:r>
              <a:rPr lang="en-US"/>
              <a:t>You should signal at least 100-150 feet before you turn in residential areas.  You do not want to signal so far ahead of your turn that it causes confusion with other turns ahead.</a:t>
            </a:r>
            <a:endParaRPr lang="en-US">
              <a:cs typeface="Calibri"/>
            </a:endParaRPr>
          </a:p>
          <a:p>
            <a:endParaRPr lang="en-US"/>
          </a:p>
          <a:p>
            <a:r>
              <a:rPr lang="en-US"/>
              <a:t>Signal at least 200 feet before if you are in the country or traveling at higher speeds.</a:t>
            </a:r>
            <a:endParaRPr lang="en-US">
              <a:cs typeface="Calibri"/>
            </a:endParaRPr>
          </a:p>
          <a:p>
            <a:endParaRPr lang="en-US"/>
          </a:p>
          <a:p>
            <a:pPr marL="0" indent="0">
              <a:buNone/>
            </a:pPr>
            <a:r>
              <a:rPr lang="en-US"/>
              <a:t>Why do you think people don’t use their turn signals?</a:t>
            </a:r>
            <a:endParaRPr lang="en-US">
              <a:cs typeface="Calibri"/>
            </a:endParaRPr>
          </a:p>
        </p:txBody>
      </p:sp>
      <p:pic>
        <p:nvPicPr>
          <p:cNvPr id="5" name="Picture 4" descr="Image of brake light.  Royalty free image from pexels.com">
            <a:extLst>
              <a:ext uri="{FF2B5EF4-FFF2-40B4-BE49-F238E27FC236}">
                <a16:creationId xmlns:a16="http://schemas.microsoft.com/office/drawing/2014/main" id="{19AFF638-6EFD-4F77-9F1D-A48C5EC36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4034" y="2139265"/>
            <a:ext cx="4114800" cy="2990174"/>
          </a:xfrm>
          <a:prstGeom prst="rect">
            <a:avLst/>
          </a:prstGeom>
        </p:spPr>
      </p:pic>
    </p:spTree>
    <p:extLst>
      <p:ext uri="{BB962C8B-B14F-4D97-AF65-F5344CB8AC3E}">
        <p14:creationId xmlns:p14="http://schemas.microsoft.com/office/powerpoint/2010/main" val="275402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CAA6-7A25-4F2D-B738-463F9A4D19D2}"/>
              </a:ext>
            </a:extLst>
          </p:cNvPr>
          <p:cNvSpPr>
            <a:spLocks noGrp="1"/>
          </p:cNvSpPr>
          <p:nvPr>
            <p:ph type="title"/>
          </p:nvPr>
        </p:nvSpPr>
        <p:spPr/>
        <p:txBody>
          <a:bodyPr/>
          <a:lstStyle/>
          <a:p>
            <a:r>
              <a:rPr lang="en-US"/>
              <a:t>Lateral Movement:  Pulling Away from a Curb or Lane Changing</a:t>
            </a:r>
          </a:p>
        </p:txBody>
      </p:sp>
      <p:sp>
        <p:nvSpPr>
          <p:cNvPr id="3" name="Content Placeholder 2">
            <a:extLst>
              <a:ext uri="{FF2B5EF4-FFF2-40B4-BE49-F238E27FC236}">
                <a16:creationId xmlns:a16="http://schemas.microsoft.com/office/drawing/2014/main" id="{19561644-9F36-4584-BA71-37901FD0D8F2}"/>
              </a:ext>
            </a:extLst>
          </p:cNvPr>
          <p:cNvSpPr>
            <a:spLocks noGrp="1"/>
          </p:cNvSpPr>
          <p:nvPr>
            <p:ph idx="1"/>
          </p:nvPr>
        </p:nvSpPr>
        <p:spPr>
          <a:xfrm>
            <a:off x="484632" y="1736277"/>
            <a:ext cx="11045952" cy="4625612"/>
          </a:xfrm>
        </p:spPr>
        <p:txBody>
          <a:bodyPr>
            <a:normAutofit lnSpcReduction="10000"/>
          </a:bodyPr>
          <a:lstStyle/>
          <a:p>
            <a:r>
              <a:rPr lang="en-US"/>
              <a:t>Before changing your lane position (e.g. changing lanes or pulling away/to a curb), you must determine if the zone is open or closed or changing.  </a:t>
            </a:r>
          </a:p>
          <a:p>
            <a:r>
              <a:rPr lang="en-US"/>
              <a:t>You must signal your intention to change your position by using your turn signal</a:t>
            </a:r>
          </a:p>
          <a:p>
            <a:endParaRPr lang="en-US"/>
          </a:p>
          <a:p>
            <a:r>
              <a:rPr lang="en-US"/>
              <a:t>Use the acronym SMOG to help you remember the steps</a:t>
            </a:r>
          </a:p>
          <a:p>
            <a:pPr lvl="1"/>
            <a:r>
              <a:rPr lang="en-US"/>
              <a:t>S – Signal intention</a:t>
            </a:r>
          </a:p>
          <a:p>
            <a:pPr lvl="1"/>
            <a:r>
              <a:rPr lang="en-US"/>
              <a:t>M – Mirror checks</a:t>
            </a:r>
          </a:p>
          <a:p>
            <a:pPr lvl="1"/>
            <a:r>
              <a:rPr lang="en-US"/>
              <a:t>O – Observe</a:t>
            </a:r>
          </a:p>
          <a:p>
            <a:pPr lvl="1"/>
            <a:r>
              <a:rPr lang="en-US"/>
              <a:t>G - Go</a:t>
            </a:r>
          </a:p>
        </p:txBody>
      </p:sp>
    </p:spTree>
    <p:extLst>
      <p:ext uri="{BB962C8B-B14F-4D97-AF65-F5344CB8AC3E}">
        <p14:creationId xmlns:p14="http://schemas.microsoft.com/office/powerpoint/2010/main" val="106174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03487-45BD-4998-A605-E25B6061133A}"/>
              </a:ext>
            </a:extLst>
          </p:cNvPr>
          <p:cNvSpPr>
            <a:spLocks noGrp="1"/>
          </p:cNvSpPr>
          <p:nvPr>
            <p:ph type="title"/>
          </p:nvPr>
        </p:nvSpPr>
        <p:spPr/>
        <p:txBody>
          <a:bodyPr/>
          <a:lstStyle/>
          <a:p>
            <a:r>
              <a:rPr lang="en-US"/>
              <a:t>Pulling Toward a Curb</a:t>
            </a:r>
          </a:p>
        </p:txBody>
      </p:sp>
      <p:sp>
        <p:nvSpPr>
          <p:cNvPr id="3" name="Content Placeholder 2">
            <a:extLst>
              <a:ext uri="{FF2B5EF4-FFF2-40B4-BE49-F238E27FC236}">
                <a16:creationId xmlns:a16="http://schemas.microsoft.com/office/drawing/2014/main" id="{02AAF4F8-6CE8-4C20-A9B0-5EF5B4059F55}"/>
              </a:ext>
            </a:extLst>
          </p:cNvPr>
          <p:cNvSpPr>
            <a:spLocks noGrp="1"/>
          </p:cNvSpPr>
          <p:nvPr>
            <p:ph idx="1"/>
          </p:nvPr>
        </p:nvSpPr>
        <p:spPr/>
        <p:txBody>
          <a:bodyPr>
            <a:normAutofit lnSpcReduction="10000"/>
          </a:bodyPr>
          <a:lstStyle/>
          <a:p>
            <a:r>
              <a:rPr lang="en-US" u="sng"/>
              <a:t>Signal</a:t>
            </a:r>
            <a:r>
              <a:rPr lang="en-US"/>
              <a:t>, check your </a:t>
            </a:r>
            <a:r>
              <a:rPr lang="en-US" u="sng"/>
              <a:t>mirror</a:t>
            </a:r>
            <a:r>
              <a:rPr lang="en-US"/>
              <a:t>s, </a:t>
            </a:r>
            <a:r>
              <a:rPr lang="en-US" u="sng"/>
              <a:t>observe</a:t>
            </a:r>
            <a:r>
              <a:rPr lang="en-US"/>
              <a:t> blind spots and the area around your vehicle, </a:t>
            </a:r>
            <a:r>
              <a:rPr lang="en-US" u="sng"/>
              <a:t>then brake</a:t>
            </a:r>
            <a:r>
              <a:rPr lang="en-US"/>
              <a:t>.</a:t>
            </a:r>
          </a:p>
          <a:p>
            <a:pPr marL="0" indent="0">
              <a:buNone/>
            </a:pPr>
            <a:endParaRPr lang="en-US"/>
          </a:p>
          <a:p>
            <a:r>
              <a:rPr lang="en-US"/>
              <a:t>Why should you signal first then brake?</a:t>
            </a:r>
          </a:p>
          <a:p>
            <a:endParaRPr lang="en-US"/>
          </a:p>
          <a:p>
            <a:pPr marL="0" indent="0">
              <a:buNone/>
            </a:pPr>
            <a:r>
              <a:rPr lang="en-US"/>
              <a:t>Note: After parking at the curb, your wheels must not be more than one foot from the curb.  </a:t>
            </a:r>
          </a:p>
          <a:p>
            <a:endParaRPr lang="en-US"/>
          </a:p>
          <a:p>
            <a:r>
              <a:rPr lang="en-US"/>
              <a:t>Look before you open the door and get out!  Are you going to open it while cars or bicyclists are passing?</a:t>
            </a:r>
          </a:p>
        </p:txBody>
      </p:sp>
    </p:spTree>
    <p:extLst>
      <p:ext uri="{BB962C8B-B14F-4D97-AF65-F5344CB8AC3E}">
        <p14:creationId xmlns:p14="http://schemas.microsoft.com/office/powerpoint/2010/main" val="198755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35A3-6163-443A-9D23-8AC129DED543}"/>
              </a:ext>
            </a:extLst>
          </p:cNvPr>
          <p:cNvSpPr>
            <a:spLocks noGrp="1"/>
          </p:cNvSpPr>
          <p:nvPr>
            <p:ph type="title"/>
          </p:nvPr>
        </p:nvSpPr>
        <p:spPr/>
        <p:txBody>
          <a:bodyPr/>
          <a:lstStyle/>
          <a:p>
            <a:r>
              <a:rPr lang="en-US"/>
              <a:t>Pulling Away from the Curb</a:t>
            </a:r>
          </a:p>
        </p:txBody>
      </p:sp>
      <p:sp>
        <p:nvSpPr>
          <p:cNvPr id="3" name="Content Placeholder 2">
            <a:extLst>
              <a:ext uri="{FF2B5EF4-FFF2-40B4-BE49-F238E27FC236}">
                <a16:creationId xmlns:a16="http://schemas.microsoft.com/office/drawing/2014/main" id="{9FDAF8DF-7F91-46D5-83BB-184CBA1EE998}"/>
              </a:ext>
            </a:extLst>
          </p:cNvPr>
          <p:cNvSpPr>
            <a:spLocks noGrp="1"/>
          </p:cNvSpPr>
          <p:nvPr>
            <p:ph idx="1"/>
          </p:nvPr>
        </p:nvSpPr>
        <p:spPr>
          <a:xfrm>
            <a:off x="484632" y="1512541"/>
            <a:ext cx="11045952" cy="4859076"/>
          </a:xfrm>
        </p:spPr>
        <p:txBody>
          <a:bodyPr>
            <a:normAutofit/>
          </a:bodyPr>
          <a:lstStyle/>
          <a:p>
            <a:r>
              <a:rPr lang="en-US"/>
              <a:t>Turn your </a:t>
            </a:r>
            <a:r>
              <a:rPr lang="en-US" u="sng"/>
              <a:t>signal</a:t>
            </a:r>
            <a:r>
              <a:rPr lang="en-US"/>
              <a:t> on to show you want to move into traffic</a:t>
            </a:r>
          </a:p>
          <a:p>
            <a:r>
              <a:rPr lang="en-US"/>
              <a:t>Check all your </a:t>
            </a:r>
            <a:r>
              <a:rPr lang="en-US" u="sng"/>
              <a:t>mirrors</a:t>
            </a:r>
          </a:p>
          <a:p>
            <a:pPr lvl="1"/>
            <a:r>
              <a:rPr lang="en-US"/>
              <a:t>Check your rearview mirror for pedestrians, bicyclists, motorcyclists, and other vehicles</a:t>
            </a:r>
          </a:p>
          <a:p>
            <a:pPr lvl="1"/>
            <a:r>
              <a:rPr lang="en-US"/>
              <a:t>Are there any other potentials you can spot in your rearview mirror?  (close and oncoming)</a:t>
            </a:r>
          </a:p>
          <a:p>
            <a:pPr lvl="1"/>
            <a:r>
              <a:rPr lang="en-US"/>
              <a:t>Check your side mirrors?  Do you see hazards near and approaching?</a:t>
            </a:r>
          </a:p>
          <a:p>
            <a:r>
              <a:rPr lang="en-US"/>
              <a:t>Move your body and </a:t>
            </a:r>
            <a:r>
              <a:rPr lang="en-US" u="sng"/>
              <a:t>observe</a:t>
            </a:r>
            <a:r>
              <a:rPr lang="en-US"/>
              <a:t> to the front of you, to the rear of you, and to the back of you</a:t>
            </a:r>
          </a:p>
          <a:p>
            <a:r>
              <a:rPr lang="en-US"/>
              <a:t>When path is clear, you can accelerate smoothly into the lane (</a:t>
            </a:r>
            <a:r>
              <a:rPr lang="en-US" u="sng"/>
              <a:t>Go</a:t>
            </a:r>
            <a:r>
              <a:rPr lang="en-US"/>
              <a:t>).</a:t>
            </a:r>
          </a:p>
          <a:p>
            <a:r>
              <a:rPr lang="en-US"/>
              <a:t>Don’t forget to turn off your turn signal!</a:t>
            </a:r>
          </a:p>
        </p:txBody>
      </p:sp>
    </p:spTree>
    <p:extLst>
      <p:ext uri="{BB962C8B-B14F-4D97-AF65-F5344CB8AC3E}">
        <p14:creationId xmlns:p14="http://schemas.microsoft.com/office/powerpoint/2010/main" val="412241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5ADE-50CE-4FF1-B36D-68808AF650CC}"/>
              </a:ext>
            </a:extLst>
          </p:cNvPr>
          <p:cNvSpPr>
            <a:spLocks noGrp="1"/>
          </p:cNvSpPr>
          <p:nvPr>
            <p:ph type="title"/>
          </p:nvPr>
        </p:nvSpPr>
        <p:spPr/>
        <p:txBody>
          <a:bodyPr/>
          <a:lstStyle/>
          <a:p>
            <a:r>
              <a:rPr lang="en-US"/>
              <a:t>Check for Understanding – Activity 1</a:t>
            </a:r>
          </a:p>
        </p:txBody>
      </p:sp>
      <p:sp>
        <p:nvSpPr>
          <p:cNvPr id="3" name="Content Placeholder 2">
            <a:extLst>
              <a:ext uri="{FF2B5EF4-FFF2-40B4-BE49-F238E27FC236}">
                <a16:creationId xmlns:a16="http://schemas.microsoft.com/office/drawing/2014/main" id="{8CFE3C76-DFBF-49F5-8945-7EC585891451}"/>
              </a:ext>
            </a:extLst>
          </p:cNvPr>
          <p:cNvSpPr>
            <a:spLocks noGrp="1"/>
          </p:cNvSpPr>
          <p:nvPr>
            <p:ph idx="1"/>
          </p:nvPr>
        </p:nvSpPr>
        <p:spPr/>
        <p:txBody>
          <a:bodyPr/>
          <a:lstStyle/>
          <a:p>
            <a:r>
              <a:rPr lang="en-US"/>
              <a:t>Explain the proper way to hold and adjust your steering wheel to assist in control and safety</a:t>
            </a:r>
          </a:p>
          <a:p>
            <a:r>
              <a:rPr lang="en-US"/>
              <a:t>How do you know if your wheels are straight?</a:t>
            </a:r>
          </a:p>
          <a:p>
            <a:r>
              <a:rPr lang="en-US"/>
              <a:t>When should you engage your turn signal?</a:t>
            </a:r>
          </a:p>
          <a:p>
            <a:r>
              <a:rPr lang="en-US"/>
              <a:t>What does the acronym SMOG stand for?</a:t>
            </a:r>
          </a:p>
          <a:p>
            <a:r>
              <a:rPr lang="en-US"/>
              <a:t>What is one of the first steps to take when preparing to pull away from the curb?</a:t>
            </a:r>
          </a:p>
        </p:txBody>
      </p:sp>
    </p:spTree>
    <p:extLst>
      <p:ext uri="{BB962C8B-B14F-4D97-AF65-F5344CB8AC3E}">
        <p14:creationId xmlns:p14="http://schemas.microsoft.com/office/powerpoint/2010/main" val="190056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DA52-2717-4773-8AF2-587BCBAD6220}"/>
              </a:ext>
            </a:extLst>
          </p:cNvPr>
          <p:cNvSpPr>
            <a:spLocks noGrp="1"/>
          </p:cNvSpPr>
          <p:nvPr>
            <p:ph type="title"/>
          </p:nvPr>
        </p:nvSpPr>
        <p:spPr/>
        <p:txBody>
          <a:bodyPr/>
          <a:lstStyle/>
          <a:p>
            <a:r>
              <a:rPr lang="en-US"/>
              <a:t>Turning: Key Concepts</a:t>
            </a:r>
          </a:p>
        </p:txBody>
      </p:sp>
      <p:sp>
        <p:nvSpPr>
          <p:cNvPr id="3" name="Content Placeholder 2">
            <a:extLst>
              <a:ext uri="{FF2B5EF4-FFF2-40B4-BE49-F238E27FC236}">
                <a16:creationId xmlns:a16="http://schemas.microsoft.com/office/drawing/2014/main" id="{1AA9521D-CAA7-4BC4-8295-8B5E2D7BFF57}"/>
              </a:ext>
            </a:extLst>
          </p:cNvPr>
          <p:cNvSpPr>
            <a:spLocks noGrp="1"/>
          </p:cNvSpPr>
          <p:nvPr>
            <p:ph idx="1"/>
          </p:nvPr>
        </p:nvSpPr>
        <p:spPr/>
        <p:txBody>
          <a:bodyPr>
            <a:normAutofit lnSpcReduction="10000"/>
          </a:bodyPr>
          <a:lstStyle/>
          <a:p>
            <a:r>
              <a:rPr lang="en-US"/>
              <a:t>Signal 100-150 feet before the turn.  Avoid signaling earlier than this to avoid any confusion about where you are planning to turn.</a:t>
            </a:r>
          </a:p>
          <a:p>
            <a:r>
              <a:rPr lang="en-US"/>
              <a:t>Slow before you make the turn – Start slowly accelerating mid-way through the turn to complete it.</a:t>
            </a:r>
          </a:p>
          <a:p>
            <a:r>
              <a:rPr lang="en-US"/>
              <a:t>Going too fast through a turn can cause you to overturn your car!  You should not exceed 10-15 MPH on a 90 degree turn.</a:t>
            </a:r>
          </a:p>
          <a:p>
            <a:r>
              <a:rPr lang="en-US"/>
              <a:t>Turning wide is also a problem for many drivers.  It is caused by turning too late or failing to reduce speed in advance of the turn.  </a:t>
            </a:r>
          </a:p>
          <a:p>
            <a:endParaRPr lang="en-US"/>
          </a:p>
          <a:p>
            <a:pPr marL="0" indent="0">
              <a:buNone/>
            </a:pPr>
            <a:r>
              <a:rPr lang="en-US"/>
              <a:t>Review Chapter 5 of the NYS Driver’s Manual for Additional Information</a:t>
            </a:r>
          </a:p>
        </p:txBody>
      </p:sp>
    </p:spTree>
    <p:extLst>
      <p:ext uri="{BB962C8B-B14F-4D97-AF65-F5344CB8AC3E}">
        <p14:creationId xmlns:p14="http://schemas.microsoft.com/office/powerpoint/2010/main" val="1458042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204C7-2333-4165-BCC8-293AF70DF6E8}"/>
              </a:ext>
            </a:extLst>
          </p:cNvPr>
          <p:cNvSpPr>
            <a:spLocks noGrp="1"/>
          </p:cNvSpPr>
          <p:nvPr>
            <p:ph type="title"/>
          </p:nvPr>
        </p:nvSpPr>
        <p:spPr/>
        <p:txBody>
          <a:bodyPr/>
          <a:lstStyle/>
          <a:p>
            <a:r>
              <a:rPr lang="en-US"/>
              <a:t>Additional Considerations When Preparing to Turn</a:t>
            </a:r>
          </a:p>
        </p:txBody>
      </p:sp>
      <p:sp>
        <p:nvSpPr>
          <p:cNvPr id="3" name="Content Placeholder 2">
            <a:extLst>
              <a:ext uri="{FF2B5EF4-FFF2-40B4-BE49-F238E27FC236}">
                <a16:creationId xmlns:a16="http://schemas.microsoft.com/office/drawing/2014/main" id="{DCCD4C93-B920-4D2C-962E-E0DCBB1DD5AD}"/>
              </a:ext>
            </a:extLst>
          </p:cNvPr>
          <p:cNvSpPr>
            <a:spLocks noGrp="1"/>
          </p:cNvSpPr>
          <p:nvPr>
            <p:ph idx="1"/>
          </p:nvPr>
        </p:nvSpPr>
        <p:spPr>
          <a:xfrm>
            <a:off x="484632" y="1736277"/>
            <a:ext cx="11045952" cy="4596429"/>
          </a:xfrm>
        </p:spPr>
        <p:txBody>
          <a:bodyPr>
            <a:normAutofit fontScale="92500" lnSpcReduction="10000"/>
          </a:bodyPr>
          <a:lstStyle/>
          <a:p>
            <a:r>
              <a:rPr lang="en-US"/>
              <a:t>Search for traffic (e.g. vehicle, pedestrian, motorcycle and bicycle) on </a:t>
            </a:r>
            <a:r>
              <a:rPr lang="en-US" u="sng"/>
              <a:t>all sides</a:t>
            </a:r>
            <a:r>
              <a:rPr lang="en-US"/>
              <a:t> of your vehicle.  Look twice!</a:t>
            </a:r>
          </a:p>
          <a:p>
            <a:endParaRPr lang="en-US"/>
          </a:p>
          <a:p>
            <a:r>
              <a:rPr lang="en-US"/>
              <a:t>Most crashes involving pedestrians, motorcyclists, and bicyclists are because the driver did not see them.</a:t>
            </a:r>
          </a:p>
          <a:p>
            <a:endParaRPr lang="en-US"/>
          </a:p>
          <a:p>
            <a:r>
              <a:rPr lang="en-US"/>
              <a:t>Oversteering occurs when the car turns more than the driver intends when the rear tires lose grip and come around the car causing it to spin if not corrected.</a:t>
            </a:r>
          </a:p>
          <a:p>
            <a:endParaRPr lang="en-US"/>
          </a:p>
          <a:p>
            <a:r>
              <a:rPr lang="en-US"/>
              <a:t>Understeering occurs when your tires lose traction.  Although the driver intends to turn, the vehicle continues forward.</a:t>
            </a:r>
          </a:p>
        </p:txBody>
      </p:sp>
    </p:spTree>
    <p:extLst>
      <p:ext uri="{BB962C8B-B14F-4D97-AF65-F5344CB8AC3E}">
        <p14:creationId xmlns:p14="http://schemas.microsoft.com/office/powerpoint/2010/main" val="35240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C3AA-67C1-4B37-BF29-07FCECFACAC2}"/>
              </a:ext>
            </a:extLst>
          </p:cNvPr>
          <p:cNvSpPr>
            <a:spLocks noGrp="1"/>
          </p:cNvSpPr>
          <p:nvPr>
            <p:ph type="title"/>
          </p:nvPr>
        </p:nvSpPr>
        <p:spPr/>
        <p:txBody>
          <a:bodyPr/>
          <a:lstStyle/>
          <a:p>
            <a:r>
              <a:rPr lang="en-US"/>
              <a:t>Making Right Hand Turns</a:t>
            </a:r>
          </a:p>
        </p:txBody>
      </p:sp>
      <p:sp>
        <p:nvSpPr>
          <p:cNvPr id="3" name="Content Placeholder 2">
            <a:extLst>
              <a:ext uri="{FF2B5EF4-FFF2-40B4-BE49-F238E27FC236}">
                <a16:creationId xmlns:a16="http://schemas.microsoft.com/office/drawing/2014/main" id="{635E74B1-66DC-48EB-BDBA-98655F9DF927}"/>
              </a:ext>
            </a:extLst>
          </p:cNvPr>
          <p:cNvSpPr>
            <a:spLocks noGrp="1"/>
          </p:cNvSpPr>
          <p:nvPr>
            <p:ph idx="1"/>
          </p:nvPr>
        </p:nvSpPr>
        <p:spPr>
          <a:xfrm>
            <a:off x="484632" y="1459149"/>
            <a:ext cx="11045952" cy="5012519"/>
          </a:xfrm>
        </p:spPr>
        <p:txBody>
          <a:bodyPr vert="horz" lIns="91440" tIns="45720" rIns="91440" bIns="45720" rtlCol="0" anchor="t">
            <a:normAutofit/>
          </a:bodyPr>
          <a:lstStyle/>
          <a:p>
            <a:r>
              <a:rPr lang="en-US"/>
              <a:t>Signal 100 – 150 feet before the turn without causing confusion of which turn you are going to make</a:t>
            </a:r>
            <a:endParaRPr lang="en-US">
              <a:cs typeface="Calibri"/>
            </a:endParaRPr>
          </a:p>
          <a:p>
            <a:r>
              <a:rPr lang="en-US"/>
              <a:t>Slow down BEFORE the turn.  10-15 mph should be sufficient for a 90 degree turn</a:t>
            </a:r>
            <a:endParaRPr lang="en-US">
              <a:cs typeface="Calibri"/>
            </a:endParaRPr>
          </a:p>
          <a:p>
            <a:r>
              <a:rPr lang="en-US"/>
              <a:t>Did you check your mirrors?  What are you looking for? (Left, right, rearview)</a:t>
            </a:r>
            <a:endParaRPr lang="en-US">
              <a:cs typeface="Calibri"/>
            </a:endParaRPr>
          </a:p>
          <a:p>
            <a:r>
              <a:rPr lang="en-US"/>
              <a:t>Enter Lane position 3 (right side of lane)</a:t>
            </a:r>
            <a:endParaRPr lang="en-US">
              <a:cs typeface="Calibri"/>
            </a:endParaRPr>
          </a:p>
          <a:p>
            <a:r>
              <a:rPr lang="en-US"/>
              <a:t>Right before you approach the turn – Look again for pedestrians, hazards, or stopped traffic</a:t>
            </a:r>
            <a:endParaRPr lang="en-US">
              <a:cs typeface="Calibri"/>
            </a:endParaRPr>
          </a:p>
        </p:txBody>
      </p:sp>
    </p:spTree>
    <p:extLst>
      <p:ext uri="{BB962C8B-B14F-4D97-AF65-F5344CB8AC3E}">
        <p14:creationId xmlns:p14="http://schemas.microsoft.com/office/powerpoint/2010/main" val="230159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C3AA-67C1-4B37-BF29-07FCECFACAC2}"/>
              </a:ext>
            </a:extLst>
          </p:cNvPr>
          <p:cNvSpPr>
            <a:spLocks noGrp="1"/>
          </p:cNvSpPr>
          <p:nvPr>
            <p:ph type="title"/>
          </p:nvPr>
        </p:nvSpPr>
        <p:spPr/>
        <p:txBody>
          <a:bodyPr/>
          <a:lstStyle/>
          <a:p>
            <a:r>
              <a:rPr lang="en-US"/>
              <a:t>Making Right Hand Turns</a:t>
            </a:r>
          </a:p>
        </p:txBody>
      </p:sp>
      <p:sp>
        <p:nvSpPr>
          <p:cNvPr id="3" name="Content Placeholder 2">
            <a:extLst>
              <a:ext uri="{FF2B5EF4-FFF2-40B4-BE49-F238E27FC236}">
                <a16:creationId xmlns:a16="http://schemas.microsoft.com/office/drawing/2014/main" id="{635E74B1-66DC-48EB-BDBA-98655F9DF927}"/>
              </a:ext>
            </a:extLst>
          </p:cNvPr>
          <p:cNvSpPr>
            <a:spLocks noGrp="1"/>
          </p:cNvSpPr>
          <p:nvPr>
            <p:ph idx="1"/>
          </p:nvPr>
        </p:nvSpPr>
        <p:spPr>
          <a:xfrm>
            <a:off x="484632" y="1459149"/>
            <a:ext cx="11045952" cy="5012519"/>
          </a:xfrm>
        </p:spPr>
        <p:txBody>
          <a:bodyPr vert="horz" lIns="91440" tIns="45720" rIns="91440" bIns="45720" rtlCol="0" anchor="t">
            <a:normAutofit/>
          </a:bodyPr>
          <a:lstStyle/>
          <a:p>
            <a:r>
              <a:rPr lang="en-US">
                <a:ea typeface="+mn-lt"/>
                <a:cs typeface="+mn-lt"/>
              </a:rPr>
              <a:t>Look where you want the vehicle to go</a:t>
            </a:r>
          </a:p>
          <a:p>
            <a:r>
              <a:rPr lang="en-US">
                <a:ea typeface="+mn-lt"/>
                <a:cs typeface="+mn-lt"/>
              </a:rPr>
              <a:t>Make sure the front wheel follows the turn of the curb and clears before you steer all the way right</a:t>
            </a:r>
          </a:p>
          <a:p>
            <a:r>
              <a:rPr lang="en-US">
                <a:ea typeface="+mn-lt"/>
                <a:cs typeface="+mn-lt"/>
              </a:rPr>
              <a:t>Recovery – Start straightening the wheel about ½ way through the turn</a:t>
            </a:r>
          </a:p>
          <a:p>
            <a:r>
              <a:rPr lang="en-US">
                <a:ea typeface="+mn-lt"/>
                <a:cs typeface="+mn-lt"/>
              </a:rPr>
              <a:t>Slowly accelerate midway through the turn to get through it. </a:t>
            </a:r>
          </a:p>
          <a:p>
            <a:r>
              <a:rPr lang="en-US">
                <a:ea typeface="+mn-lt"/>
                <a:cs typeface="+mn-lt"/>
              </a:rPr>
              <a:t>Get back up to speed when the vehicle has completed the turn</a:t>
            </a:r>
          </a:p>
          <a:p>
            <a:endParaRPr lang="en-US">
              <a:cs typeface="Calibri"/>
            </a:endParaRPr>
          </a:p>
        </p:txBody>
      </p:sp>
    </p:spTree>
    <p:extLst>
      <p:ext uri="{BB962C8B-B14F-4D97-AF65-F5344CB8AC3E}">
        <p14:creationId xmlns:p14="http://schemas.microsoft.com/office/powerpoint/2010/main" val="99121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45A1-1236-4862-B249-4B4882C57342}"/>
              </a:ext>
            </a:extLst>
          </p:cNvPr>
          <p:cNvSpPr>
            <a:spLocks noGrp="1"/>
          </p:cNvSpPr>
          <p:nvPr>
            <p:ph type="title"/>
          </p:nvPr>
        </p:nvSpPr>
        <p:spPr/>
        <p:txBody>
          <a:bodyPr/>
          <a:lstStyle/>
          <a:p>
            <a:r>
              <a:rPr lang="en-US"/>
              <a:t>Right Turn Example</a:t>
            </a:r>
          </a:p>
        </p:txBody>
      </p:sp>
      <p:sp>
        <p:nvSpPr>
          <p:cNvPr id="3" name="Content Placeholder 2">
            <a:extLst>
              <a:ext uri="{FF2B5EF4-FFF2-40B4-BE49-F238E27FC236}">
                <a16:creationId xmlns:a16="http://schemas.microsoft.com/office/drawing/2014/main" id="{03E15F7D-88CE-4FB4-9827-9A53AB1AB197}"/>
              </a:ext>
            </a:extLst>
          </p:cNvPr>
          <p:cNvSpPr>
            <a:spLocks noGrp="1"/>
          </p:cNvSpPr>
          <p:nvPr>
            <p:ph idx="1"/>
          </p:nvPr>
        </p:nvSpPr>
        <p:spPr/>
        <p:txBody>
          <a:bodyPr/>
          <a:lstStyle/>
          <a:p>
            <a:pPr marL="0" indent="0">
              <a:buNone/>
            </a:pPr>
            <a:r>
              <a:rPr lang="en-US"/>
              <a:t>This short clip will illustrate how to make a right turn</a:t>
            </a:r>
          </a:p>
        </p:txBody>
      </p:sp>
      <p:pic>
        <p:nvPicPr>
          <p:cNvPr id="4" name="rt-turn_0">
            <a:hlinkClick r:id="" action="ppaction://media"/>
            <a:extLst>
              <a:ext uri="{FF2B5EF4-FFF2-40B4-BE49-F238E27FC236}">
                <a16:creationId xmlns:a16="http://schemas.microsoft.com/office/drawing/2014/main" id="{2EA61024-DD3A-4790-A088-EA719A4EBF0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52171" y="2257049"/>
            <a:ext cx="6087657" cy="3944295"/>
          </a:xfrm>
          <a:prstGeom prst="rect">
            <a:avLst/>
          </a:prstGeom>
        </p:spPr>
      </p:pic>
      <p:sp>
        <p:nvSpPr>
          <p:cNvPr id="5" name="TextBox 4">
            <a:extLst>
              <a:ext uri="{FF2B5EF4-FFF2-40B4-BE49-F238E27FC236}">
                <a16:creationId xmlns:a16="http://schemas.microsoft.com/office/drawing/2014/main" id="{696D9E07-F54D-4B51-B149-05696145B1E6}"/>
              </a:ext>
            </a:extLst>
          </p:cNvPr>
          <p:cNvSpPr txBox="1"/>
          <p:nvPr/>
        </p:nvSpPr>
        <p:spPr>
          <a:xfrm>
            <a:off x="2700463" y="6288869"/>
            <a:ext cx="7986409" cy="646331"/>
          </a:xfrm>
          <a:prstGeom prst="rect">
            <a:avLst/>
          </a:prstGeom>
          <a:noFill/>
        </p:spPr>
        <p:txBody>
          <a:bodyPr wrap="square" rtlCol="0">
            <a:spAutoFit/>
          </a:bodyPr>
          <a:lstStyle/>
          <a:p>
            <a:r>
              <a:rPr lang="en-US">
                <a:hlinkClick r:id="rId5"/>
              </a:rPr>
              <a:t>https://dmv.ny.gov/about-dmv/chapter-5-intersections-and-turns</a:t>
            </a:r>
            <a:endParaRPr lang="en-US"/>
          </a:p>
          <a:p>
            <a:endParaRPr lang="en-US"/>
          </a:p>
        </p:txBody>
      </p:sp>
    </p:spTree>
    <p:extLst>
      <p:ext uri="{BB962C8B-B14F-4D97-AF65-F5344CB8AC3E}">
        <p14:creationId xmlns:p14="http://schemas.microsoft.com/office/powerpoint/2010/main" val="2060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A9A2-9BB2-4537-8613-D9AA73FA3E3C}"/>
              </a:ext>
            </a:extLst>
          </p:cNvPr>
          <p:cNvSpPr>
            <a:spLocks noGrp="1"/>
          </p:cNvSpPr>
          <p:nvPr>
            <p:ph type="title"/>
          </p:nvPr>
        </p:nvSpPr>
        <p:spPr/>
        <p:txBody>
          <a:bodyPr/>
          <a:lstStyle/>
          <a:p>
            <a:r>
              <a:rPr lang="en-US">
                <a:ea typeface="+mj-lt"/>
                <a:cs typeface="+mj-lt"/>
              </a:rPr>
              <a:t>Session Goals</a:t>
            </a:r>
            <a:endParaRPr lang="en-US"/>
          </a:p>
        </p:txBody>
      </p:sp>
      <p:sp>
        <p:nvSpPr>
          <p:cNvPr id="3" name="Content Placeholder 2">
            <a:extLst>
              <a:ext uri="{FF2B5EF4-FFF2-40B4-BE49-F238E27FC236}">
                <a16:creationId xmlns:a16="http://schemas.microsoft.com/office/drawing/2014/main" id="{2869065E-C3CA-4AA6-8E3D-73F784B6336B}"/>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ea typeface="+mn-lt"/>
                <a:cs typeface="+mn-lt"/>
              </a:rPr>
              <a:t>Identify all vehicle controls and demonstrate an understanding of their importance as they relate to starting, braking, acceleration, and steering a motor vehicle.</a:t>
            </a:r>
            <a:endParaRPr lang="en-US"/>
          </a:p>
          <a:p>
            <a:pPr marL="514350" indent="-514350">
              <a:buAutoNum type="arabicPeriod"/>
            </a:pPr>
            <a:r>
              <a:rPr lang="en-US">
                <a:ea typeface="+mn-lt"/>
                <a:cs typeface="+mn-lt"/>
              </a:rPr>
              <a:t>Recognize and demonstrate an understanding of the natural laws and forces encountered when driving, and their apparent risk while operating a motor vehicle.</a:t>
            </a:r>
          </a:p>
          <a:p>
            <a:pPr marL="514350" indent="-514350">
              <a:buAutoNum type="arabicPeriod"/>
            </a:pPr>
            <a:r>
              <a:rPr lang="en-US">
                <a:ea typeface="+mn-lt"/>
                <a:cs typeface="+mn-lt"/>
              </a:rPr>
              <a:t>Describe and execute important driving maneuvers, including parallel parking, three-point turns, lateral maneuvers and perpendicular/angle parking.</a:t>
            </a:r>
          </a:p>
        </p:txBody>
      </p:sp>
    </p:spTree>
    <p:extLst>
      <p:ext uri="{BB962C8B-B14F-4D97-AF65-F5344CB8AC3E}">
        <p14:creationId xmlns:p14="http://schemas.microsoft.com/office/powerpoint/2010/main" val="3098916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A33-78E7-4EBE-B436-256244467FE7}"/>
              </a:ext>
            </a:extLst>
          </p:cNvPr>
          <p:cNvSpPr>
            <a:spLocks noGrp="1"/>
          </p:cNvSpPr>
          <p:nvPr>
            <p:ph type="title"/>
          </p:nvPr>
        </p:nvSpPr>
        <p:spPr/>
        <p:txBody>
          <a:bodyPr/>
          <a:lstStyle/>
          <a:p>
            <a:r>
              <a:rPr lang="en-US"/>
              <a:t>Making Left Hand Turns</a:t>
            </a:r>
          </a:p>
        </p:txBody>
      </p:sp>
      <p:sp>
        <p:nvSpPr>
          <p:cNvPr id="3" name="Content Placeholder 2">
            <a:extLst>
              <a:ext uri="{FF2B5EF4-FFF2-40B4-BE49-F238E27FC236}">
                <a16:creationId xmlns:a16="http://schemas.microsoft.com/office/drawing/2014/main" id="{18E54662-83B4-4D21-87E6-91241855DAC4}"/>
              </a:ext>
            </a:extLst>
          </p:cNvPr>
          <p:cNvSpPr>
            <a:spLocks noGrp="1"/>
          </p:cNvSpPr>
          <p:nvPr>
            <p:ph idx="1"/>
          </p:nvPr>
        </p:nvSpPr>
        <p:spPr/>
        <p:txBody>
          <a:bodyPr vert="horz" lIns="91440" tIns="45720" rIns="91440" bIns="45720" rtlCol="0" anchor="t">
            <a:normAutofit/>
          </a:bodyPr>
          <a:lstStyle/>
          <a:p>
            <a:r>
              <a:rPr lang="en-US" dirty="0"/>
              <a:t>Signal 100 – 150 feet before the turn without causing confusion of which turn you are going to make</a:t>
            </a:r>
            <a:endParaRPr lang="en-US" dirty="0">
              <a:cs typeface="Calibri"/>
            </a:endParaRPr>
          </a:p>
          <a:p>
            <a:r>
              <a:rPr lang="en-US" dirty="0"/>
              <a:t>Slow down BEFORE the turn.  10-15 mph should be sufficient for a 90-degree turn</a:t>
            </a:r>
            <a:endParaRPr lang="en-US" dirty="0">
              <a:cs typeface="Calibri"/>
            </a:endParaRPr>
          </a:p>
          <a:p>
            <a:r>
              <a:rPr lang="en-US" dirty="0"/>
              <a:t>Right before you approach the turn – Look again for pedestrians, hazards, or stopped traffic</a:t>
            </a:r>
            <a:endParaRPr lang="en-US" dirty="0">
              <a:cs typeface="Calibri"/>
            </a:endParaRPr>
          </a:p>
          <a:p>
            <a:r>
              <a:rPr lang="en-US" dirty="0"/>
              <a:t>Did you check your mirrors?  What are you looking for? (Left, right, rearview)</a:t>
            </a:r>
            <a:endParaRPr lang="en-US" dirty="0">
              <a:cs typeface="Calibri"/>
            </a:endParaRPr>
          </a:p>
          <a:p>
            <a:r>
              <a:rPr lang="en-US" dirty="0"/>
              <a:t>Enter Lane position 2</a:t>
            </a:r>
            <a:endParaRPr lang="en-US" dirty="0">
              <a:cs typeface="Calibri"/>
            </a:endParaRPr>
          </a:p>
        </p:txBody>
      </p:sp>
    </p:spTree>
    <p:extLst>
      <p:ext uri="{BB962C8B-B14F-4D97-AF65-F5344CB8AC3E}">
        <p14:creationId xmlns:p14="http://schemas.microsoft.com/office/powerpoint/2010/main" val="110647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A33-78E7-4EBE-B436-256244467FE7}"/>
              </a:ext>
            </a:extLst>
          </p:cNvPr>
          <p:cNvSpPr>
            <a:spLocks noGrp="1"/>
          </p:cNvSpPr>
          <p:nvPr>
            <p:ph type="title"/>
          </p:nvPr>
        </p:nvSpPr>
        <p:spPr/>
        <p:txBody>
          <a:bodyPr/>
          <a:lstStyle/>
          <a:p>
            <a:r>
              <a:rPr lang="en-US"/>
              <a:t>Making Left Hand Turns</a:t>
            </a:r>
          </a:p>
        </p:txBody>
      </p:sp>
      <p:sp>
        <p:nvSpPr>
          <p:cNvPr id="3" name="Content Placeholder 2">
            <a:extLst>
              <a:ext uri="{FF2B5EF4-FFF2-40B4-BE49-F238E27FC236}">
                <a16:creationId xmlns:a16="http://schemas.microsoft.com/office/drawing/2014/main" id="{18E54662-83B4-4D21-87E6-91241855DAC4}"/>
              </a:ext>
            </a:extLst>
          </p:cNvPr>
          <p:cNvSpPr>
            <a:spLocks noGrp="1"/>
          </p:cNvSpPr>
          <p:nvPr>
            <p:ph idx="1"/>
          </p:nvPr>
        </p:nvSpPr>
        <p:spPr/>
        <p:txBody>
          <a:bodyPr vert="horz" lIns="91440" tIns="45720" rIns="91440" bIns="45720" rtlCol="0" anchor="t">
            <a:normAutofit/>
          </a:bodyPr>
          <a:lstStyle/>
          <a:p>
            <a:r>
              <a:rPr lang="en-US">
                <a:ea typeface="+mn-lt"/>
                <a:cs typeface="+mn-lt"/>
              </a:rPr>
              <a:t>Look where you want the vehicle to go</a:t>
            </a:r>
          </a:p>
          <a:p>
            <a:r>
              <a:rPr lang="en-US">
                <a:ea typeface="+mn-lt"/>
                <a:cs typeface="+mn-lt"/>
              </a:rPr>
              <a:t>Make sure the front wheel follows the turn </a:t>
            </a:r>
          </a:p>
          <a:p>
            <a:r>
              <a:rPr lang="en-US">
                <a:ea typeface="+mn-lt"/>
                <a:cs typeface="+mn-lt"/>
              </a:rPr>
              <a:t>Recovery – Start straightening the wheel about ½ way through the turn</a:t>
            </a:r>
          </a:p>
          <a:p>
            <a:r>
              <a:rPr lang="en-US">
                <a:ea typeface="+mn-lt"/>
                <a:cs typeface="+mn-lt"/>
              </a:rPr>
              <a:t>Slowly accelerate midway through the turn to get through it. </a:t>
            </a:r>
          </a:p>
          <a:p>
            <a:r>
              <a:rPr lang="en-US">
                <a:ea typeface="+mn-lt"/>
                <a:cs typeface="+mn-lt"/>
              </a:rPr>
              <a:t>Get back up to speed when the vehicle has completed the turn</a:t>
            </a:r>
          </a:p>
          <a:p>
            <a:pPr marL="0" indent="0">
              <a:buNone/>
            </a:pPr>
            <a:endParaRPr lang="en-US">
              <a:cs typeface="Calibri"/>
            </a:endParaRPr>
          </a:p>
        </p:txBody>
      </p:sp>
    </p:spTree>
    <p:extLst>
      <p:ext uri="{BB962C8B-B14F-4D97-AF65-F5344CB8AC3E}">
        <p14:creationId xmlns:p14="http://schemas.microsoft.com/office/powerpoint/2010/main" val="118566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A33-78E7-4EBE-B436-256244467FE7}"/>
              </a:ext>
            </a:extLst>
          </p:cNvPr>
          <p:cNvSpPr>
            <a:spLocks noGrp="1"/>
          </p:cNvSpPr>
          <p:nvPr>
            <p:ph type="title"/>
          </p:nvPr>
        </p:nvSpPr>
        <p:spPr/>
        <p:txBody>
          <a:bodyPr/>
          <a:lstStyle/>
          <a:p>
            <a:r>
              <a:rPr lang="en-US"/>
              <a:t>Left Hand Turn Example (One Way to Two Way Road)</a:t>
            </a:r>
          </a:p>
        </p:txBody>
      </p:sp>
      <p:pic>
        <p:nvPicPr>
          <p:cNvPr id="4" name="one-way_two-way">
            <a:hlinkClick r:id="" action="ppaction://media"/>
            <a:extLst>
              <a:ext uri="{FF2B5EF4-FFF2-40B4-BE49-F238E27FC236}">
                <a16:creationId xmlns:a16="http://schemas.microsoft.com/office/drawing/2014/main" id="{A982EBF7-FF8B-404D-9461-A4CBC83FAC9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28244" y="1854250"/>
            <a:ext cx="5922759" cy="3837455"/>
          </a:xfrm>
          <a:prstGeom prst="rect">
            <a:avLst/>
          </a:prstGeom>
        </p:spPr>
      </p:pic>
      <p:sp>
        <p:nvSpPr>
          <p:cNvPr id="5" name="TextBox 4">
            <a:extLst>
              <a:ext uri="{FF2B5EF4-FFF2-40B4-BE49-F238E27FC236}">
                <a16:creationId xmlns:a16="http://schemas.microsoft.com/office/drawing/2014/main" id="{0BF0B753-7F91-425E-BF26-81555B736D70}"/>
              </a:ext>
            </a:extLst>
          </p:cNvPr>
          <p:cNvSpPr txBox="1"/>
          <p:nvPr/>
        </p:nvSpPr>
        <p:spPr>
          <a:xfrm>
            <a:off x="3094086" y="5825337"/>
            <a:ext cx="6391073" cy="646331"/>
          </a:xfrm>
          <a:prstGeom prst="rect">
            <a:avLst/>
          </a:prstGeom>
          <a:noFill/>
        </p:spPr>
        <p:txBody>
          <a:bodyPr wrap="square" rtlCol="0">
            <a:spAutoFit/>
          </a:bodyPr>
          <a:lstStyle/>
          <a:p>
            <a:r>
              <a:rPr lang="en-US">
                <a:hlinkClick r:id="rId5"/>
              </a:rPr>
              <a:t>https://dmv.ny.gov/about-dmv/chapter-5-intersections-and-turns</a:t>
            </a:r>
            <a:endParaRPr lang="en-US"/>
          </a:p>
          <a:p>
            <a:endParaRPr lang="en-US"/>
          </a:p>
        </p:txBody>
      </p:sp>
    </p:spTree>
    <p:extLst>
      <p:ext uri="{BB962C8B-B14F-4D97-AF65-F5344CB8AC3E}">
        <p14:creationId xmlns:p14="http://schemas.microsoft.com/office/powerpoint/2010/main" val="381476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4671-9BB9-4271-BCFB-8E7E11605150}"/>
              </a:ext>
            </a:extLst>
          </p:cNvPr>
          <p:cNvSpPr>
            <a:spLocks noGrp="1"/>
          </p:cNvSpPr>
          <p:nvPr>
            <p:ph type="title"/>
          </p:nvPr>
        </p:nvSpPr>
        <p:spPr/>
        <p:txBody>
          <a:bodyPr/>
          <a:lstStyle/>
          <a:p>
            <a:r>
              <a:rPr lang="en-US"/>
              <a:t>Backing Left and Right</a:t>
            </a:r>
          </a:p>
        </p:txBody>
      </p:sp>
      <p:sp>
        <p:nvSpPr>
          <p:cNvPr id="3" name="Content Placeholder 2">
            <a:extLst>
              <a:ext uri="{FF2B5EF4-FFF2-40B4-BE49-F238E27FC236}">
                <a16:creationId xmlns:a16="http://schemas.microsoft.com/office/drawing/2014/main" id="{1ED6764C-0DDD-418D-98F6-772C73E4DDD0}"/>
              </a:ext>
            </a:extLst>
          </p:cNvPr>
          <p:cNvSpPr>
            <a:spLocks noGrp="1"/>
          </p:cNvSpPr>
          <p:nvPr>
            <p:ph idx="1"/>
          </p:nvPr>
        </p:nvSpPr>
        <p:spPr>
          <a:xfrm>
            <a:off x="484632" y="1400783"/>
            <a:ext cx="11045952" cy="4941651"/>
          </a:xfrm>
        </p:spPr>
        <p:txBody>
          <a:bodyPr>
            <a:normAutofit lnSpcReduction="10000"/>
          </a:bodyPr>
          <a:lstStyle/>
          <a:p>
            <a:r>
              <a:rPr lang="en-US"/>
              <a:t>Before you back up</a:t>
            </a:r>
          </a:p>
          <a:p>
            <a:pPr lvl="1"/>
            <a:r>
              <a:rPr lang="en-US"/>
              <a:t>Check for traffic, pedestrians, parked vehicles, telephone poles, or any other object that is in your path of travel</a:t>
            </a:r>
          </a:p>
          <a:p>
            <a:pPr lvl="1"/>
            <a:r>
              <a:rPr lang="en-US"/>
              <a:t>You need to look all around you, just like an owl!</a:t>
            </a:r>
          </a:p>
          <a:p>
            <a:r>
              <a:rPr lang="en-US"/>
              <a:t>Keep both hands on the wheel when backing up and turning.  Physically turn and look in the direction you want to back the vehicle to.</a:t>
            </a:r>
          </a:p>
          <a:p>
            <a:r>
              <a:rPr lang="en-US"/>
              <a:t>The vehicle will move in the same direction the top of the wheel is turned.</a:t>
            </a:r>
          </a:p>
          <a:p>
            <a:r>
              <a:rPr lang="en-US"/>
              <a:t>Back slowly.  Make quick glances to the front and sides of the car to be sure your path is clear</a:t>
            </a:r>
          </a:p>
          <a:p>
            <a:r>
              <a:rPr lang="en-US"/>
              <a:t>Be aware that the front of the vehicle will swing out wide in opposite direction from the rear of the vehicle.</a:t>
            </a:r>
          </a:p>
        </p:txBody>
      </p:sp>
    </p:spTree>
    <p:extLst>
      <p:ext uri="{BB962C8B-B14F-4D97-AF65-F5344CB8AC3E}">
        <p14:creationId xmlns:p14="http://schemas.microsoft.com/office/powerpoint/2010/main" val="1013200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AA52-2070-404D-8A0C-FA50FBF71AD2}"/>
              </a:ext>
            </a:extLst>
          </p:cNvPr>
          <p:cNvSpPr>
            <a:spLocks noGrp="1"/>
          </p:cNvSpPr>
          <p:nvPr>
            <p:ph type="title"/>
          </p:nvPr>
        </p:nvSpPr>
        <p:spPr/>
        <p:txBody>
          <a:bodyPr/>
          <a:lstStyle/>
          <a:p>
            <a:r>
              <a:rPr lang="en-US"/>
              <a:t>Checking for Understanding Activity</a:t>
            </a:r>
          </a:p>
        </p:txBody>
      </p:sp>
      <p:sp>
        <p:nvSpPr>
          <p:cNvPr id="3" name="Content Placeholder 2">
            <a:extLst>
              <a:ext uri="{FF2B5EF4-FFF2-40B4-BE49-F238E27FC236}">
                <a16:creationId xmlns:a16="http://schemas.microsoft.com/office/drawing/2014/main" id="{8AFFBDBD-E943-429A-B231-E98BF708A95D}"/>
              </a:ext>
            </a:extLst>
          </p:cNvPr>
          <p:cNvSpPr>
            <a:spLocks noGrp="1"/>
          </p:cNvSpPr>
          <p:nvPr>
            <p:ph idx="1"/>
          </p:nvPr>
        </p:nvSpPr>
        <p:spPr/>
        <p:txBody>
          <a:bodyPr>
            <a:normAutofit fontScale="92500" lnSpcReduction="10000"/>
          </a:bodyPr>
          <a:lstStyle/>
          <a:p>
            <a:r>
              <a:rPr lang="en-US"/>
              <a:t>When do you signal for a turn in residential areas?  Is it different when driving in country?</a:t>
            </a:r>
          </a:p>
          <a:p>
            <a:endParaRPr lang="en-US"/>
          </a:p>
          <a:p>
            <a:r>
              <a:rPr lang="en-US"/>
              <a:t>What should your speed be for a sharp 90 degree turn?</a:t>
            </a:r>
          </a:p>
          <a:p>
            <a:endParaRPr lang="en-US"/>
          </a:p>
          <a:p>
            <a:r>
              <a:rPr lang="en-US"/>
              <a:t>Explain understeering and oversteering</a:t>
            </a:r>
          </a:p>
          <a:p>
            <a:endParaRPr lang="en-US"/>
          </a:p>
          <a:p>
            <a:r>
              <a:rPr lang="en-US"/>
              <a:t>What is recovery when associated with turning?</a:t>
            </a:r>
          </a:p>
          <a:p>
            <a:endParaRPr lang="en-US"/>
          </a:p>
          <a:p>
            <a:r>
              <a:rPr lang="en-US"/>
              <a:t>What steps would you take in order to back to the left?</a:t>
            </a:r>
          </a:p>
        </p:txBody>
      </p:sp>
    </p:spTree>
    <p:extLst>
      <p:ext uri="{BB962C8B-B14F-4D97-AF65-F5344CB8AC3E}">
        <p14:creationId xmlns:p14="http://schemas.microsoft.com/office/powerpoint/2010/main" val="1942566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D3AB-F87F-4FEE-B86D-0E2A1A34171F}"/>
              </a:ext>
            </a:extLst>
          </p:cNvPr>
          <p:cNvSpPr>
            <a:spLocks noGrp="1"/>
          </p:cNvSpPr>
          <p:nvPr>
            <p:ph type="title"/>
          </p:nvPr>
        </p:nvSpPr>
        <p:spPr/>
        <p:txBody>
          <a:bodyPr/>
          <a:lstStyle/>
          <a:p>
            <a:r>
              <a:rPr lang="en-US"/>
              <a:t>Turning Around: General Tips</a:t>
            </a:r>
          </a:p>
        </p:txBody>
      </p:sp>
      <p:sp>
        <p:nvSpPr>
          <p:cNvPr id="3" name="Content Placeholder 2">
            <a:extLst>
              <a:ext uri="{FF2B5EF4-FFF2-40B4-BE49-F238E27FC236}">
                <a16:creationId xmlns:a16="http://schemas.microsoft.com/office/drawing/2014/main" id="{74A92B71-7E36-4BA9-B88B-BB7731EEBA35}"/>
              </a:ext>
            </a:extLst>
          </p:cNvPr>
          <p:cNvSpPr>
            <a:spLocks noGrp="1"/>
          </p:cNvSpPr>
          <p:nvPr>
            <p:ph idx="1"/>
          </p:nvPr>
        </p:nvSpPr>
        <p:spPr/>
        <p:txBody>
          <a:bodyPr vert="horz" lIns="91440" tIns="45720" rIns="91440" bIns="45720" rtlCol="0" anchor="t">
            <a:normAutofit lnSpcReduction="10000"/>
          </a:bodyPr>
          <a:lstStyle/>
          <a:p>
            <a:r>
              <a:rPr lang="en-US" dirty="0"/>
              <a:t>Be smart – select the SAFEST way to turn around</a:t>
            </a:r>
          </a:p>
          <a:p>
            <a:endParaRPr lang="en-US"/>
          </a:p>
          <a:p>
            <a:r>
              <a:rPr lang="en-US" dirty="0"/>
              <a:t>Usually, the safest method is to drive around the block or pull into parking lot</a:t>
            </a:r>
            <a:endParaRPr lang="en-US" dirty="0">
              <a:cs typeface="Calibri"/>
            </a:endParaRPr>
          </a:p>
          <a:p>
            <a:endParaRPr lang="en-US"/>
          </a:p>
          <a:p>
            <a:r>
              <a:rPr lang="en-US" dirty="0"/>
              <a:t>Backing into a driveway and then driving forward out of the driveway is typically safer than backing out.  Why do you think this is?</a:t>
            </a:r>
            <a:endParaRPr lang="en-US" dirty="0">
              <a:cs typeface="Calibri"/>
            </a:endParaRPr>
          </a:p>
          <a:p>
            <a:endParaRPr lang="en-US"/>
          </a:p>
          <a:p>
            <a:r>
              <a:rPr lang="en-US" dirty="0"/>
              <a:t>SMOG and “roll slow, steer fast” as you execute control and visibility when backing is necessary.</a:t>
            </a:r>
            <a:endParaRPr lang="en-US" dirty="0">
              <a:cs typeface="Calibri"/>
            </a:endParaRPr>
          </a:p>
        </p:txBody>
      </p:sp>
    </p:spTree>
    <p:extLst>
      <p:ext uri="{BB962C8B-B14F-4D97-AF65-F5344CB8AC3E}">
        <p14:creationId xmlns:p14="http://schemas.microsoft.com/office/powerpoint/2010/main" val="112519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1A26-DB88-41F0-8FC7-A52C604D124D}"/>
              </a:ext>
            </a:extLst>
          </p:cNvPr>
          <p:cNvSpPr>
            <a:spLocks noGrp="1"/>
          </p:cNvSpPr>
          <p:nvPr>
            <p:ph type="title"/>
          </p:nvPr>
        </p:nvSpPr>
        <p:spPr/>
        <p:txBody>
          <a:bodyPr/>
          <a:lstStyle/>
          <a:p>
            <a:r>
              <a:rPr lang="en-US"/>
              <a:t>Don’t Attempt to Turn Around</a:t>
            </a:r>
          </a:p>
        </p:txBody>
      </p:sp>
      <p:sp>
        <p:nvSpPr>
          <p:cNvPr id="3" name="Content Placeholder 2">
            <a:extLst>
              <a:ext uri="{FF2B5EF4-FFF2-40B4-BE49-F238E27FC236}">
                <a16:creationId xmlns:a16="http://schemas.microsoft.com/office/drawing/2014/main" id="{C499073B-9CE0-493B-B279-04DF2432DCD5}"/>
              </a:ext>
            </a:extLst>
          </p:cNvPr>
          <p:cNvSpPr>
            <a:spLocks noGrp="1"/>
          </p:cNvSpPr>
          <p:nvPr>
            <p:ph idx="1"/>
          </p:nvPr>
        </p:nvSpPr>
        <p:spPr/>
        <p:txBody>
          <a:bodyPr vert="horz" lIns="91440" tIns="45720" rIns="91440" bIns="45720" rtlCol="0" anchor="t">
            <a:normAutofit/>
          </a:bodyPr>
          <a:lstStyle/>
          <a:p>
            <a:r>
              <a:rPr lang="en-US"/>
              <a:t>Near the crest of a hill, curve, or any location where visibility from oncoming or vehicles behind you is an issue</a:t>
            </a:r>
          </a:p>
          <a:p>
            <a:r>
              <a:rPr lang="en-US"/>
              <a:t>On an entrance/exit ramp</a:t>
            </a:r>
          </a:p>
          <a:p>
            <a:r>
              <a:rPr lang="en-US"/>
              <a:t>On a highway or fast-moving road</a:t>
            </a:r>
          </a:p>
          <a:p>
            <a:r>
              <a:rPr lang="en-US"/>
              <a:t>Near a busy intersection or in busy traffic</a:t>
            </a:r>
          </a:p>
          <a:p>
            <a:r>
              <a:rPr lang="en-US"/>
              <a:t>In a school zone</a:t>
            </a:r>
          </a:p>
          <a:p>
            <a:r>
              <a:rPr lang="en-US"/>
              <a:t>Where a sign says that turning around is prohibited (No U Turn)</a:t>
            </a:r>
          </a:p>
        </p:txBody>
      </p:sp>
    </p:spTree>
    <p:extLst>
      <p:ext uri="{BB962C8B-B14F-4D97-AF65-F5344CB8AC3E}">
        <p14:creationId xmlns:p14="http://schemas.microsoft.com/office/powerpoint/2010/main" val="1491232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D556-FFBE-467B-905F-4226E014811D}"/>
              </a:ext>
            </a:extLst>
          </p:cNvPr>
          <p:cNvSpPr>
            <a:spLocks noGrp="1"/>
          </p:cNvSpPr>
          <p:nvPr>
            <p:ph type="title"/>
          </p:nvPr>
        </p:nvSpPr>
        <p:spPr/>
        <p:txBody>
          <a:bodyPr/>
          <a:lstStyle/>
          <a:p>
            <a:r>
              <a:rPr lang="en-US"/>
              <a:t>U-Turns</a:t>
            </a:r>
          </a:p>
        </p:txBody>
      </p:sp>
      <p:sp>
        <p:nvSpPr>
          <p:cNvPr id="3" name="Content Placeholder 2">
            <a:extLst>
              <a:ext uri="{FF2B5EF4-FFF2-40B4-BE49-F238E27FC236}">
                <a16:creationId xmlns:a16="http://schemas.microsoft.com/office/drawing/2014/main" id="{D8096E9C-93EE-4F74-8200-9F8E66DC5F12}"/>
              </a:ext>
            </a:extLst>
          </p:cNvPr>
          <p:cNvSpPr>
            <a:spLocks noGrp="1"/>
          </p:cNvSpPr>
          <p:nvPr>
            <p:ph idx="1"/>
          </p:nvPr>
        </p:nvSpPr>
        <p:spPr>
          <a:xfrm>
            <a:off x="484632" y="1483358"/>
            <a:ext cx="11045952" cy="4839621"/>
          </a:xfrm>
        </p:spPr>
        <p:txBody>
          <a:bodyPr vert="horz" lIns="91440" tIns="45720" rIns="91440" bIns="45720" rtlCol="0" anchor="t">
            <a:normAutofit/>
          </a:bodyPr>
          <a:lstStyle/>
          <a:p>
            <a:r>
              <a:rPr lang="en-US" dirty="0"/>
              <a:t>Signal right in advance of your turn, check your mirrors, begin breaking, pull into lane position 3 and STOP</a:t>
            </a:r>
          </a:p>
          <a:p>
            <a:r>
              <a:rPr lang="en-US" dirty="0"/>
              <a:t>Engage the left signal.  Look in front of you (oncoming traffic), behind you (traffic approaching behind you), to the left of you (Pedestrians other obstructions), to the right of you (Pedestrians)</a:t>
            </a:r>
            <a:endParaRPr lang="en-US" dirty="0">
              <a:cs typeface="Calibri"/>
            </a:endParaRPr>
          </a:p>
          <a:p>
            <a:r>
              <a:rPr lang="en-US" dirty="0"/>
              <a:t>Look to the Left and front of you one more time</a:t>
            </a:r>
            <a:endParaRPr lang="en-US" dirty="0">
              <a:cs typeface="Calibri"/>
            </a:endParaRPr>
          </a:p>
          <a:p>
            <a:r>
              <a:rPr lang="en-US" dirty="0"/>
              <a:t>If all clear, turn your wheel all the way to the left as it will go.  Gradually move the vehicle towards the other side of the road</a:t>
            </a:r>
            <a:endParaRPr lang="en-US" dirty="0">
              <a:cs typeface="Calibri"/>
            </a:endParaRPr>
          </a:p>
        </p:txBody>
      </p:sp>
    </p:spTree>
    <p:extLst>
      <p:ext uri="{BB962C8B-B14F-4D97-AF65-F5344CB8AC3E}">
        <p14:creationId xmlns:p14="http://schemas.microsoft.com/office/powerpoint/2010/main" val="3982830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D556-FFBE-467B-905F-4226E014811D}"/>
              </a:ext>
            </a:extLst>
          </p:cNvPr>
          <p:cNvSpPr>
            <a:spLocks noGrp="1"/>
          </p:cNvSpPr>
          <p:nvPr>
            <p:ph type="title"/>
          </p:nvPr>
        </p:nvSpPr>
        <p:spPr/>
        <p:txBody>
          <a:bodyPr/>
          <a:lstStyle/>
          <a:p>
            <a:r>
              <a:rPr lang="en-US"/>
              <a:t>U-Turns</a:t>
            </a:r>
          </a:p>
        </p:txBody>
      </p:sp>
      <p:sp>
        <p:nvSpPr>
          <p:cNvPr id="3" name="Content Placeholder 2">
            <a:extLst>
              <a:ext uri="{FF2B5EF4-FFF2-40B4-BE49-F238E27FC236}">
                <a16:creationId xmlns:a16="http://schemas.microsoft.com/office/drawing/2014/main" id="{D8096E9C-93EE-4F74-8200-9F8E66DC5F12}"/>
              </a:ext>
            </a:extLst>
          </p:cNvPr>
          <p:cNvSpPr>
            <a:spLocks noGrp="1"/>
          </p:cNvSpPr>
          <p:nvPr>
            <p:ph idx="1"/>
          </p:nvPr>
        </p:nvSpPr>
        <p:spPr>
          <a:xfrm>
            <a:off x="484632" y="1483358"/>
            <a:ext cx="11045952" cy="4839621"/>
          </a:xfrm>
        </p:spPr>
        <p:txBody>
          <a:bodyPr vert="horz" lIns="91440" tIns="45720" rIns="91440" bIns="45720" rtlCol="0" anchor="t">
            <a:normAutofit/>
          </a:bodyPr>
          <a:lstStyle/>
          <a:p>
            <a:pPr marL="457200" indent="-457200"/>
            <a:r>
              <a:rPr lang="en-US"/>
              <a:t>Keep vehicle moving smooth and steady – ROLL SLOW, STEER FAST</a:t>
            </a:r>
            <a:endParaRPr lang="en-US">
              <a:cs typeface="Calibri"/>
            </a:endParaRPr>
          </a:p>
          <a:p>
            <a:pPr marL="457200" indent="-457200"/>
            <a:r>
              <a:rPr lang="en-US"/>
              <a:t>Accelerate once you have determined that you can clear the opposite curb</a:t>
            </a:r>
            <a:endParaRPr lang="en-US">
              <a:cs typeface="Calibri" panose="020F0502020204030204"/>
            </a:endParaRPr>
          </a:p>
          <a:p>
            <a:pPr marL="457200" indent="-457200"/>
            <a:r>
              <a:rPr lang="en-US"/>
              <a:t>Keep moving through the turn</a:t>
            </a:r>
            <a:endParaRPr lang="en-US">
              <a:cs typeface="Calibri" panose="020F0502020204030204"/>
            </a:endParaRPr>
          </a:p>
          <a:p>
            <a:pPr marL="457200" indent="-457200"/>
            <a:r>
              <a:rPr lang="en-US"/>
              <a:t>Make sure your turn signal is turned off!</a:t>
            </a:r>
            <a:endParaRPr lang="en-US">
              <a:cs typeface="Calibri" panose="020F0502020204030204"/>
            </a:endParaRPr>
          </a:p>
        </p:txBody>
      </p:sp>
    </p:spTree>
    <p:extLst>
      <p:ext uri="{BB962C8B-B14F-4D97-AF65-F5344CB8AC3E}">
        <p14:creationId xmlns:p14="http://schemas.microsoft.com/office/powerpoint/2010/main" val="126720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E833-2140-4C43-AA11-EDC59E9BCD20}"/>
              </a:ext>
            </a:extLst>
          </p:cNvPr>
          <p:cNvSpPr>
            <a:spLocks noGrp="1"/>
          </p:cNvSpPr>
          <p:nvPr>
            <p:ph type="title"/>
          </p:nvPr>
        </p:nvSpPr>
        <p:spPr/>
        <p:txBody>
          <a:bodyPr/>
          <a:lstStyle/>
          <a:p>
            <a:r>
              <a:rPr lang="en-US"/>
              <a:t>2-Point Turn</a:t>
            </a:r>
          </a:p>
        </p:txBody>
      </p:sp>
      <p:sp>
        <p:nvSpPr>
          <p:cNvPr id="3" name="Content Placeholder 2">
            <a:extLst>
              <a:ext uri="{FF2B5EF4-FFF2-40B4-BE49-F238E27FC236}">
                <a16:creationId xmlns:a16="http://schemas.microsoft.com/office/drawing/2014/main" id="{EECCF1C3-F954-4433-8F06-15E55D1D718C}"/>
              </a:ext>
            </a:extLst>
          </p:cNvPr>
          <p:cNvSpPr>
            <a:spLocks noGrp="1"/>
          </p:cNvSpPr>
          <p:nvPr>
            <p:ph idx="1"/>
          </p:nvPr>
        </p:nvSpPr>
        <p:spPr>
          <a:xfrm>
            <a:off x="426266" y="1444446"/>
            <a:ext cx="11045952" cy="4956354"/>
          </a:xfrm>
        </p:spPr>
        <p:txBody>
          <a:bodyPr vert="horz" lIns="91440" tIns="45720" rIns="91440" bIns="45720" rtlCol="0" anchor="t">
            <a:normAutofit/>
          </a:bodyPr>
          <a:lstStyle/>
          <a:p>
            <a:pPr marL="0" indent="0">
              <a:buNone/>
            </a:pPr>
            <a:r>
              <a:rPr lang="en-US"/>
              <a:t>Allows you to change direction using a driveway or cross street.  Point refers to the place the vehicle stops to turn the wheel for both 2-Point and 3-Point turns.</a:t>
            </a:r>
          </a:p>
          <a:p>
            <a:r>
              <a:rPr lang="en-US"/>
              <a:t>Put on your turn signal and slow down as you get ready to pull in the driveway or street</a:t>
            </a:r>
          </a:p>
          <a:p>
            <a:r>
              <a:rPr lang="en-US"/>
              <a:t>Drive past the entrance (e.g. driveway or road) you wish to back into</a:t>
            </a:r>
          </a:p>
          <a:p>
            <a:r>
              <a:rPr lang="en-US"/>
              <a:t>Ensure there are no pedestrians, bicyclists, vehicles, or other obstacles in your path of travel</a:t>
            </a:r>
          </a:p>
          <a:p>
            <a:r>
              <a:rPr lang="en-US"/>
              <a:t>Put the vehicle into reverse and turn in the direction you want to back your car into</a:t>
            </a:r>
          </a:p>
        </p:txBody>
      </p:sp>
    </p:spTree>
    <p:extLst>
      <p:ext uri="{BB962C8B-B14F-4D97-AF65-F5344CB8AC3E}">
        <p14:creationId xmlns:p14="http://schemas.microsoft.com/office/powerpoint/2010/main" val="341036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67557-A171-4912-8E70-D25CA2221A99}"/>
              </a:ext>
            </a:extLst>
          </p:cNvPr>
          <p:cNvSpPr>
            <a:spLocks noGrp="1"/>
          </p:cNvSpPr>
          <p:nvPr>
            <p:ph type="title"/>
          </p:nvPr>
        </p:nvSpPr>
        <p:spPr/>
        <p:txBody>
          <a:bodyPr/>
          <a:lstStyle/>
          <a:p>
            <a:r>
              <a:rPr lang="en-US">
                <a:ea typeface="+mj-lt"/>
                <a:cs typeface="+mj-lt"/>
              </a:rPr>
              <a:t>Key Vocabulary and Topics</a:t>
            </a:r>
            <a:endParaRPr lang="en-US"/>
          </a:p>
        </p:txBody>
      </p:sp>
      <p:sp>
        <p:nvSpPr>
          <p:cNvPr id="3" name="Content Placeholder 2">
            <a:extLst>
              <a:ext uri="{FF2B5EF4-FFF2-40B4-BE49-F238E27FC236}">
                <a16:creationId xmlns:a16="http://schemas.microsoft.com/office/drawing/2014/main" id="{CE7A06CC-7556-4007-BA2E-1700131E87E1}"/>
              </a:ext>
            </a:extLst>
          </p:cNvPr>
          <p:cNvSpPr>
            <a:spLocks noGrp="1"/>
          </p:cNvSpPr>
          <p:nvPr>
            <p:ph sz="half" idx="1"/>
          </p:nvPr>
        </p:nvSpPr>
        <p:spPr/>
        <p:txBody>
          <a:bodyPr vert="horz" lIns="91440" tIns="45720" rIns="91440" bIns="45720" rtlCol="0" anchor="t">
            <a:normAutofit fontScale="85000" lnSpcReduction="20000"/>
          </a:bodyPr>
          <a:lstStyle/>
          <a:p>
            <a:r>
              <a:rPr lang="en-US">
                <a:ea typeface="+mn-lt"/>
                <a:cs typeface="+mn-lt"/>
              </a:rPr>
              <a:t>Steering techniques</a:t>
            </a:r>
          </a:p>
          <a:p>
            <a:pPr lvl="1"/>
            <a:r>
              <a:rPr lang="en-US">
                <a:ea typeface="+mn-lt"/>
                <a:cs typeface="+mn-lt"/>
              </a:rPr>
              <a:t>Hand over hand</a:t>
            </a:r>
          </a:p>
          <a:p>
            <a:pPr lvl="1"/>
            <a:r>
              <a:rPr lang="en-US">
                <a:ea typeface="+mn-lt"/>
                <a:cs typeface="+mn-lt"/>
              </a:rPr>
              <a:t>Push and pull</a:t>
            </a:r>
          </a:p>
          <a:p>
            <a:r>
              <a:rPr lang="en-US">
                <a:ea typeface="+mn-lt"/>
                <a:cs typeface="+mn-lt"/>
              </a:rPr>
              <a:t>Changing lanes</a:t>
            </a:r>
          </a:p>
          <a:p>
            <a:r>
              <a:rPr lang="en-US">
                <a:ea typeface="+mn-lt"/>
                <a:cs typeface="+mn-lt"/>
              </a:rPr>
              <a:t>SMOG</a:t>
            </a:r>
          </a:p>
          <a:p>
            <a:r>
              <a:rPr lang="en-US">
                <a:ea typeface="+mn-lt"/>
                <a:cs typeface="+mn-lt"/>
              </a:rPr>
              <a:t>Pulling away from curb</a:t>
            </a:r>
          </a:p>
          <a:p>
            <a:r>
              <a:rPr lang="en-US">
                <a:ea typeface="+mn-lt"/>
                <a:cs typeface="+mn-lt"/>
              </a:rPr>
              <a:t>Lateral moves</a:t>
            </a:r>
          </a:p>
          <a:p>
            <a:r>
              <a:rPr lang="en-US">
                <a:ea typeface="+mn-lt"/>
                <a:cs typeface="+mn-lt"/>
              </a:rPr>
              <a:t>Oversteering</a:t>
            </a:r>
          </a:p>
          <a:p>
            <a:r>
              <a:rPr lang="en-US">
                <a:ea typeface="+mn-lt"/>
                <a:cs typeface="+mn-lt"/>
              </a:rPr>
              <a:t>Understeering</a:t>
            </a:r>
          </a:p>
          <a:p>
            <a:r>
              <a:rPr lang="en-US">
                <a:ea typeface="+mn-lt"/>
                <a:cs typeface="+mn-lt"/>
              </a:rPr>
              <a:t>Right hand turns</a:t>
            </a:r>
          </a:p>
          <a:p>
            <a:r>
              <a:rPr lang="en-US">
                <a:ea typeface="+mn-lt"/>
                <a:cs typeface="+mn-lt"/>
              </a:rPr>
              <a:t>Left hand turns </a:t>
            </a:r>
          </a:p>
          <a:p>
            <a:pPr marL="457200" lvl="1" indent="0">
              <a:buNone/>
            </a:pPr>
            <a:endParaRPr lang="en-US">
              <a:ea typeface="+mn-lt"/>
              <a:cs typeface="+mn-lt"/>
            </a:endParaRPr>
          </a:p>
        </p:txBody>
      </p:sp>
      <p:sp>
        <p:nvSpPr>
          <p:cNvPr id="4" name="Content Placeholder 3">
            <a:extLst>
              <a:ext uri="{FF2B5EF4-FFF2-40B4-BE49-F238E27FC236}">
                <a16:creationId xmlns:a16="http://schemas.microsoft.com/office/drawing/2014/main" id="{32FF0C31-C576-4A32-9057-F6B7A3CFAECF}"/>
              </a:ext>
            </a:extLst>
          </p:cNvPr>
          <p:cNvSpPr>
            <a:spLocks noGrp="1"/>
          </p:cNvSpPr>
          <p:nvPr>
            <p:ph sz="half" idx="2"/>
          </p:nvPr>
        </p:nvSpPr>
        <p:spPr/>
        <p:txBody>
          <a:bodyPr vert="horz" lIns="91440" tIns="45720" rIns="91440" bIns="45720" rtlCol="0" anchor="t">
            <a:normAutofit fontScale="85000" lnSpcReduction="20000"/>
          </a:bodyPr>
          <a:lstStyle/>
          <a:p>
            <a:r>
              <a:rPr lang="en-US">
                <a:ea typeface="+mn-lt"/>
                <a:cs typeface="+mn-lt"/>
              </a:rPr>
              <a:t>U-turn </a:t>
            </a:r>
          </a:p>
          <a:p>
            <a:r>
              <a:rPr lang="en-US">
                <a:ea typeface="+mn-lt"/>
                <a:cs typeface="+mn-lt"/>
              </a:rPr>
              <a:t>Two-point turn</a:t>
            </a:r>
          </a:p>
          <a:p>
            <a:r>
              <a:rPr lang="en-US">
                <a:ea typeface="+mn-lt"/>
                <a:cs typeface="+mn-lt"/>
              </a:rPr>
              <a:t>Three-point turn</a:t>
            </a:r>
          </a:p>
          <a:p>
            <a:r>
              <a:rPr lang="en-US">
                <a:ea typeface="+mn-lt"/>
                <a:cs typeface="+mn-lt"/>
              </a:rPr>
              <a:t>Parallel parking</a:t>
            </a:r>
          </a:p>
          <a:p>
            <a:r>
              <a:rPr lang="en-US">
                <a:ea typeface="+mn-lt"/>
                <a:cs typeface="+mn-lt"/>
              </a:rPr>
              <a:t>Angle parking</a:t>
            </a:r>
          </a:p>
          <a:p>
            <a:r>
              <a:rPr lang="en-US">
                <a:ea typeface="+mn-lt"/>
                <a:cs typeface="+mn-lt"/>
              </a:rPr>
              <a:t>Perpendicular parking</a:t>
            </a:r>
          </a:p>
          <a:p>
            <a:r>
              <a:rPr lang="en-US">
                <a:ea typeface="+mn-lt"/>
                <a:cs typeface="+mn-lt"/>
              </a:rPr>
              <a:t>Reference parking points</a:t>
            </a:r>
          </a:p>
          <a:p>
            <a:r>
              <a:rPr lang="en-US">
                <a:ea typeface="+mn-lt"/>
                <a:cs typeface="+mn-lt"/>
              </a:rPr>
              <a:t>Uphill/downhill parking</a:t>
            </a:r>
          </a:p>
          <a:p>
            <a:r>
              <a:rPr lang="en-US">
                <a:ea typeface="+mn-lt"/>
                <a:cs typeface="+mn-lt"/>
              </a:rPr>
              <a:t>Backing left and right</a:t>
            </a:r>
          </a:p>
          <a:p>
            <a:endParaRPr lang="en-US">
              <a:cs typeface="Calibri"/>
            </a:endParaRPr>
          </a:p>
        </p:txBody>
      </p:sp>
    </p:spTree>
    <p:extLst>
      <p:ext uri="{BB962C8B-B14F-4D97-AF65-F5344CB8AC3E}">
        <p14:creationId xmlns:p14="http://schemas.microsoft.com/office/powerpoint/2010/main" val="1502925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E833-2140-4C43-AA11-EDC59E9BCD20}"/>
              </a:ext>
            </a:extLst>
          </p:cNvPr>
          <p:cNvSpPr>
            <a:spLocks noGrp="1"/>
          </p:cNvSpPr>
          <p:nvPr>
            <p:ph type="title"/>
          </p:nvPr>
        </p:nvSpPr>
        <p:spPr/>
        <p:txBody>
          <a:bodyPr/>
          <a:lstStyle/>
          <a:p>
            <a:r>
              <a:rPr lang="en-US"/>
              <a:t>2-Point Turn</a:t>
            </a:r>
          </a:p>
        </p:txBody>
      </p:sp>
      <p:sp>
        <p:nvSpPr>
          <p:cNvPr id="3" name="Content Placeholder 2">
            <a:extLst>
              <a:ext uri="{FF2B5EF4-FFF2-40B4-BE49-F238E27FC236}">
                <a16:creationId xmlns:a16="http://schemas.microsoft.com/office/drawing/2014/main" id="{EECCF1C3-F954-4433-8F06-15E55D1D718C}"/>
              </a:ext>
            </a:extLst>
          </p:cNvPr>
          <p:cNvSpPr>
            <a:spLocks noGrp="1"/>
          </p:cNvSpPr>
          <p:nvPr>
            <p:ph idx="1"/>
          </p:nvPr>
        </p:nvSpPr>
        <p:spPr>
          <a:xfrm>
            <a:off x="426266" y="1444446"/>
            <a:ext cx="11045952" cy="4956354"/>
          </a:xfrm>
        </p:spPr>
        <p:txBody>
          <a:bodyPr vert="horz" lIns="91440" tIns="45720" rIns="91440" bIns="45720" rtlCol="0" anchor="t">
            <a:normAutofit/>
          </a:bodyPr>
          <a:lstStyle/>
          <a:p>
            <a:pPr>
              <a:buFont typeface="Arial"/>
              <a:buChar char="•"/>
            </a:pPr>
            <a:r>
              <a:rPr lang="en-US">
                <a:ea typeface="+mn-lt"/>
                <a:cs typeface="+mn-lt"/>
              </a:rPr>
              <a:t>Once in the driveway, turn your wheel straight and stop when your vehicle is completely out the road</a:t>
            </a:r>
          </a:p>
          <a:p>
            <a:pPr>
              <a:buFont typeface="Arial"/>
              <a:buChar char="•"/>
            </a:pPr>
            <a:r>
              <a:rPr lang="en-US">
                <a:ea typeface="+mn-lt"/>
                <a:cs typeface="+mn-lt"/>
              </a:rPr>
              <a:t>Turn your signal on again to the direction you wish to turn.  </a:t>
            </a:r>
          </a:p>
          <a:p>
            <a:pPr>
              <a:buFont typeface="Arial"/>
              <a:buChar char="•"/>
            </a:pPr>
            <a:r>
              <a:rPr lang="en-US">
                <a:ea typeface="+mn-lt"/>
                <a:cs typeface="+mn-lt"/>
              </a:rPr>
              <a:t>Look for pedestrians, bicyclists, vehicles, or other obstacles in your path of travel</a:t>
            </a:r>
          </a:p>
          <a:p>
            <a:pPr>
              <a:buFont typeface="Arial"/>
              <a:buChar char="•"/>
            </a:pPr>
            <a:r>
              <a:rPr lang="en-US">
                <a:ea typeface="+mn-lt"/>
                <a:cs typeface="+mn-lt"/>
              </a:rPr>
              <a:t>When clear, make the left or right turn on to the roadway</a:t>
            </a:r>
          </a:p>
          <a:p>
            <a:pPr marL="0" indent="0">
              <a:buNone/>
            </a:pPr>
            <a:endParaRPr lang="en-US">
              <a:cs typeface="Calibri"/>
            </a:endParaRPr>
          </a:p>
        </p:txBody>
      </p:sp>
    </p:spTree>
    <p:extLst>
      <p:ext uri="{BB962C8B-B14F-4D97-AF65-F5344CB8AC3E}">
        <p14:creationId xmlns:p14="http://schemas.microsoft.com/office/powerpoint/2010/main" val="3563540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76F0D-23FF-47AC-B856-6A332B0005E6}"/>
              </a:ext>
            </a:extLst>
          </p:cNvPr>
          <p:cNvSpPr>
            <a:spLocks noGrp="1"/>
          </p:cNvSpPr>
          <p:nvPr>
            <p:ph type="title"/>
          </p:nvPr>
        </p:nvSpPr>
        <p:spPr/>
        <p:txBody>
          <a:bodyPr/>
          <a:lstStyle/>
          <a:p>
            <a:r>
              <a:rPr lang="en-US"/>
              <a:t>3-Point Turn (K-Turn, Broken U-Turn)</a:t>
            </a:r>
          </a:p>
        </p:txBody>
      </p:sp>
      <p:sp>
        <p:nvSpPr>
          <p:cNvPr id="3" name="Content Placeholder 2">
            <a:extLst>
              <a:ext uri="{FF2B5EF4-FFF2-40B4-BE49-F238E27FC236}">
                <a16:creationId xmlns:a16="http://schemas.microsoft.com/office/drawing/2014/main" id="{B5DC91B2-0DCC-48A9-8F84-FFE7E1DED7B4}"/>
              </a:ext>
            </a:extLst>
          </p:cNvPr>
          <p:cNvSpPr>
            <a:spLocks noGrp="1"/>
          </p:cNvSpPr>
          <p:nvPr>
            <p:ph idx="1"/>
          </p:nvPr>
        </p:nvSpPr>
        <p:spPr>
          <a:xfrm>
            <a:off x="474905" y="1473631"/>
            <a:ext cx="11045952" cy="4440685"/>
          </a:xfrm>
        </p:spPr>
        <p:txBody>
          <a:bodyPr vert="horz" lIns="91440" tIns="45720" rIns="91440" bIns="45720" rtlCol="0" anchor="t">
            <a:normAutofit fontScale="85000" lnSpcReduction="20000"/>
          </a:bodyPr>
          <a:lstStyle/>
          <a:p>
            <a:pPr marL="514350" indent="-514350">
              <a:buFont typeface="+mj-lt"/>
              <a:buAutoNum type="arabicPeriod"/>
            </a:pPr>
            <a:r>
              <a:rPr lang="en-US"/>
              <a:t>Signal with your right turn signal, then pull into lane position 3 (right side of road) and STOP.</a:t>
            </a:r>
            <a:endParaRPr lang="en-US">
              <a:cs typeface="Calibri"/>
            </a:endParaRPr>
          </a:p>
          <a:p>
            <a:pPr marL="514350" indent="-514350">
              <a:buFont typeface="+mj-lt"/>
              <a:buAutoNum type="arabicPeriod"/>
            </a:pPr>
            <a:r>
              <a:rPr lang="en-US"/>
              <a:t>Signal with your left turn signal</a:t>
            </a:r>
          </a:p>
          <a:p>
            <a:pPr marL="514350" indent="-514350">
              <a:buFont typeface="+mj-lt"/>
              <a:buAutoNum type="arabicPeriod"/>
            </a:pPr>
            <a:r>
              <a:rPr lang="en-US"/>
              <a:t>Check for pedestrians, bicyclists, vehicles, or other obstacles in your path of travel</a:t>
            </a:r>
          </a:p>
          <a:p>
            <a:pPr marL="514350" indent="-514350">
              <a:buFont typeface="+mj-lt"/>
              <a:buAutoNum type="arabicPeriod"/>
            </a:pPr>
            <a:r>
              <a:rPr lang="en-US"/>
              <a:t>Turn left and go across the road (ROLL SLOW, STEER FAST) and stop when you approach the left curb</a:t>
            </a:r>
          </a:p>
          <a:p>
            <a:pPr marL="514350" indent="-514350">
              <a:buFont typeface="+mj-lt"/>
              <a:buAutoNum type="arabicPeriod"/>
            </a:pPr>
            <a:r>
              <a:rPr lang="en-US"/>
              <a:t>Look again for traffic and obstacles in your path of travel.  Put your car in reverse and backup to the right to the opposite curb.  STOP.</a:t>
            </a:r>
          </a:p>
          <a:p>
            <a:pPr marL="514350" indent="-514350">
              <a:buFont typeface="+mj-lt"/>
              <a:buAutoNum type="arabicPeriod"/>
            </a:pPr>
            <a:r>
              <a:rPr lang="en-US"/>
              <a:t>Look one final time for obstacles in your path of travel.  Place the car in Drive and pull away from the curb proceeding in your new direction.</a:t>
            </a:r>
          </a:p>
          <a:p>
            <a:pPr marL="514350" indent="-514350">
              <a:buFont typeface="+mj-lt"/>
              <a:buAutoNum type="arabicPeriod"/>
            </a:pPr>
            <a:endParaRPr lang="en-US"/>
          </a:p>
          <a:p>
            <a:pPr marL="0" indent="0">
              <a:buNone/>
            </a:pPr>
            <a:r>
              <a:rPr lang="en-US"/>
              <a:t>Remember:  Slow vehicle – fast hands; try to time the speed of the turn so that you aren’t grinding the tires.</a:t>
            </a:r>
          </a:p>
        </p:txBody>
      </p:sp>
    </p:spTree>
    <p:extLst>
      <p:ext uri="{BB962C8B-B14F-4D97-AF65-F5344CB8AC3E}">
        <p14:creationId xmlns:p14="http://schemas.microsoft.com/office/powerpoint/2010/main" val="1558519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DE94-A24A-4C4E-98D1-FAD37846C80D}"/>
              </a:ext>
            </a:extLst>
          </p:cNvPr>
          <p:cNvSpPr>
            <a:spLocks noGrp="1"/>
          </p:cNvSpPr>
          <p:nvPr>
            <p:ph type="title"/>
          </p:nvPr>
        </p:nvSpPr>
        <p:spPr/>
        <p:txBody>
          <a:bodyPr/>
          <a:lstStyle/>
          <a:p>
            <a:r>
              <a:rPr lang="en-US"/>
              <a:t>Check for Understanding – Activity 3</a:t>
            </a:r>
          </a:p>
        </p:txBody>
      </p:sp>
      <p:sp>
        <p:nvSpPr>
          <p:cNvPr id="3" name="Content Placeholder 2">
            <a:extLst>
              <a:ext uri="{FF2B5EF4-FFF2-40B4-BE49-F238E27FC236}">
                <a16:creationId xmlns:a16="http://schemas.microsoft.com/office/drawing/2014/main" id="{20426499-1E2F-4B33-A51C-F6B04DF51A97}"/>
              </a:ext>
            </a:extLst>
          </p:cNvPr>
          <p:cNvSpPr>
            <a:spLocks noGrp="1"/>
          </p:cNvSpPr>
          <p:nvPr>
            <p:ph idx="1"/>
          </p:nvPr>
        </p:nvSpPr>
        <p:spPr/>
        <p:txBody>
          <a:bodyPr/>
          <a:lstStyle/>
          <a:p>
            <a:r>
              <a:rPr lang="en-US"/>
              <a:t>What is the first step in executing a U-Turn?</a:t>
            </a:r>
          </a:p>
          <a:p>
            <a:endParaRPr lang="en-US"/>
          </a:p>
          <a:p>
            <a:r>
              <a:rPr lang="en-US"/>
              <a:t>What does a “Point” refer to when discussing 2 and 3 point turns?</a:t>
            </a:r>
          </a:p>
          <a:p>
            <a:endParaRPr lang="en-US"/>
          </a:p>
          <a:p>
            <a:r>
              <a:rPr lang="en-US"/>
              <a:t>What are some other names for a 3-Point turn?</a:t>
            </a:r>
          </a:p>
          <a:p>
            <a:endParaRPr lang="en-US"/>
          </a:p>
          <a:p>
            <a:r>
              <a:rPr lang="en-US"/>
              <a:t>What is the steering sequence for a 3-Point turn, starting from after you have pulled over to the side of the road?</a:t>
            </a:r>
          </a:p>
        </p:txBody>
      </p:sp>
    </p:spTree>
    <p:extLst>
      <p:ext uri="{BB962C8B-B14F-4D97-AF65-F5344CB8AC3E}">
        <p14:creationId xmlns:p14="http://schemas.microsoft.com/office/powerpoint/2010/main" val="592124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33F7-D7E8-4BF6-B873-0C46B00ED35C}"/>
              </a:ext>
            </a:extLst>
          </p:cNvPr>
          <p:cNvSpPr>
            <a:spLocks noGrp="1"/>
          </p:cNvSpPr>
          <p:nvPr>
            <p:ph type="title"/>
          </p:nvPr>
        </p:nvSpPr>
        <p:spPr/>
        <p:txBody>
          <a:bodyPr/>
          <a:lstStyle/>
          <a:p>
            <a:r>
              <a:rPr lang="en-US"/>
              <a:t>Parallel Parking Tips</a:t>
            </a:r>
          </a:p>
        </p:txBody>
      </p:sp>
      <p:sp>
        <p:nvSpPr>
          <p:cNvPr id="3" name="Content Placeholder 2">
            <a:extLst>
              <a:ext uri="{FF2B5EF4-FFF2-40B4-BE49-F238E27FC236}">
                <a16:creationId xmlns:a16="http://schemas.microsoft.com/office/drawing/2014/main" id="{6B77D416-FE7D-4FF3-AB21-09AC3AB285A9}"/>
              </a:ext>
            </a:extLst>
          </p:cNvPr>
          <p:cNvSpPr>
            <a:spLocks noGrp="1"/>
          </p:cNvSpPr>
          <p:nvPr>
            <p:ph idx="1"/>
          </p:nvPr>
        </p:nvSpPr>
        <p:spPr>
          <a:xfrm>
            <a:off x="484632" y="1488333"/>
            <a:ext cx="11045952" cy="4688630"/>
          </a:xfrm>
        </p:spPr>
        <p:txBody>
          <a:bodyPr>
            <a:normAutofit fontScale="92500"/>
          </a:bodyPr>
          <a:lstStyle/>
          <a:p>
            <a:r>
              <a:rPr lang="en-US"/>
              <a:t>Signal your intentions first to move to the curb then slow and brake</a:t>
            </a:r>
          </a:p>
          <a:p>
            <a:r>
              <a:rPr lang="en-US"/>
              <a:t>Select a space that is large enough for your vehicle to back into</a:t>
            </a:r>
          </a:p>
          <a:p>
            <a:r>
              <a:rPr lang="en-US"/>
              <a:t>Pull up beside the vehicle you wish to park behind to the point where your side mirror is next to the other vehicles’ side mirrors</a:t>
            </a:r>
          </a:p>
          <a:p>
            <a:r>
              <a:rPr lang="en-US"/>
              <a:t>Look for obstacles in your path.  Back the vehicle slowly and begin to turn your steering wheel completely to the right swinging the front of the car out.  </a:t>
            </a:r>
          </a:p>
          <a:p>
            <a:r>
              <a:rPr lang="en-US"/>
              <a:t>When your side mirror approaches the right bumper of the other vehicle, turn your wheel to the left to swing the front of the vehicle in towards the curb. </a:t>
            </a:r>
          </a:p>
          <a:p>
            <a:r>
              <a:rPr lang="en-US"/>
              <a:t>Continue backing into the space until the car is completely in</a:t>
            </a:r>
          </a:p>
          <a:p>
            <a:r>
              <a:rPr lang="en-US"/>
              <a:t>Shift car into Drive.  Pull ahead to straighten the car.</a:t>
            </a:r>
          </a:p>
        </p:txBody>
      </p:sp>
      <p:sp>
        <p:nvSpPr>
          <p:cNvPr id="4" name="TextBox 3">
            <a:extLst>
              <a:ext uri="{FF2B5EF4-FFF2-40B4-BE49-F238E27FC236}">
                <a16:creationId xmlns:a16="http://schemas.microsoft.com/office/drawing/2014/main" id="{CDE0AC7A-FE35-488B-8ADF-5C723ECC4747}"/>
              </a:ext>
            </a:extLst>
          </p:cNvPr>
          <p:cNvSpPr txBox="1"/>
          <p:nvPr/>
        </p:nvSpPr>
        <p:spPr>
          <a:xfrm>
            <a:off x="2821021" y="6099243"/>
            <a:ext cx="8709563" cy="369332"/>
          </a:xfrm>
          <a:prstGeom prst="rect">
            <a:avLst/>
          </a:prstGeom>
          <a:noFill/>
        </p:spPr>
        <p:txBody>
          <a:bodyPr wrap="square" rtlCol="0">
            <a:spAutoFit/>
          </a:bodyPr>
          <a:lstStyle/>
          <a:p>
            <a:r>
              <a:rPr lang="en-US"/>
              <a:t>See </a:t>
            </a:r>
            <a:r>
              <a:rPr lang="en-US">
                <a:hlinkClick r:id="rId2"/>
              </a:rPr>
              <a:t>https://dmv.ny.gov/about-dmv/chapter-7-parallel-parking</a:t>
            </a:r>
            <a:r>
              <a:rPr lang="en-US"/>
              <a:t> for additional instructions</a:t>
            </a:r>
          </a:p>
        </p:txBody>
      </p:sp>
    </p:spTree>
    <p:extLst>
      <p:ext uri="{BB962C8B-B14F-4D97-AF65-F5344CB8AC3E}">
        <p14:creationId xmlns:p14="http://schemas.microsoft.com/office/powerpoint/2010/main" val="2032277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D0E7-8F1F-4C42-9E20-AE7290ED0439}"/>
              </a:ext>
            </a:extLst>
          </p:cNvPr>
          <p:cNvSpPr>
            <a:spLocks noGrp="1"/>
          </p:cNvSpPr>
          <p:nvPr>
            <p:ph type="title"/>
          </p:nvPr>
        </p:nvSpPr>
        <p:spPr/>
        <p:txBody>
          <a:bodyPr/>
          <a:lstStyle/>
          <a:p>
            <a:r>
              <a:rPr lang="en-US"/>
              <a:t>Perpendicular and Angle Parking</a:t>
            </a:r>
          </a:p>
        </p:txBody>
      </p:sp>
      <p:pic>
        <p:nvPicPr>
          <p:cNvPr id="4" name="8C12CF22-25DA-4267-3396-0C4CB9C1A064">
            <a:extLst>
              <a:ext uri="{FF2B5EF4-FFF2-40B4-BE49-F238E27FC236}">
                <a16:creationId xmlns:a16="http://schemas.microsoft.com/office/drawing/2014/main" id="{28785159-84B8-43E1-AB6F-2A10BDC334A1}"/>
              </a:ext>
            </a:extLst>
          </p:cNvPr>
          <p:cNvPicPr>
            <a:picLocks noChangeAspect="1"/>
          </p:cNvPicPr>
          <p:nvPr/>
        </p:nvPicPr>
        <p:blipFill>
          <a:blip r:embed="rId2" cstate="print">
            <a:extLst>
              <a:ext uri="{D147495F-B016-4736-0FDA-3A3277FC31A4}"/>
            </a:extLst>
          </a:blip>
          <a:stretch>
            <a:fillRect/>
          </a:stretch>
        </p:blipFill>
        <p:spPr>
          <a:xfrm>
            <a:off x="1790699" y="1552980"/>
            <a:ext cx="7372755" cy="4759467"/>
          </a:xfrm>
          <a:prstGeom prst="rect">
            <a:avLst/>
          </a:prstGeom>
        </p:spPr>
      </p:pic>
    </p:spTree>
    <p:extLst>
      <p:ext uri="{BB962C8B-B14F-4D97-AF65-F5344CB8AC3E}">
        <p14:creationId xmlns:p14="http://schemas.microsoft.com/office/powerpoint/2010/main" val="2292471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78E1-716D-49E0-8F7B-ACF0F85024F1}"/>
              </a:ext>
            </a:extLst>
          </p:cNvPr>
          <p:cNvSpPr>
            <a:spLocks noGrp="1"/>
          </p:cNvSpPr>
          <p:nvPr>
            <p:ph type="title"/>
          </p:nvPr>
        </p:nvSpPr>
        <p:spPr/>
        <p:txBody>
          <a:bodyPr/>
          <a:lstStyle/>
          <a:p>
            <a:r>
              <a:rPr lang="en-US"/>
              <a:t>Perpendicular Parking - Entering</a:t>
            </a:r>
          </a:p>
        </p:txBody>
      </p:sp>
      <p:sp>
        <p:nvSpPr>
          <p:cNvPr id="3" name="Content Placeholder 2">
            <a:extLst>
              <a:ext uri="{FF2B5EF4-FFF2-40B4-BE49-F238E27FC236}">
                <a16:creationId xmlns:a16="http://schemas.microsoft.com/office/drawing/2014/main" id="{0FA90E12-2359-430D-A9A1-938B6FDF8BED}"/>
              </a:ext>
            </a:extLst>
          </p:cNvPr>
          <p:cNvSpPr>
            <a:spLocks noGrp="1"/>
          </p:cNvSpPr>
          <p:nvPr>
            <p:ph idx="1"/>
          </p:nvPr>
        </p:nvSpPr>
        <p:spPr/>
        <p:txBody>
          <a:bodyPr vert="horz" lIns="91440" tIns="45720" rIns="91440" bIns="45720" rtlCol="0" anchor="t">
            <a:normAutofit lnSpcReduction="10000"/>
          </a:bodyPr>
          <a:lstStyle/>
          <a:p>
            <a:pPr marL="0" indent="0">
              <a:buNone/>
            </a:pPr>
            <a:r>
              <a:rPr lang="en-US"/>
              <a:t>Pulling in at a right angle to the curb, between two vehicles:</a:t>
            </a:r>
          </a:p>
          <a:p>
            <a:r>
              <a:rPr lang="en-US"/>
              <a:t>Locate your space</a:t>
            </a:r>
          </a:p>
          <a:p>
            <a:r>
              <a:rPr lang="en-US"/>
              <a:t>SMOG</a:t>
            </a:r>
          </a:p>
          <a:p>
            <a:r>
              <a:rPr lang="en-US"/>
              <a:t>Move as far away as possible from the space you are planning to enter</a:t>
            </a:r>
          </a:p>
          <a:p>
            <a:r>
              <a:rPr lang="en-US"/>
              <a:t>Turn into the space when the passenger mirror is in line with the white line of the parking space</a:t>
            </a:r>
          </a:p>
          <a:p>
            <a:r>
              <a:rPr lang="en-US"/>
              <a:t>Steer into the space, watching for the turning radius</a:t>
            </a:r>
          </a:p>
          <a:p>
            <a:r>
              <a:rPr lang="en-US"/>
              <a:t>Straighten wheels when you are about halfway into the space</a:t>
            </a:r>
          </a:p>
          <a:p>
            <a:r>
              <a:rPr lang="en-US"/>
              <a:t>Make sure you don’t pull too far forward (the curb/perpendicular line will be just below your side mirrors)</a:t>
            </a:r>
          </a:p>
        </p:txBody>
      </p:sp>
    </p:spTree>
    <p:extLst>
      <p:ext uri="{BB962C8B-B14F-4D97-AF65-F5344CB8AC3E}">
        <p14:creationId xmlns:p14="http://schemas.microsoft.com/office/powerpoint/2010/main" val="1888268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8515-43B2-433E-A08E-8C0018757133}"/>
              </a:ext>
            </a:extLst>
          </p:cNvPr>
          <p:cNvSpPr>
            <a:spLocks noGrp="1"/>
          </p:cNvSpPr>
          <p:nvPr>
            <p:ph type="title"/>
          </p:nvPr>
        </p:nvSpPr>
        <p:spPr/>
        <p:txBody>
          <a:bodyPr/>
          <a:lstStyle/>
          <a:p>
            <a:r>
              <a:rPr lang="en-US"/>
              <a:t>Perpendicular Parking - Exiting</a:t>
            </a:r>
          </a:p>
        </p:txBody>
      </p:sp>
      <p:sp>
        <p:nvSpPr>
          <p:cNvPr id="3" name="Content Placeholder 2">
            <a:extLst>
              <a:ext uri="{FF2B5EF4-FFF2-40B4-BE49-F238E27FC236}">
                <a16:creationId xmlns:a16="http://schemas.microsoft.com/office/drawing/2014/main" id="{369EA73E-7544-4637-9B2F-04789AE19C19}"/>
              </a:ext>
            </a:extLst>
          </p:cNvPr>
          <p:cNvSpPr>
            <a:spLocks noGrp="1"/>
          </p:cNvSpPr>
          <p:nvPr>
            <p:ph idx="1"/>
          </p:nvPr>
        </p:nvSpPr>
        <p:spPr/>
        <p:txBody>
          <a:bodyPr>
            <a:normAutofit fontScale="92500" lnSpcReduction="10000"/>
          </a:bodyPr>
          <a:lstStyle/>
          <a:p>
            <a:pPr marR="757841" eaLnBrk="0">
              <a:lnSpc>
                <a:spcPct val="104000"/>
              </a:lnSpc>
              <a:spcBef>
                <a:spcPts val="1650"/>
              </a:spcBef>
            </a:pPr>
            <a:r>
              <a:rPr lang="en-US" altLang="zh-CN" kern="0">
                <a:solidFill>
                  <a:srgbClr val="000000"/>
                </a:solidFill>
                <a:latin typeface="Arial" pitchFamily="34" charset="0"/>
                <a:ea typeface="Arial" pitchFamily="34" charset="0"/>
                <a:cs typeface="Arial" pitchFamily="34" charset="0"/>
              </a:rPr>
              <a:t>Place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vehicle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gear</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into</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reverse,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making</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sure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wheels</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are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straight</a:t>
            </a:r>
          </a:p>
          <a:p>
            <a:pPr eaLnBrk="0">
              <a:lnSpc>
                <a:spcPct val="118000"/>
              </a:lnSpc>
              <a:spcBef>
                <a:spcPts val="54"/>
              </a:spcBef>
            </a:pPr>
            <a:r>
              <a:rPr lang="en-US" altLang="zh-CN" kern="0">
                <a:solidFill>
                  <a:srgbClr val="000000"/>
                </a:solidFill>
                <a:latin typeface="Arial" pitchFamily="34" charset="0"/>
                <a:ea typeface="Arial" pitchFamily="34" charset="0"/>
                <a:cs typeface="Arial" pitchFamily="34" charset="0"/>
              </a:rPr>
              <a:t>Look</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360</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before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vehicle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moves,</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like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an</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owl</a:t>
            </a:r>
          </a:p>
          <a:p>
            <a:pPr eaLnBrk="0">
              <a:lnSpc>
                <a:spcPct val="115000"/>
              </a:lnSpc>
            </a:pPr>
            <a:r>
              <a:rPr lang="en-US" altLang="zh-CN" kern="0">
                <a:solidFill>
                  <a:srgbClr val="000000"/>
                </a:solidFill>
                <a:latin typeface="Arial" pitchFamily="34" charset="0"/>
                <a:ea typeface="Arial" pitchFamily="34" charset="0"/>
                <a:cs typeface="Arial" pitchFamily="34" charset="0"/>
              </a:rPr>
              <a:t>Back</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slowly</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as</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necessary,</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looking</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all</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around</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entire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time</a:t>
            </a:r>
          </a:p>
          <a:p>
            <a:pPr marR="283645" eaLnBrk="0">
              <a:lnSpc>
                <a:spcPct val="102000"/>
              </a:lnSpc>
            </a:pPr>
            <a:r>
              <a:rPr lang="en-US" altLang="zh-CN" kern="0">
                <a:solidFill>
                  <a:srgbClr val="000000"/>
                </a:solidFill>
                <a:latin typeface="Arial" pitchFamily="34" charset="0"/>
                <a:ea typeface="Arial" pitchFamily="34" charset="0"/>
                <a:cs typeface="Arial" pitchFamily="34" charset="0"/>
              </a:rPr>
              <a:t>Keep</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straight</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until</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your</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front</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tire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is</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lined</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up</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with</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back</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tires</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of</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other</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vehicle</a:t>
            </a:r>
          </a:p>
          <a:p>
            <a:pPr eaLnBrk="0">
              <a:lnSpc>
                <a:spcPct val="118000"/>
              </a:lnSpc>
              <a:spcBef>
                <a:spcPts val="47"/>
              </a:spcBef>
            </a:pPr>
            <a:r>
              <a:rPr lang="en-US" altLang="zh-CN" kern="0">
                <a:solidFill>
                  <a:srgbClr val="000000"/>
                </a:solidFill>
                <a:latin typeface="Arial" pitchFamily="34" charset="0"/>
                <a:ea typeface="Arial" pitchFamily="34" charset="0"/>
                <a:cs typeface="Arial" pitchFamily="34" charset="0"/>
              </a:rPr>
              <a:t>Steer</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slowly</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in</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correct</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direction</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to</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finish</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back</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out</a:t>
            </a:r>
          </a:p>
          <a:p>
            <a:pPr eaLnBrk="0">
              <a:lnSpc>
                <a:spcPct val="103000"/>
              </a:lnSpc>
            </a:pPr>
            <a:r>
              <a:rPr lang="en-US" altLang="zh-CN" kern="0">
                <a:solidFill>
                  <a:srgbClr val="000000"/>
                </a:solidFill>
                <a:latin typeface="Arial" pitchFamily="34" charset="0"/>
                <a:ea typeface="Arial" pitchFamily="34" charset="0"/>
                <a:cs typeface="Arial" pitchFamily="34" charset="0"/>
              </a:rPr>
              <a:t>Remember</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to</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look</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back</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in</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direction</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that</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you</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want</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vehicle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to</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go</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and</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steer</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in</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that</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direction</a:t>
            </a:r>
          </a:p>
          <a:p>
            <a:pPr eaLnBrk="0">
              <a:lnSpc>
                <a:spcPct val="118000"/>
              </a:lnSpc>
              <a:spcBef>
                <a:spcPts val="17"/>
              </a:spcBef>
            </a:pPr>
            <a:r>
              <a:rPr lang="en-US" altLang="zh-CN" kern="0">
                <a:solidFill>
                  <a:srgbClr val="000000"/>
                </a:solidFill>
                <a:latin typeface="Arial" pitchFamily="34" charset="0"/>
                <a:ea typeface="Arial" pitchFamily="34" charset="0"/>
                <a:cs typeface="Arial" pitchFamily="34" charset="0"/>
              </a:rPr>
              <a:t>Watch</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to</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insure</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that</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bumpers</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don’t</a:t>
            </a:r>
            <a:r>
              <a:rPr lang="en-US" altLang="zh-CN" kern="0">
                <a:latin typeface="Arial" pitchFamily="34" charset="0"/>
                <a:ea typeface="Arial" pitchFamily="34" charset="0"/>
                <a:cs typeface="Arial" pitchFamily="34" charset="0"/>
              </a:rPr>
              <a:t> </a:t>
            </a:r>
            <a:r>
              <a:rPr lang="en-US" altLang="zh-CN" kern="0">
                <a:solidFill>
                  <a:srgbClr val="000000"/>
                </a:solidFill>
                <a:latin typeface="Arial" pitchFamily="34" charset="0"/>
                <a:ea typeface="Arial" pitchFamily="34" charset="0"/>
                <a:cs typeface="Arial" pitchFamily="34" charset="0"/>
              </a:rPr>
              <a:t>“kiss”</a:t>
            </a:r>
          </a:p>
        </p:txBody>
      </p:sp>
    </p:spTree>
    <p:extLst>
      <p:ext uri="{BB962C8B-B14F-4D97-AF65-F5344CB8AC3E}">
        <p14:creationId xmlns:p14="http://schemas.microsoft.com/office/powerpoint/2010/main" val="3727050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1C9E-79FE-474A-A460-7FD15FFEB56C}"/>
              </a:ext>
            </a:extLst>
          </p:cNvPr>
          <p:cNvSpPr>
            <a:spLocks noGrp="1"/>
          </p:cNvSpPr>
          <p:nvPr>
            <p:ph type="title"/>
          </p:nvPr>
        </p:nvSpPr>
        <p:spPr/>
        <p:txBody>
          <a:bodyPr/>
          <a:lstStyle/>
          <a:p>
            <a:r>
              <a:rPr lang="en-US"/>
              <a:t>Angle Parking</a:t>
            </a:r>
          </a:p>
        </p:txBody>
      </p:sp>
      <p:sp>
        <p:nvSpPr>
          <p:cNvPr id="3" name="Content Placeholder 2">
            <a:extLst>
              <a:ext uri="{FF2B5EF4-FFF2-40B4-BE49-F238E27FC236}">
                <a16:creationId xmlns:a16="http://schemas.microsoft.com/office/drawing/2014/main" id="{E918F6A1-605C-4C90-98FB-3705C43E8423}"/>
              </a:ext>
            </a:extLst>
          </p:cNvPr>
          <p:cNvSpPr>
            <a:spLocks noGrp="1"/>
          </p:cNvSpPr>
          <p:nvPr>
            <p:ph idx="1"/>
          </p:nvPr>
        </p:nvSpPr>
        <p:spPr/>
        <p:txBody>
          <a:bodyPr vert="horz" lIns="91440" tIns="45720" rIns="91440" bIns="45720" rtlCol="0" anchor="t">
            <a:normAutofit/>
          </a:bodyPr>
          <a:lstStyle/>
          <a:p>
            <a:pPr marL="0" indent="0">
              <a:buNone/>
            </a:pPr>
            <a:r>
              <a:rPr lang="en-US"/>
              <a:t>Pulling in at a diagonal angle to the curb, between two vehicles</a:t>
            </a:r>
          </a:p>
          <a:p>
            <a:r>
              <a:rPr lang="en-US"/>
              <a:t>Locate your space</a:t>
            </a:r>
          </a:p>
          <a:p>
            <a:r>
              <a:rPr lang="en-US"/>
              <a:t>SMOG</a:t>
            </a:r>
          </a:p>
          <a:p>
            <a:r>
              <a:rPr lang="en-US"/>
              <a:t>Move as far out away from the selected space as possible</a:t>
            </a:r>
          </a:p>
          <a:p>
            <a:r>
              <a:rPr lang="en-US"/>
              <a:t>Look to see the very end of the space before turning in</a:t>
            </a:r>
          </a:p>
          <a:p>
            <a:r>
              <a:rPr lang="en-US"/>
              <a:t>Aim for the center as necessary</a:t>
            </a:r>
          </a:p>
          <a:p>
            <a:r>
              <a:rPr lang="en-US"/>
              <a:t>Stop without going too far forward as you rewind the wheel (the curb edge will appear just below your side mirror)</a:t>
            </a:r>
          </a:p>
        </p:txBody>
      </p:sp>
    </p:spTree>
    <p:extLst>
      <p:ext uri="{BB962C8B-B14F-4D97-AF65-F5344CB8AC3E}">
        <p14:creationId xmlns:p14="http://schemas.microsoft.com/office/powerpoint/2010/main" val="2411709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1E46-57CC-4485-936F-20CC6A2340EB}"/>
              </a:ext>
            </a:extLst>
          </p:cNvPr>
          <p:cNvSpPr>
            <a:spLocks noGrp="1"/>
          </p:cNvSpPr>
          <p:nvPr>
            <p:ph type="title"/>
          </p:nvPr>
        </p:nvSpPr>
        <p:spPr/>
        <p:txBody>
          <a:bodyPr/>
          <a:lstStyle/>
          <a:p>
            <a:r>
              <a:rPr lang="en-US"/>
              <a:t>Angle Parking - Leaving</a:t>
            </a:r>
          </a:p>
        </p:txBody>
      </p:sp>
      <p:sp>
        <p:nvSpPr>
          <p:cNvPr id="3" name="Content Placeholder 2">
            <a:extLst>
              <a:ext uri="{FF2B5EF4-FFF2-40B4-BE49-F238E27FC236}">
                <a16:creationId xmlns:a16="http://schemas.microsoft.com/office/drawing/2014/main" id="{7E69FC8C-E284-4A59-B735-89E0CEDBC175}"/>
              </a:ext>
            </a:extLst>
          </p:cNvPr>
          <p:cNvSpPr>
            <a:spLocks noGrp="1"/>
          </p:cNvSpPr>
          <p:nvPr>
            <p:ph idx="1"/>
          </p:nvPr>
        </p:nvSpPr>
        <p:spPr/>
        <p:txBody>
          <a:bodyPr/>
          <a:lstStyle/>
          <a:p>
            <a:r>
              <a:rPr lang="en-US"/>
              <a:t>Place your vehicle in Reverse and straighten the wheels</a:t>
            </a:r>
          </a:p>
          <a:p>
            <a:r>
              <a:rPr lang="en-US"/>
              <a:t>Look 360 degrees BEFORE you move your car</a:t>
            </a:r>
          </a:p>
          <a:p>
            <a:r>
              <a:rPr lang="en-US"/>
              <a:t>Back slowly, continuing to look all around your vehicle</a:t>
            </a:r>
          </a:p>
          <a:p>
            <a:r>
              <a:rPr lang="en-US"/>
              <a:t>Keep straight until your bumper clears the other parked vehicles</a:t>
            </a:r>
          </a:p>
          <a:p>
            <a:r>
              <a:rPr lang="en-US"/>
              <a:t>Steer in the correct direction to finish</a:t>
            </a:r>
          </a:p>
          <a:p>
            <a:pPr lvl="1"/>
            <a:r>
              <a:rPr lang="en-US"/>
              <a:t>Top of wheel steers to the right, vehicle moves to the right</a:t>
            </a:r>
          </a:p>
          <a:p>
            <a:pPr lvl="1"/>
            <a:r>
              <a:rPr lang="en-US"/>
              <a:t>Top of wheel steers to the left, vehicle moves to the left</a:t>
            </a:r>
          </a:p>
        </p:txBody>
      </p:sp>
    </p:spTree>
    <p:extLst>
      <p:ext uri="{BB962C8B-B14F-4D97-AF65-F5344CB8AC3E}">
        <p14:creationId xmlns:p14="http://schemas.microsoft.com/office/powerpoint/2010/main" val="126897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8C22-52BA-42B2-8E15-551ED7B2CE74}"/>
              </a:ext>
            </a:extLst>
          </p:cNvPr>
          <p:cNvSpPr>
            <a:spLocks noGrp="1"/>
          </p:cNvSpPr>
          <p:nvPr>
            <p:ph type="title"/>
          </p:nvPr>
        </p:nvSpPr>
        <p:spPr/>
        <p:txBody>
          <a:bodyPr/>
          <a:lstStyle/>
          <a:p>
            <a:r>
              <a:rPr lang="en-US"/>
              <a:t>Parking on a Hill</a:t>
            </a:r>
          </a:p>
        </p:txBody>
      </p:sp>
      <p:sp>
        <p:nvSpPr>
          <p:cNvPr id="3" name="Content Placeholder 2">
            <a:extLst>
              <a:ext uri="{FF2B5EF4-FFF2-40B4-BE49-F238E27FC236}">
                <a16:creationId xmlns:a16="http://schemas.microsoft.com/office/drawing/2014/main" id="{3D94BA27-1612-40BB-AFE0-001F1103144B}"/>
              </a:ext>
            </a:extLst>
          </p:cNvPr>
          <p:cNvSpPr>
            <a:spLocks noGrp="1"/>
          </p:cNvSpPr>
          <p:nvPr>
            <p:ph idx="1"/>
          </p:nvPr>
        </p:nvSpPr>
        <p:spPr>
          <a:xfrm>
            <a:off x="484632" y="1478605"/>
            <a:ext cx="11045952" cy="4698358"/>
          </a:xfrm>
        </p:spPr>
        <p:txBody>
          <a:bodyPr>
            <a:normAutofit fontScale="92500" lnSpcReduction="10000"/>
          </a:bodyPr>
          <a:lstStyle/>
          <a:p>
            <a:pPr marL="0" indent="0">
              <a:buNone/>
            </a:pPr>
            <a:r>
              <a:rPr lang="en-US"/>
              <a:t>Make sure you turn your wheels in the correct direction to ensure that the vehicle will not roll into traffic</a:t>
            </a:r>
          </a:p>
          <a:p>
            <a:r>
              <a:rPr lang="en-US"/>
              <a:t>With a curb</a:t>
            </a:r>
          </a:p>
          <a:p>
            <a:pPr lvl="1"/>
            <a:r>
              <a:rPr lang="en-US"/>
              <a:t>Facing downhill, turn front wheels towards the curb, using it as a block</a:t>
            </a:r>
          </a:p>
          <a:p>
            <a:pPr lvl="1"/>
            <a:r>
              <a:rPr lang="en-US"/>
              <a:t>Facing uphill, turn the front wheels way from the curb, using it as a block should the car go in reverse</a:t>
            </a:r>
          </a:p>
          <a:p>
            <a:r>
              <a:rPr lang="en-US"/>
              <a:t>With no curb</a:t>
            </a:r>
          </a:p>
          <a:p>
            <a:pPr lvl="1"/>
            <a:r>
              <a:rPr lang="en-US"/>
              <a:t>Facing uphill or downhill, turn your tires to the right so your vehicle will roll off the road and not into traffic</a:t>
            </a:r>
          </a:p>
          <a:p>
            <a:pPr lvl="1"/>
            <a:endParaRPr lang="en-US"/>
          </a:p>
          <a:p>
            <a:r>
              <a:rPr lang="en-US"/>
              <a:t>Always make sure your vehicle is in park if it is an automatic (first gear if a manual transmission).  Make sure you engage the parking/emergency brake for extra safety.</a:t>
            </a:r>
          </a:p>
        </p:txBody>
      </p:sp>
    </p:spTree>
    <p:extLst>
      <p:ext uri="{BB962C8B-B14F-4D97-AF65-F5344CB8AC3E}">
        <p14:creationId xmlns:p14="http://schemas.microsoft.com/office/powerpoint/2010/main" val="229199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7D4E-DDE2-433F-99E6-131F55D7322E}"/>
              </a:ext>
            </a:extLst>
          </p:cNvPr>
          <p:cNvSpPr>
            <a:spLocks noGrp="1"/>
          </p:cNvSpPr>
          <p:nvPr>
            <p:ph type="title"/>
          </p:nvPr>
        </p:nvSpPr>
        <p:spPr/>
        <p:txBody>
          <a:bodyPr/>
          <a:lstStyle/>
          <a:p>
            <a:r>
              <a:rPr lang="en-US"/>
              <a:t>Review of Steering Techniques</a:t>
            </a:r>
          </a:p>
        </p:txBody>
      </p:sp>
      <p:sp>
        <p:nvSpPr>
          <p:cNvPr id="3" name="Content Placeholder 2">
            <a:extLst>
              <a:ext uri="{FF2B5EF4-FFF2-40B4-BE49-F238E27FC236}">
                <a16:creationId xmlns:a16="http://schemas.microsoft.com/office/drawing/2014/main" id="{11211535-1F75-4583-BC86-93C6F33C271A}"/>
              </a:ext>
            </a:extLst>
          </p:cNvPr>
          <p:cNvSpPr>
            <a:spLocks noGrp="1"/>
          </p:cNvSpPr>
          <p:nvPr>
            <p:ph idx="1"/>
          </p:nvPr>
        </p:nvSpPr>
        <p:spPr/>
        <p:txBody>
          <a:bodyPr/>
          <a:lstStyle/>
          <a:p>
            <a:pPr marL="0" indent="0">
              <a:buNone/>
            </a:pPr>
            <a:r>
              <a:rPr lang="en-US"/>
              <a:t>Three steering techniques</a:t>
            </a:r>
          </a:p>
          <a:p>
            <a:pPr lvl="1"/>
            <a:r>
              <a:rPr lang="en-US" sz="2800"/>
              <a:t>Hand-over-hand</a:t>
            </a:r>
          </a:p>
          <a:p>
            <a:pPr lvl="1"/>
            <a:r>
              <a:rPr lang="en-US" sz="2800"/>
              <a:t>Hand-to-hand</a:t>
            </a:r>
          </a:p>
          <a:p>
            <a:pPr lvl="1"/>
            <a:r>
              <a:rPr lang="en-US" sz="2800"/>
              <a:t>One-hand steering</a:t>
            </a:r>
          </a:p>
          <a:p>
            <a:pPr marL="0" indent="0">
              <a:buNone/>
            </a:pPr>
            <a:endParaRPr lang="en-US"/>
          </a:p>
          <a:p>
            <a:pPr marL="0" indent="0">
              <a:buNone/>
            </a:pPr>
            <a:r>
              <a:rPr lang="en-US"/>
              <a:t>Make sure to keep your thumbs poised on the outside of the wheel rather than using a full, tight grip</a:t>
            </a:r>
          </a:p>
        </p:txBody>
      </p:sp>
      <p:pic>
        <p:nvPicPr>
          <p:cNvPr id="5" name="Picture 4" descr="Image of man gripping steering wheel.  Royalty free image from pexels.com">
            <a:extLst>
              <a:ext uri="{FF2B5EF4-FFF2-40B4-BE49-F238E27FC236}">
                <a16:creationId xmlns:a16="http://schemas.microsoft.com/office/drawing/2014/main" id="{DF3243F1-0A6E-49AE-B5AF-B8FE172F2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1845" y="1366271"/>
            <a:ext cx="3748717" cy="2499145"/>
          </a:xfrm>
          <a:prstGeom prst="rect">
            <a:avLst/>
          </a:prstGeom>
        </p:spPr>
      </p:pic>
    </p:spTree>
    <p:extLst>
      <p:ext uri="{BB962C8B-B14F-4D97-AF65-F5344CB8AC3E}">
        <p14:creationId xmlns:p14="http://schemas.microsoft.com/office/powerpoint/2010/main" val="1844023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C247-56C9-485A-9A4B-89DD7FC83852}"/>
              </a:ext>
            </a:extLst>
          </p:cNvPr>
          <p:cNvSpPr>
            <a:spLocks noGrp="1"/>
          </p:cNvSpPr>
          <p:nvPr>
            <p:ph type="title"/>
          </p:nvPr>
        </p:nvSpPr>
        <p:spPr/>
        <p:txBody>
          <a:bodyPr/>
          <a:lstStyle/>
          <a:p>
            <a:r>
              <a:rPr lang="en-US"/>
              <a:t>Review</a:t>
            </a:r>
          </a:p>
        </p:txBody>
      </p:sp>
      <p:sp>
        <p:nvSpPr>
          <p:cNvPr id="3" name="Content Placeholder 2">
            <a:extLst>
              <a:ext uri="{FF2B5EF4-FFF2-40B4-BE49-F238E27FC236}">
                <a16:creationId xmlns:a16="http://schemas.microsoft.com/office/drawing/2014/main" id="{DFA844A9-0A03-4B39-8DAB-3E8A05E41EA0}"/>
              </a:ext>
            </a:extLst>
          </p:cNvPr>
          <p:cNvSpPr>
            <a:spLocks noGrp="1"/>
          </p:cNvSpPr>
          <p:nvPr>
            <p:ph idx="1"/>
          </p:nvPr>
        </p:nvSpPr>
        <p:spPr>
          <a:xfrm>
            <a:off x="484632" y="1717692"/>
            <a:ext cx="11045952" cy="4905318"/>
          </a:xfrm>
        </p:spPr>
        <p:txBody>
          <a:bodyPr vert="horz" lIns="91440" tIns="45720" rIns="91440" bIns="45720" rtlCol="0" anchor="t">
            <a:normAutofit fontScale="92500" lnSpcReduction="10000"/>
          </a:bodyPr>
          <a:lstStyle/>
          <a:p>
            <a:pPr marL="514350" indent="-514350">
              <a:buFont typeface="+mj-lt"/>
              <a:buAutoNum type="arabicPeriod"/>
            </a:pPr>
            <a:r>
              <a:rPr lang="en-US" dirty="0"/>
              <a:t>When performing a parking maneuver, it is important that the vehicle rolls slowly, but your hands steer ______</a:t>
            </a:r>
          </a:p>
          <a:p>
            <a:pPr marL="457200" lvl="1" indent="0">
              <a:buNone/>
            </a:pPr>
            <a:r>
              <a:rPr lang="en-US" dirty="0">
                <a:solidFill>
                  <a:srgbClr val="0070C0"/>
                </a:solidFill>
              </a:rPr>
              <a:t>Quickly</a:t>
            </a:r>
            <a:endParaRPr lang="en-US" dirty="0">
              <a:solidFill>
                <a:srgbClr val="0070C0"/>
              </a:solidFill>
              <a:cs typeface="Calibri"/>
            </a:endParaRPr>
          </a:p>
          <a:p>
            <a:pPr marL="514350" indent="-514350">
              <a:buFont typeface="+mj-lt"/>
              <a:buAutoNum type="arabicPeriod"/>
            </a:pPr>
            <a:r>
              <a:rPr lang="en-US" dirty="0"/>
              <a:t>What is a checkpoint or reference point?  Name one checkpoint regarding parallel parking</a:t>
            </a:r>
          </a:p>
          <a:p>
            <a:pPr marL="457200" lvl="1" indent="0">
              <a:buNone/>
            </a:pPr>
            <a:r>
              <a:rPr lang="en-US" dirty="0">
                <a:solidFill>
                  <a:srgbClr val="0070C0"/>
                </a:solidFill>
              </a:rPr>
              <a:t>A guide to a successful set up for parking.  Line up mirror to mirror to ensure the vehicle starts in a parallel position to the vehicle being parked behind.</a:t>
            </a:r>
            <a:endParaRPr lang="en-US" dirty="0">
              <a:solidFill>
                <a:srgbClr val="0070C0"/>
              </a:solidFill>
              <a:cs typeface="Calibri"/>
            </a:endParaRPr>
          </a:p>
          <a:p>
            <a:pPr marL="514350" indent="-514350">
              <a:buFont typeface="+mj-lt"/>
              <a:buAutoNum type="arabicPeriod"/>
            </a:pPr>
            <a:r>
              <a:rPr lang="en-US" dirty="0"/>
              <a:t>When parallel parking, are signals required and if so, what/when would you signal?</a:t>
            </a:r>
          </a:p>
          <a:p>
            <a:pPr marL="457200" lvl="1" indent="0">
              <a:buNone/>
            </a:pPr>
            <a:r>
              <a:rPr lang="en-US" dirty="0">
                <a:solidFill>
                  <a:srgbClr val="0070C0"/>
                </a:solidFill>
              </a:rPr>
              <a:t>Yes.  Signal to slow before stopping.  Signal right to indicate turning back with back up lights on.  Signal to leave the space and re-enter traffic.</a:t>
            </a:r>
            <a:endParaRPr lang="en-US" dirty="0">
              <a:solidFill>
                <a:srgbClr val="0070C0"/>
              </a:solidFill>
              <a:cs typeface="Calibri"/>
            </a:endParaRPr>
          </a:p>
          <a:p>
            <a:pPr marL="514350" indent="-514350">
              <a:buFont typeface="+mj-lt"/>
              <a:buAutoNum type="arabicPeriod"/>
            </a:pPr>
            <a:r>
              <a:rPr lang="en-US" dirty="0"/>
              <a:t>List two checkpoints when executing perpendicular parking?</a:t>
            </a:r>
          </a:p>
          <a:p>
            <a:pPr marL="457200" lvl="1" indent="0">
              <a:buNone/>
            </a:pPr>
            <a:r>
              <a:rPr lang="en-US" dirty="0">
                <a:solidFill>
                  <a:srgbClr val="0070C0"/>
                </a:solidFill>
              </a:rPr>
              <a:t>Center your vehicle in the parking lot lane; begin turning when you can see the end of the parking space you are turning into, </a:t>
            </a:r>
            <a:r>
              <a:rPr lang="en-US">
                <a:solidFill>
                  <a:srgbClr val="0070C0"/>
                </a:solidFill>
              </a:rPr>
              <a:t>don’t oversteer.</a:t>
            </a:r>
            <a:endParaRPr lang="en-US" dirty="0">
              <a:solidFill>
                <a:srgbClr val="0070C0"/>
              </a:solidFill>
              <a:cs typeface="Calibri"/>
            </a:endParaRPr>
          </a:p>
        </p:txBody>
      </p:sp>
    </p:spTree>
    <p:extLst>
      <p:ext uri="{BB962C8B-B14F-4D97-AF65-F5344CB8AC3E}">
        <p14:creationId xmlns:p14="http://schemas.microsoft.com/office/powerpoint/2010/main" val="50878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319E2-83D9-46CB-B362-F17A2FD05C74}"/>
              </a:ext>
            </a:extLst>
          </p:cNvPr>
          <p:cNvSpPr>
            <a:spLocks noGrp="1"/>
          </p:cNvSpPr>
          <p:nvPr>
            <p:ph type="title"/>
          </p:nvPr>
        </p:nvSpPr>
        <p:spPr/>
        <p:txBody>
          <a:bodyPr/>
          <a:lstStyle/>
          <a:p>
            <a:r>
              <a:rPr lang="en-US"/>
              <a:t>Review</a:t>
            </a:r>
          </a:p>
        </p:txBody>
      </p:sp>
      <p:sp>
        <p:nvSpPr>
          <p:cNvPr id="3" name="Content Placeholder 2">
            <a:extLst>
              <a:ext uri="{FF2B5EF4-FFF2-40B4-BE49-F238E27FC236}">
                <a16:creationId xmlns:a16="http://schemas.microsoft.com/office/drawing/2014/main" id="{5A668CF7-C5A9-40BE-A0C6-D09B85B258E0}"/>
              </a:ext>
            </a:extLst>
          </p:cNvPr>
          <p:cNvSpPr>
            <a:spLocks noGrp="1"/>
          </p:cNvSpPr>
          <p:nvPr>
            <p:ph idx="1"/>
          </p:nvPr>
        </p:nvSpPr>
        <p:spPr/>
        <p:txBody>
          <a:bodyPr vert="horz" lIns="91440" tIns="45720" rIns="91440" bIns="45720" rtlCol="0" anchor="t">
            <a:normAutofit/>
          </a:bodyPr>
          <a:lstStyle/>
          <a:p>
            <a:r>
              <a:rPr lang="en-US" dirty="0"/>
              <a:t>When parking downhill with a curb, which way do you turn your when and what precautions should you take when securing your vehicle?</a:t>
            </a:r>
          </a:p>
          <a:p>
            <a:pPr marL="457200" lvl="1" indent="0">
              <a:buNone/>
            </a:pPr>
            <a:r>
              <a:rPr lang="en-US" dirty="0">
                <a:solidFill>
                  <a:srgbClr val="0070C0"/>
                </a:solidFill>
              </a:rPr>
              <a:t>Point towards the curb.  Set the parking brake.</a:t>
            </a:r>
            <a:endParaRPr lang="en-US" dirty="0">
              <a:solidFill>
                <a:srgbClr val="0070C0"/>
              </a:solidFill>
              <a:cs typeface="Calibri"/>
            </a:endParaRPr>
          </a:p>
        </p:txBody>
      </p:sp>
    </p:spTree>
    <p:extLst>
      <p:ext uri="{BB962C8B-B14F-4D97-AF65-F5344CB8AC3E}">
        <p14:creationId xmlns:p14="http://schemas.microsoft.com/office/powerpoint/2010/main" val="124870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5EA0-BAE4-4DAC-8194-12D8EC4B30E2}"/>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97EC039A-478C-46FA-9068-0F4EDB0AACC7}"/>
              </a:ext>
            </a:extLst>
          </p:cNvPr>
          <p:cNvSpPr>
            <a:spLocks noGrp="1"/>
          </p:cNvSpPr>
          <p:nvPr>
            <p:ph idx="1"/>
          </p:nvPr>
        </p:nvSpPr>
        <p:spPr/>
        <p:txBody>
          <a:bodyPr vert="horz" lIns="91440" tIns="45720" rIns="91440" bIns="45720" rtlCol="0" anchor="t">
            <a:normAutofit/>
          </a:bodyPr>
          <a:lstStyle/>
          <a:p>
            <a:pPr eaLnBrk="0">
              <a:lnSpc>
                <a:spcPct val="122000"/>
              </a:lnSpc>
              <a:spcBef>
                <a:spcPts val="2052"/>
              </a:spcBef>
            </a:pPr>
            <a:r>
              <a:rPr lang="en-US" altLang="zh-CN" kern="0" dirty="0">
                <a:solidFill>
                  <a:srgbClr val="000000"/>
                </a:solidFill>
                <a:latin typeface="Arial"/>
                <a:ea typeface="Arial" pitchFamily="34" charset="0"/>
                <a:cs typeface="Arial"/>
              </a:rPr>
              <a:t>New</a:t>
            </a:r>
            <a:r>
              <a:rPr lang="en-US" altLang="zh-CN" kern="0" spc="-40" dirty="0">
                <a:latin typeface="Arial"/>
                <a:ea typeface="Arial" pitchFamily="34" charset="0"/>
                <a:cs typeface="Arial"/>
              </a:rPr>
              <a:t> </a:t>
            </a:r>
            <a:r>
              <a:rPr lang="en-US" altLang="zh-CN" kern="0" dirty="0">
                <a:solidFill>
                  <a:srgbClr val="000000"/>
                </a:solidFill>
                <a:latin typeface="Arial"/>
                <a:ea typeface="Arial" pitchFamily="34" charset="0"/>
                <a:cs typeface="Arial"/>
              </a:rPr>
              <a:t>York</a:t>
            </a:r>
            <a:r>
              <a:rPr lang="en-US" altLang="zh-CN" kern="0" spc="20" dirty="0">
                <a:latin typeface="Arial"/>
                <a:ea typeface="Arial" pitchFamily="34" charset="0"/>
                <a:cs typeface="Arial"/>
              </a:rPr>
              <a:t> </a:t>
            </a:r>
            <a:r>
              <a:rPr lang="en-US" altLang="zh-CN" kern="0" dirty="0">
                <a:solidFill>
                  <a:srgbClr val="000000"/>
                </a:solidFill>
                <a:latin typeface="Arial"/>
                <a:ea typeface="Arial" pitchFamily="34" charset="0"/>
                <a:cs typeface="Arial"/>
              </a:rPr>
              <a:t>State</a:t>
            </a:r>
            <a:r>
              <a:rPr lang="en-US" altLang="zh-CN" kern="0" spc="145" dirty="0">
                <a:latin typeface="Arial"/>
                <a:ea typeface="Arial" pitchFamily="34" charset="0"/>
                <a:cs typeface="Arial"/>
              </a:rPr>
              <a:t> </a:t>
            </a:r>
            <a:r>
              <a:rPr lang="en-US" altLang="zh-CN" kern="0" dirty="0">
                <a:solidFill>
                  <a:srgbClr val="000000"/>
                </a:solidFill>
                <a:latin typeface="Arial"/>
                <a:ea typeface="Arial" pitchFamily="34" charset="0"/>
                <a:cs typeface="Arial"/>
              </a:rPr>
              <a:t>Department</a:t>
            </a:r>
            <a:r>
              <a:rPr lang="en-US" altLang="zh-CN" kern="0" spc="160" dirty="0">
                <a:latin typeface="Arial"/>
                <a:ea typeface="Arial" pitchFamily="34" charset="0"/>
                <a:cs typeface="Arial"/>
              </a:rPr>
              <a:t> </a:t>
            </a:r>
            <a:r>
              <a:rPr lang="en-US" altLang="zh-CN" kern="0" dirty="0">
                <a:solidFill>
                  <a:srgbClr val="000000"/>
                </a:solidFill>
                <a:latin typeface="Arial"/>
                <a:ea typeface="Arial" pitchFamily="34" charset="0"/>
                <a:cs typeface="Arial"/>
              </a:rPr>
              <a:t>of</a:t>
            </a:r>
            <a:r>
              <a:rPr lang="en-US" altLang="zh-CN" kern="0" spc="110" dirty="0">
                <a:latin typeface="Arial"/>
                <a:ea typeface="Arial" pitchFamily="34" charset="0"/>
                <a:cs typeface="Arial"/>
              </a:rPr>
              <a:t> </a:t>
            </a:r>
            <a:r>
              <a:rPr lang="en-US" altLang="zh-CN" kern="0" dirty="0">
                <a:solidFill>
                  <a:srgbClr val="000000"/>
                </a:solidFill>
                <a:latin typeface="Arial"/>
                <a:ea typeface="Arial" pitchFamily="34" charset="0"/>
                <a:cs typeface="Arial"/>
              </a:rPr>
              <a:t>Motor</a:t>
            </a:r>
            <a:r>
              <a:rPr lang="en-US" altLang="zh-CN" kern="0" spc="25" dirty="0">
                <a:latin typeface="Arial"/>
                <a:ea typeface="Arial" pitchFamily="34" charset="0"/>
                <a:cs typeface="Arial"/>
              </a:rPr>
              <a:t> </a:t>
            </a:r>
            <a:r>
              <a:rPr lang="en-US" altLang="zh-CN" kern="0" dirty="0">
                <a:solidFill>
                  <a:srgbClr val="000000"/>
                </a:solidFill>
                <a:latin typeface="Arial"/>
                <a:ea typeface="Arial" pitchFamily="34" charset="0"/>
                <a:cs typeface="Arial"/>
              </a:rPr>
              <a:t>Vehicles.</a:t>
            </a:r>
            <a:r>
              <a:rPr lang="en-US" altLang="zh-CN" kern="0" spc="195" dirty="0">
                <a:latin typeface="Arial"/>
                <a:ea typeface="Arial" pitchFamily="34" charset="0"/>
                <a:cs typeface="Arial"/>
              </a:rPr>
              <a:t> </a:t>
            </a:r>
            <a:r>
              <a:rPr lang="en-US" altLang="zh-CN" kern="0" dirty="0">
                <a:solidFill>
                  <a:srgbClr val="000000"/>
                </a:solidFill>
                <a:latin typeface="Arial"/>
                <a:ea typeface="Arial" pitchFamily="34" charset="0"/>
                <a:cs typeface="Arial"/>
              </a:rPr>
              <a:t>New</a:t>
            </a:r>
            <a:r>
              <a:rPr lang="en-US" altLang="zh-CN" kern="0" spc="-40" dirty="0">
                <a:latin typeface="Arial"/>
                <a:ea typeface="Arial" pitchFamily="34" charset="0"/>
                <a:cs typeface="Arial"/>
              </a:rPr>
              <a:t> </a:t>
            </a:r>
            <a:r>
              <a:rPr lang="en-US" altLang="zh-CN" kern="0" dirty="0">
                <a:solidFill>
                  <a:srgbClr val="000000"/>
                </a:solidFill>
                <a:latin typeface="Arial"/>
                <a:ea typeface="Arial" pitchFamily="34" charset="0"/>
                <a:cs typeface="Arial"/>
              </a:rPr>
              <a:t>York</a:t>
            </a:r>
            <a:r>
              <a:rPr lang="en-US" altLang="zh-CN" kern="0" spc="20" dirty="0">
                <a:latin typeface="Arial"/>
                <a:ea typeface="Arial" pitchFamily="34" charset="0"/>
                <a:cs typeface="Arial"/>
              </a:rPr>
              <a:t> </a:t>
            </a:r>
            <a:r>
              <a:rPr lang="en-US" altLang="zh-CN" kern="0" dirty="0">
                <a:solidFill>
                  <a:srgbClr val="000000"/>
                </a:solidFill>
                <a:latin typeface="Arial"/>
                <a:ea typeface="Arial" pitchFamily="34" charset="0"/>
                <a:cs typeface="Arial"/>
              </a:rPr>
              <a:t>State</a:t>
            </a:r>
            <a:r>
              <a:rPr lang="en-US" altLang="zh-CN" kern="0" spc="145" dirty="0">
                <a:latin typeface="Arial"/>
                <a:ea typeface="Arial" pitchFamily="34" charset="0"/>
                <a:cs typeface="Arial"/>
              </a:rPr>
              <a:t> </a:t>
            </a:r>
            <a:r>
              <a:rPr lang="en-US" altLang="zh-CN" kern="0" dirty="0">
                <a:solidFill>
                  <a:srgbClr val="000000"/>
                </a:solidFill>
                <a:latin typeface="Arial"/>
                <a:ea typeface="Arial" pitchFamily="34" charset="0"/>
                <a:cs typeface="Arial"/>
              </a:rPr>
              <a:t>Driver’s</a:t>
            </a:r>
            <a:r>
              <a:rPr lang="en-US" altLang="zh-CN" kern="0" spc="220" dirty="0">
                <a:latin typeface="Arial"/>
                <a:ea typeface="Arial" pitchFamily="34" charset="0"/>
                <a:cs typeface="Arial"/>
              </a:rPr>
              <a:t> </a:t>
            </a:r>
            <a:r>
              <a:rPr lang="en-US" altLang="zh-CN" kern="0" dirty="0">
                <a:solidFill>
                  <a:srgbClr val="000000"/>
                </a:solidFill>
                <a:latin typeface="Arial"/>
                <a:ea typeface="Arial" pitchFamily="34" charset="0"/>
                <a:cs typeface="Arial"/>
              </a:rPr>
              <a:t>Manual.</a:t>
            </a:r>
            <a:endParaRPr lang="en-US" altLang="zh-CN" kern="0" dirty="0">
              <a:solidFill>
                <a:srgbClr val="000000"/>
              </a:solidFill>
              <a:latin typeface="Arial" pitchFamily="34" charset="0"/>
              <a:ea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252808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7445F-1C1E-4FE4-9C2D-2738F7361197}"/>
              </a:ext>
            </a:extLst>
          </p:cNvPr>
          <p:cNvSpPr>
            <a:spLocks noGrp="1"/>
          </p:cNvSpPr>
          <p:nvPr>
            <p:ph type="title"/>
          </p:nvPr>
        </p:nvSpPr>
        <p:spPr/>
        <p:txBody>
          <a:bodyPr/>
          <a:lstStyle/>
          <a:p>
            <a:r>
              <a:rPr lang="en-US"/>
              <a:t>Hand-Over-Hand Steering</a:t>
            </a:r>
          </a:p>
        </p:txBody>
      </p:sp>
      <p:sp>
        <p:nvSpPr>
          <p:cNvPr id="3" name="Content Placeholder 2">
            <a:extLst>
              <a:ext uri="{FF2B5EF4-FFF2-40B4-BE49-F238E27FC236}">
                <a16:creationId xmlns:a16="http://schemas.microsoft.com/office/drawing/2014/main" id="{54084F97-92FA-4F3A-97A1-322B548E37FE}"/>
              </a:ext>
            </a:extLst>
          </p:cNvPr>
          <p:cNvSpPr>
            <a:spLocks noGrp="1"/>
          </p:cNvSpPr>
          <p:nvPr>
            <p:ph idx="1"/>
          </p:nvPr>
        </p:nvSpPr>
        <p:spPr>
          <a:xfrm>
            <a:off x="484632" y="1322963"/>
            <a:ext cx="9126296" cy="4854000"/>
          </a:xfrm>
        </p:spPr>
        <p:txBody>
          <a:bodyPr vert="horz" lIns="91440" tIns="45720" rIns="91440" bIns="45720" rtlCol="0" anchor="t">
            <a:normAutofit fontScale="92500" lnSpcReduction="10000"/>
          </a:bodyPr>
          <a:lstStyle/>
          <a:p>
            <a:r>
              <a:rPr lang="en-US"/>
              <a:t>Place your hands at the 9 &amp; 3 o’clock positions on the steering wheel</a:t>
            </a:r>
          </a:p>
          <a:p>
            <a:r>
              <a:rPr lang="en-US"/>
              <a:t>If making a Left turn - Use your right hand to push the wheel up and around until you reach the 12 o’clock position</a:t>
            </a:r>
          </a:p>
          <a:p>
            <a:r>
              <a:rPr lang="en-US"/>
              <a:t>Your left hand then will cross the right hand to continue pulling in the left turn</a:t>
            </a:r>
          </a:p>
          <a:p>
            <a:r>
              <a:rPr lang="en-US"/>
              <a:t>For a right turn – Use your left hand to push the wheel up and around until you reach the 12 o’clock position</a:t>
            </a:r>
          </a:p>
          <a:p>
            <a:r>
              <a:rPr lang="en-US"/>
              <a:t>Your right hand then will cross the left hand to continue pulling in the right turn</a:t>
            </a:r>
          </a:p>
          <a:p>
            <a:r>
              <a:rPr lang="en-US"/>
              <a:t>Once through your turn, loosen your grip on the steering wheel and let the steering wheel adjust itself so that the vehicle is going straight on the road</a:t>
            </a:r>
          </a:p>
          <a:p>
            <a:pPr marL="0" indent="0">
              <a:buNone/>
            </a:pPr>
            <a:endParaRPr lang="en-US"/>
          </a:p>
        </p:txBody>
      </p:sp>
      <p:pic>
        <p:nvPicPr>
          <p:cNvPr id="4" name="Picture 3">
            <a:extLst>
              <a:ext uri="{FF2B5EF4-FFF2-40B4-BE49-F238E27FC236}">
                <a16:creationId xmlns:a16="http://schemas.microsoft.com/office/drawing/2014/main" id="{09599BD0-5785-4C25-8EF9-662F37C64359}"/>
              </a:ext>
            </a:extLst>
          </p:cNvPr>
          <p:cNvPicPr>
            <a:picLocks noChangeAspect="1"/>
          </p:cNvPicPr>
          <p:nvPr/>
        </p:nvPicPr>
        <p:blipFill>
          <a:blip r:embed="rId2"/>
          <a:stretch>
            <a:fillRect/>
          </a:stretch>
        </p:blipFill>
        <p:spPr>
          <a:xfrm>
            <a:off x="9517326" y="386332"/>
            <a:ext cx="1853210" cy="6449438"/>
          </a:xfrm>
          <a:prstGeom prst="rect">
            <a:avLst/>
          </a:prstGeom>
        </p:spPr>
      </p:pic>
      <p:sp>
        <p:nvSpPr>
          <p:cNvPr id="5" name="TextBox 4">
            <a:extLst>
              <a:ext uri="{FF2B5EF4-FFF2-40B4-BE49-F238E27FC236}">
                <a16:creationId xmlns:a16="http://schemas.microsoft.com/office/drawing/2014/main" id="{0E0634B9-ED17-4BAF-A3D6-A12111D9A528}"/>
              </a:ext>
            </a:extLst>
          </p:cNvPr>
          <p:cNvSpPr txBox="1"/>
          <p:nvPr/>
        </p:nvSpPr>
        <p:spPr>
          <a:xfrm>
            <a:off x="6066933" y="6274387"/>
            <a:ext cx="3078068" cy="400110"/>
          </a:xfrm>
          <a:prstGeom prst="rect">
            <a:avLst/>
          </a:prstGeom>
          <a:noFill/>
        </p:spPr>
        <p:txBody>
          <a:bodyPr wrap="square" lIns="91440" tIns="45720" rIns="91440" bIns="45720" rtlCol="0" anchor="t">
            <a:spAutoFit/>
          </a:bodyPr>
          <a:lstStyle/>
          <a:p>
            <a:r>
              <a:rPr lang="en-US" sz="1000">
                <a:latin typeface="Arial"/>
                <a:cs typeface="Arial"/>
              </a:rPr>
              <a:t>National Highway Traffic Safety Association. Using Efficient Steering Techniques</a:t>
            </a:r>
            <a:endParaRPr lang="en-US" sz="1000">
              <a:cs typeface="Calibri"/>
            </a:endParaRPr>
          </a:p>
        </p:txBody>
      </p:sp>
    </p:spTree>
    <p:extLst>
      <p:ext uri="{BB962C8B-B14F-4D97-AF65-F5344CB8AC3E}">
        <p14:creationId xmlns:p14="http://schemas.microsoft.com/office/powerpoint/2010/main" val="45161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A357-0807-4BB6-868B-CAB452BE6085}"/>
              </a:ext>
            </a:extLst>
          </p:cNvPr>
          <p:cNvSpPr>
            <a:spLocks noGrp="1"/>
          </p:cNvSpPr>
          <p:nvPr>
            <p:ph type="title"/>
          </p:nvPr>
        </p:nvSpPr>
        <p:spPr/>
        <p:txBody>
          <a:bodyPr/>
          <a:lstStyle/>
          <a:p>
            <a:r>
              <a:rPr lang="en-US"/>
              <a:t>Hand-to-Hand Steering</a:t>
            </a:r>
          </a:p>
        </p:txBody>
      </p:sp>
      <p:sp>
        <p:nvSpPr>
          <p:cNvPr id="3" name="Content Placeholder 2">
            <a:extLst>
              <a:ext uri="{FF2B5EF4-FFF2-40B4-BE49-F238E27FC236}">
                <a16:creationId xmlns:a16="http://schemas.microsoft.com/office/drawing/2014/main" id="{ACF410C2-3B5D-4830-839A-D3B875047757}"/>
              </a:ext>
            </a:extLst>
          </p:cNvPr>
          <p:cNvSpPr>
            <a:spLocks noGrp="1"/>
          </p:cNvSpPr>
          <p:nvPr>
            <p:ph idx="1"/>
          </p:nvPr>
        </p:nvSpPr>
        <p:spPr>
          <a:xfrm>
            <a:off x="426266" y="1711895"/>
            <a:ext cx="9476491" cy="4440685"/>
          </a:xfrm>
        </p:spPr>
        <p:txBody>
          <a:bodyPr vert="horz" lIns="91440" tIns="45720" rIns="91440" bIns="45720" rtlCol="0" anchor="t">
            <a:normAutofit lnSpcReduction="10000"/>
          </a:bodyPr>
          <a:lstStyle/>
          <a:p>
            <a:r>
              <a:rPr lang="en-US"/>
              <a:t>Beginning at the 9 &amp; 3 o'clock positions on the wheel, one hand pushes up on the steering wheel while the other hand slides to the top and then pulls the wheel down, repeating the action until the turn is complete.</a:t>
            </a:r>
          </a:p>
          <a:p>
            <a:r>
              <a:rPr lang="en-US"/>
              <a:t>This is sometimes called “feeding” the wheel, “push/pull steering” or “H-T-H” hand to hand steering technique.  Both hands are always employed in the steering and wrists never cross.</a:t>
            </a:r>
            <a:endParaRPr lang="en-US">
              <a:cs typeface="Calibri"/>
            </a:endParaRPr>
          </a:p>
          <a:p>
            <a:pPr marL="0" indent="0">
              <a:buNone/>
            </a:pPr>
            <a:endParaRPr lang="en-US"/>
          </a:p>
          <a:p>
            <a:pPr marL="0" indent="0">
              <a:buNone/>
            </a:pPr>
            <a:r>
              <a:rPr lang="en-US"/>
              <a:t>Which technique works best for you; Hand-to-Hand or Hand-Over-Hand?</a:t>
            </a:r>
            <a:endParaRPr lang="en-US">
              <a:cs typeface="Calibri"/>
            </a:endParaRPr>
          </a:p>
        </p:txBody>
      </p:sp>
      <p:pic>
        <p:nvPicPr>
          <p:cNvPr id="4" name="Picture 3">
            <a:extLst>
              <a:ext uri="{FF2B5EF4-FFF2-40B4-BE49-F238E27FC236}">
                <a16:creationId xmlns:a16="http://schemas.microsoft.com/office/drawing/2014/main" id="{96F66A26-000A-4596-9C01-B40656AC3C60}"/>
              </a:ext>
            </a:extLst>
          </p:cNvPr>
          <p:cNvPicPr>
            <a:picLocks noChangeAspect="1"/>
          </p:cNvPicPr>
          <p:nvPr/>
        </p:nvPicPr>
        <p:blipFill>
          <a:blip r:embed="rId2"/>
          <a:stretch>
            <a:fillRect/>
          </a:stretch>
        </p:blipFill>
        <p:spPr>
          <a:xfrm>
            <a:off x="9798378" y="654456"/>
            <a:ext cx="1757532" cy="5953328"/>
          </a:xfrm>
          <a:prstGeom prst="rect">
            <a:avLst/>
          </a:prstGeom>
        </p:spPr>
      </p:pic>
      <p:sp>
        <p:nvSpPr>
          <p:cNvPr id="7" name="TextBox 6">
            <a:extLst>
              <a:ext uri="{FF2B5EF4-FFF2-40B4-BE49-F238E27FC236}">
                <a16:creationId xmlns:a16="http://schemas.microsoft.com/office/drawing/2014/main" id="{34A4BDB1-F610-43D5-BD3C-3EBAB13754B7}"/>
              </a:ext>
            </a:extLst>
          </p:cNvPr>
          <p:cNvSpPr txBox="1"/>
          <p:nvPr/>
        </p:nvSpPr>
        <p:spPr>
          <a:xfrm>
            <a:off x="6429072" y="6183852"/>
            <a:ext cx="3078068" cy="400110"/>
          </a:xfrm>
          <a:prstGeom prst="rect">
            <a:avLst/>
          </a:prstGeom>
          <a:noFill/>
        </p:spPr>
        <p:txBody>
          <a:bodyPr wrap="square" lIns="91440" tIns="45720" rIns="91440" bIns="45720" rtlCol="0" anchor="t">
            <a:spAutoFit/>
          </a:bodyPr>
          <a:lstStyle/>
          <a:p>
            <a:r>
              <a:rPr lang="en-US" sz="1000">
                <a:latin typeface="Arial"/>
                <a:cs typeface="Arial"/>
              </a:rPr>
              <a:t>National Highway Traffic Safety Association. Using Efficient Steering Techniques</a:t>
            </a:r>
            <a:endParaRPr lang="en-US" sz="1000">
              <a:cs typeface="Calibri"/>
            </a:endParaRPr>
          </a:p>
        </p:txBody>
      </p:sp>
    </p:spTree>
    <p:extLst>
      <p:ext uri="{BB962C8B-B14F-4D97-AF65-F5344CB8AC3E}">
        <p14:creationId xmlns:p14="http://schemas.microsoft.com/office/powerpoint/2010/main" val="258157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BD0B-2001-4DFC-9858-631C1A483783}"/>
              </a:ext>
            </a:extLst>
          </p:cNvPr>
          <p:cNvSpPr>
            <a:spLocks noGrp="1"/>
          </p:cNvSpPr>
          <p:nvPr>
            <p:ph type="title"/>
          </p:nvPr>
        </p:nvSpPr>
        <p:spPr/>
        <p:txBody>
          <a:bodyPr/>
          <a:lstStyle/>
          <a:p>
            <a:r>
              <a:rPr lang="en-US"/>
              <a:t>One-Handed Steering</a:t>
            </a:r>
          </a:p>
        </p:txBody>
      </p:sp>
      <p:sp>
        <p:nvSpPr>
          <p:cNvPr id="3" name="Content Placeholder 2">
            <a:extLst>
              <a:ext uri="{FF2B5EF4-FFF2-40B4-BE49-F238E27FC236}">
                <a16:creationId xmlns:a16="http://schemas.microsoft.com/office/drawing/2014/main" id="{25B0C403-E995-4F7F-BDE4-CB4F279A0ED7}"/>
              </a:ext>
            </a:extLst>
          </p:cNvPr>
          <p:cNvSpPr>
            <a:spLocks noGrp="1"/>
          </p:cNvSpPr>
          <p:nvPr>
            <p:ph idx="1"/>
          </p:nvPr>
        </p:nvSpPr>
        <p:spPr/>
        <p:txBody>
          <a:bodyPr/>
          <a:lstStyle/>
          <a:p>
            <a:r>
              <a:rPr lang="en-US"/>
              <a:t>You can not pass your road test if you do one-handed steering.  You must have both hands on the wheel.</a:t>
            </a:r>
          </a:p>
          <a:p>
            <a:endParaRPr lang="en-US"/>
          </a:p>
          <a:p>
            <a:r>
              <a:rPr lang="en-US"/>
              <a:t>Why is it not recommended to use one-handed steering?</a:t>
            </a:r>
          </a:p>
          <a:p>
            <a:endParaRPr lang="en-US"/>
          </a:p>
          <a:p>
            <a:r>
              <a:rPr lang="en-US"/>
              <a:t>When is it appropriate to use one handed steering?</a:t>
            </a:r>
          </a:p>
        </p:txBody>
      </p:sp>
    </p:spTree>
    <p:extLst>
      <p:ext uri="{BB962C8B-B14F-4D97-AF65-F5344CB8AC3E}">
        <p14:creationId xmlns:p14="http://schemas.microsoft.com/office/powerpoint/2010/main" val="17542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231B-4B2F-45B0-8E4D-9D1B6822E90D}"/>
              </a:ext>
            </a:extLst>
          </p:cNvPr>
          <p:cNvSpPr>
            <a:spLocks noGrp="1"/>
          </p:cNvSpPr>
          <p:nvPr>
            <p:ph type="title"/>
          </p:nvPr>
        </p:nvSpPr>
        <p:spPr/>
        <p:txBody>
          <a:bodyPr/>
          <a:lstStyle/>
          <a:p>
            <a:r>
              <a:rPr lang="en-US"/>
              <a:t>Steering Discussion</a:t>
            </a:r>
          </a:p>
        </p:txBody>
      </p:sp>
      <p:sp>
        <p:nvSpPr>
          <p:cNvPr id="3" name="Content Placeholder 2">
            <a:extLst>
              <a:ext uri="{FF2B5EF4-FFF2-40B4-BE49-F238E27FC236}">
                <a16:creationId xmlns:a16="http://schemas.microsoft.com/office/drawing/2014/main" id="{353FB986-1403-46ED-8179-12248CB487E4}"/>
              </a:ext>
            </a:extLst>
          </p:cNvPr>
          <p:cNvSpPr>
            <a:spLocks noGrp="1"/>
          </p:cNvSpPr>
          <p:nvPr>
            <p:ph idx="1"/>
          </p:nvPr>
        </p:nvSpPr>
        <p:spPr/>
        <p:txBody>
          <a:bodyPr/>
          <a:lstStyle/>
          <a:p>
            <a:r>
              <a:rPr lang="en-US"/>
              <a:t>What is the correct hand position for driving on a straightaway?</a:t>
            </a:r>
          </a:p>
          <a:p>
            <a:endParaRPr lang="en-US"/>
          </a:p>
          <a:p>
            <a:r>
              <a:rPr lang="en-US"/>
              <a:t>What is the correct hand position when backing up a vehicle?</a:t>
            </a:r>
          </a:p>
          <a:p>
            <a:endParaRPr lang="en-US"/>
          </a:p>
          <a:p>
            <a:r>
              <a:rPr lang="en-US"/>
              <a:t>How do you know your wheels are straight?</a:t>
            </a:r>
          </a:p>
          <a:p>
            <a:endParaRPr lang="en-US"/>
          </a:p>
          <a:p>
            <a:r>
              <a:rPr lang="en-US"/>
              <a:t>Why don’t you want to wrap your thumbs around the wheel?</a:t>
            </a:r>
          </a:p>
        </p:txBody>
      </p:sp>
    </p:spTree>
    <p:extLst>
      <p:ext uri="{BB962C8B-B14F-4D97-AF65-F5344CB8AC3E}">
        <p14:creationId xmlns:p14="http://schemas.microsoft.com/office/powerpoint/2010/main" val="294711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9565-F962-4D3F-A6AC-E906112142B5}"/>
              </a:ext>
            </a:extLst>
          </p:cNvPr>
          <p:cNvSpPr>
            <a:spLocks noGrp="1"/>
          </p:cNvSpPr>
          <p:nvPr>
            <p:ph type="title"/>
          </p:nvPr>
        </p:nvSpPr>
        <p:spPr/>
        <p:txBody>
          <a:bodyPr/>
          <a:lstStyle/>
          <a:p>
            <a:r>
              <a:rPr lang="en-US"/>
              <a:t>Mirror Review</a:t>
            </a:r>
          </a:p>
        </p:txBody>
      </p:sp>
      <p:sp>
        <p:nvSpPr>
          <p:cNvPr id="3" name="Content Placeholder 2">
            <a:extLst>
              <a:ext uri="{FF2B5EF4-FFF2-40B4-BE49-F238E27FC236}">
                <a16:creationId xmlns:a16="http://schemas.microsoft.com/office/drawing/2014/main" id="{D4B30886-1EB0-40E9-9017-7378987851FF}"/>
              </a:ext>
            </a:extLst>
          </p:cNvPr>
          <p:cNvSpPr>
            <a:spLocks noGrp="1"/>
          </p:cNvSpPr>
          <p:nvPr>
            <p:ph idx="1"/>
          </p:nvPr>
        </p:nvSpPr>
        <p:spPr/>
        <p:txBody>
          <a:bodyPr vert="horz" lIns="91440" tIns="45720" rIns="91440" bIns="45720" rtlCol="0" anchor="t">
            <a:normAutofit/>
          </a:bodyPr>
          <a:lstStyle/>
          <a:p>
            <a:pPr marL="0" indent="0">
              <a:buNone/>
            </a:pPr>
            <a:r>
              <a:rPr lang="en-US"/>
              <a:t>Reminder:  Your mirrors are essential for all driving maneuvers!</a:t>
            </a:r>
          </a:p>
          <a:p>
            <a:pPr marL="0" indent="0">
              <a:buNone/>
            </a:pPr>
            <a:endParaRPr lang="en-US"/>
          </a:p>
          <a:p>
            <a:r>
              <a:rPr lang="en-US"/>
              <a:t>When/how often should a driver use their mirrors?</a:t>
            </a:r>
            <a:endParaRPr lang="en-US">
              <a:cs typeface="Calibri"/>
            </a:endParaRPr>
          </a:p>
          <a:p>
            <a:endParaRPr lang="en-US"/>
          </a:p>
          <a:p>
            <a:r>
              <a:rPr lang="en-US"/>
              <a:t>How do you know if your mirrors are adjusted properly?</a:t>
            </a:r>
          </a:p>
          <a:p>
            <a:endParaRPr lang="en-US"/>
          </a:p>
          <a:p>
            <a:r>
              <a:rPr lang="en-US"/>
              <a:t>Should you adjust all the mirrors for night driving?</a:t>
            </a:r>
          </a:p>
        </p:txBody>
      </p:sp>
    </p:spTree>
    <p:extLst>
      <p:ext uri="{BB962C8B-B14F-4D97-AF65-F5344CB8AC3E}">
        <p14:creationId xmlns:p14="http://schemas.microsoft.com/office/powerpoint/2010/main" val="156158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DETemplate.potx" id="{BAB50CC9-E445-41DD-9AE2-082A677275A3}" vid="{AFD2CE74-82D8-459A-B208-7E438EB2A1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TotalTime>
  <Words>3208</Words>
  <Application>Microsoft Office PowerPoint</Application>
  <PresentationFormat>Widescreen</PresentationFormat>
  <Paragraphs>290</Paragraphs>
  <Slides>42</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PowerPoint Presentation</vt:lpstr>
      <vt:lpstr>Session Goals</vt:lpstr>
      <vt:lpstr>Key Vocabulary and Topics</vt:lpstr>
      <vt:lpstr>Review of Steering Techniques</vt:lpstr>
      <vt:lpstr>Hand-Over-Hand Steering</vt:lpstr>
      <vt:lpstr>Hand-to-Hand Steering</vt:lpstr>
      <vt:lpstr>One-Handed Steering</vt:lpstr>
      <vt:lpstr>Steering Discussion</vt:lpstr>
      <vt:lpstr>Mirror Review</vt:lpstr>
      <vt:lpstr>Using Your Turn Signals</vt:lpstr>
      <vt:lpstr>Lateral Movement:  Pulling Away from a Curb or Lane Changing</vt:lpstr>
      <vt:lpstr>Pulling Toward a Curb</vt:lpstr>
      <vt:lpstr>Pulling Away from the Curb</vt:lpstr>
      <vt:lpstr>Check for Understanding – Activity 1</vt:lpstr>
      <vt:lpstr>Turning: Key Concepts</vt:lpstr>
      <vt:lpstr>Additional Considerations When Preparing to Turn</vt:lpstr>
      <vt:lpstr>Making Right Hand Turns</vt:lpstr>
      <vt:lpstr>Making Right Hand Turns</vt:lpstr>
      <vt:lpstr>Right Turn Example</vt:lpstr>
      <vt:lpstr>Making Left Hand Turns</vt:lpstr>
      <vt:lpstr>Making Left Hand Turns</vt:lpstr>
      <vt:lpstr>Left Hand Turn Example (One Way to Two Way Road)</vt:lpstr>
      <vt:lpstr>Backing Left and Right</vt:lpstr>
      <vt:lpstr>Checking for Understanding Activity</vt:lpstr>
      <vt:lpstr>Turning Around: General Tips</vt:lpstr>
      <vt:lpstr>Don’t Attempt to Turn Around</vt:lpstr>
      <vt:lpstr>U-Turns</vt:lpstr>
      <vt:lpstr>U-Turns</vt:lpstr>
      <vt:lpstr>2-Point Turn</vt:lpstr>
      <vt:lpstr>2-Point Turn</vt:lpstr>
      <vt:lpstr>3-Point Turn (K-Turn, Broken U-Turn)</vt:lpstr>
      <vt:lpstr>Check for Understanding – Activity 3</vt:lpstr>
      <vt:lpstr>Parallel Parking Tips</vt:lpstr>
      <vt:lpstr>Perpendicular and Angle Parking</vt:lpstr>
      <vt:lpstr>Perpendicular Parking - Entering</vt:lpstr>
      <vt:lpstr>Perpendicular Parking - Exiting</vt:lpstr>
      <vt:lpstr>Angle Parking</vt:lpstr>
      <vt:lpstr>Angle Parking - Leaving</vt:lpstr>
      <vt:lpstr>Parking on a Hill</vt:lpstr>
      <vt:lpstr>Review</vt:lpstr>
      <vt:lpstr>Review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Kielar</dc:creator>
  <cp:lastModifiedBy>Tilley, Laura J (HEALTH)</cp:lastModifiedBy>
  <cp:revision>16</cp:revision>
  <dcterms:created xsi:type="dcterms:W3CDTF">2021-04-24T11:33:04Z</dcterms:created>
  <dcterms:modified xsi:type="dcterms:W3CDTF">2022-04-06T15:33:01Z</dcterms:modified>
</cp:coreProperties>
</file>