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256" r:id="rId2"/>
    <p:sldId id="325" r:id="rId3"/>
    <p:sldId id="326" r:id="rId4"/>
    <p:sldId id="257" r:id="rId5"/>
    <p:sldId id="258" r:id="rId6"/>
    <p:sldId id="259" r:id="rId7"/>
    <p:sldId id="260" r:id="rId8"/>
    <p:sldId id="327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328" r:id="rId20"/>
    <p:sldId id="271" r:id="rId21"/>
    <p:sldId id="272" r:id="rId22"/>
    <p:sldId id="273" r:id="rId23"/>
    <p:sldId id="274" r:id="rId24"/>
    <p:sldId id="275" r:id="rId25"/>
    <p:sldId id="276" r:id="rId26"/>
    <p:sldId id="329" r:id="rId27"/>
    <p:sldId id="277" r:id="rId28"/>
    <p:sldId id="303" r:id="rId29"/>
    <p:sldId id="304" r:id="rId30"/>
    <p:sldId id="305" r:id="rId31"/>
    <p:sldId id="330" r:id="rId32"/>
    <p:sldId id="332" r:id="rId33"/>
    <p:sldId id="333" r:id="rId34"/>
    <p:sldId id="334" r:id="rId35"/>
    <p:sldId id="335" r:id="rId36"/>
    <p:sldId id="336" r:id="rId37"/>
    <p:sldId id="337" r:id="rId38"/>
    <p:sldId id="338" r:id="rId39"/>
    <p:sldId id="339" r:id="rId40"/>
    <p:sldId id="340" r:id="rId41"/>
    <p:sldId id="306" r:id="rId42"/>
    <p:sldId id="307" r:id="rId43"/>
    <p:sldId id="341" r:id="rId44"/>
    <p:sldId id="342" r:id="rId45"/>
    <p:sldId id="343" r:id="rId46"/>
    <p:sldId id="344" r:id="rId47"/>
    <p:sldId id="345" r:id="rId48"/>
    <p:sldId id="346" r:id="rId49"/>
    <p:sldId id="347" r:id="rId50"/>
    <p:sldId id="348" r:id="rId51"/>
    <p:sldId id="349" r:id="rId52"/>
    <p:sldId id="350" r:id="rId53"/>
    <p:sldId id="351" r:id="rId54"/>
    <p:sldId id="313" r:id="rId55"/>
    <p:sldId id="331" r:id="rId56"/>
    <p:sldId id="352" r:id="rId57"/>
    <p:sldId id="353" r:id="rId58"/>
    <p:sldId id="354" r:id="rId59"/>
    <p:sldId id="355" r:id="rId60"/>
    <p:sldId id="356" r:id="rId61"/>
    <p:sldId id="357" r:id="rId62"/>
    <p:sldId id="358" r:id="rId63"/>
    <p:sldId id="359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lley, Laura J (HEALTH)" initials="T(" lastIdx="26" clrIdx="0">
    <p:extLst>
      <p:ext uri="{19B8F6BF-5375-455C-9EA6-DF929625EA0E}">
        <p15:presenceInfo xmlns:p15="http://schemas.microsoft.com/office/powerpoint/2012/main" userId="S::laura.tilley@health.ny.gov::45b18c9a-b861-46a1-9ce3-bfa8c8cc0d4d" providerId="AD"/>
      </p:ext>
    </p:extLst>
  </p:cmAuthor>
  <p:cmAuthor id="2" name="Jagareski, Amy (HEALTH)" initials="JA(" lastIdx="5" clrIdx="1">
    <p:extLst>
      <p:ext uri="{19B8F6BF-5375-455C-9EA6-DF929625EA0E}">
        <p15:presenceInfo xmlns:p15="http://schemas.microsoft.com/office/powerpoint/2012/main" userId="S::Amy.Jagareski@health.ny.gov::48ff280c-0bf8-4281-981d-44e8bf268507" providerId="AD"/>
      </p:ext>
    </p:extLst>
  </p:cmAuthor>
  <p:cmAuthor id="3" name="Clow, Laura J (HEALTH)" initials="CLJ(" lastIdx="9" clrIdx="2">
    <p:extLst>
      <p:ext uri="{19B8F6BF-5375-455C-9EA6-DF929625EA0E}">
        <p15:presenceInfo xmlns:p15="http://schemas.microsoft.com/office/powerpoint/2012/main" userId="S::Laura.Clow@health.ny.gov::45b18c9a-b861-46a1-9ce3-bfa8c8cc0d4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655CD2-C3FB-42C2-8776-3DFB600582FA}" v="2" dt="2022-04-06T15:36:01.5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0-01-06T15:47:56.384" idx="6">
    <p:pos x="10" y="10"/>
    <p:text>Add Shutterstock photos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0-01-07T15:02:29.010" idx="9">
    <p:pos x="10" y="10"/>
    <p:text>Do you like these dotted lines?</p:text>
    <p:extLst>
      <p:ext uri="{C676402C-5697-4E1C-873F-D02D1690AC5C}">
        <p15:threadingInfo xmlns:p15="http://schemas.microsoft.com/office/powerpoint/2012/main" timeZoneBias="3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B980B9-A41F-4B3C-BA9D-A01A59866E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8548A-4F1B-4878-A049-408C58E5FA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F1A8D-4B45-43CA-9685-75B8094B7256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03E527-DBD6-4EF5-B0AA-1FEA798ACA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11F35F-241E-4044-9F77-6F0521C537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DE29C-A6F4-4C1D-96A9-0682E6C47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90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1EFFC-0EA9-487F-9925-5C34D19AA53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0D6FC-A502-445B-9BF2-5177C6612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27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Answer-compromise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31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120D6FB-C244-4E2D-99EB-46FD0088E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27957"/>
            <a:ext cx="9144000" cy="103133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CDFA1-7E99-4572-B92F-2974CF62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BEEA-B2DB-4562-BE6A-63DCAB908907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2DC6F-6513-471D-8F02-DD578284E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3DAF8-D216-457F-8824-F21B459F8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64BB-15C9-45B6-BE04-972AA5E9E29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756E27F-31B8-4CD8-3575-6F5A03BBACC3">
            <a:extLst>
              <a:ext uri="{FF2B5EF4-FFF2-40B4-BE49-F238E27FC236}">
                <a16:creationId xmlns:a16="http://schemas.microsoft.com/office/drawing/2014/main" id="{43048D87-27CA-43CA-A959-9732553B9E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C83653E2-384E-4D23-5F25-9F78E51BDEE7}"/>
            </a:extLst>
          </a:blip>
          <a:stretch>
            <a:fillRect/>
          </a:stretch>
        </p:blipFill>
        <p:spPr>
          <a:xfrm>
            <a:off x="228600" y="278367"/>
            <a:ext cx="2743200" cy="1352550"/>
          </a:xfrm>
          <a:prstGeom prst="rect">
            <a:avLst/>
          </a:prstGeom>
        </p:spPr>
      </p:pic>
      <p:pic>
        <p:nvPicPr>
          <p:cNvPr id="8" name="96938C23-77AD-49BE-487D-0034E8DED343">
            <a:extLst>
              <a:ext uri="{FF2B5EF4-FFF2-40B4-BE49-F238E27FC236}">
                <a16:creationId xmlns:a16="http://schemas.microsoft.com/office/drawing/2014/main" id="{6F2B1652-9210-4FFC-8CE4-0F9643C642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621C407B-CE72-4E94-96D1-27D9495872B2}"/>
            </a:extLst>
          </a:blip>
          <a:stretch>
            <a:fillRect/>
          </a:stretch>
        </p:blipFill>
        <p:spPr>
          <a:xfrm>
            <a:off x="0" y="5429250"/>
            <a:ext cx="12192000" cy="1428750"/>
          </a:xfrm>
          <a:prstGeom prst="rect">
            <a:avLst/>
          </a:prstGeom>
        </p:spPr>
      </p:pic>
      <p:pic>
        <p:nvPicPr>
          <p:cNvPr id="9" name="680E6ED8-7DC6-4530-A281-3614A5C32DAF">
            <a:extLst>
              <a:ext uri="{FF2B5EF4-FFF2-40B4-BE49-F238E27FC236}">
                <a16:creationId xmlns:a16="http://schemas.microsoft.com/office/drawing/2014/main" id="{2F8B00C9-3201-47DC-93CA-019801CA6BC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1BB743DA-DA25-42E9-EF0A-40EC146A3155}"/>
            </a:extLst>
          </a:blip>
          <a:stretch>
            <a:fillRect/>
          </a:stretch>
        </p:blipFill>
        <p:spPr>
          <a:xfrm>
            <a:off x="0" y="5343525"/>
            <a:ext cx="1219200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27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973C5-32F9-420C-9975-987946717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D35843-C239-4EAB-A1C1-D8A3D331E5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E1804-B6C1-4EB3-AC54-7E5DA8633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BEEA-B2DB-4562-BE6A-63DCAB908907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F6C02-562F-4E9E-B98F-826D50F0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CB81D-393D-4450-8964-F853ECB8B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64BB-15C9-45B6-BE04-972AA5E9E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32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774AD3-04B1-48DA-8522-A1BCAD7BB5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E1D6D5-437B-45EF-B749-06D6DF8C3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34013-A163-42FE-B2D9-7120C6E05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BEEA-B2DB-4562-BE6A-63DCAB908907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C4FCF-DA89-47FC-8218-20985B7DA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94D0D-498C-44B4-886E-1CA749589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64BB-15C9-45B6-BE04-972AA5E9E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37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2AF5-B268-4FE1-2EDB-999B27EA30DA}" type="datetimeFigureOut">
              <a:rPr lang="zh-CN" altLang="en-US" smtClean="0"/>
              <a:t>2022/4/6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D17A-BA32-4E04-F8C8-82B4099F57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494106"/>
      </p:ext>
      <p:ext uri="{E62B26F2-0E7C-4AF1-E8B9-AA729C4111E0}"/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DEF1B-BE00-452D-89FB-4CE8C8FE4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44" y="38633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621D1-3F25-45DE-A0D5-DE1C4DA16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2" y="1736277"/>
            <a:ext cx="11045952" cy="44406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8CDAE-C5AC-4B9B-80C1-9480AF0CE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BEEA-B2DB-4562-BE6A-63DCAB908907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C2BF4-EAD8-46AC-96A4-F37AEAE41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2C0D8-7F86-4198-B0C5-9307B56B8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64BB-15C9-45B6-BE04-972AA5E9E29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0D3E9B9D-EC46-4B47-449F-30ED668CDDF8">
            <a:extLst>
              <a:ext uri="{FF2B5EF4-FFF2-40B4-BE49-F238E27FC236}">
                <a16:creationId xmlns:a16="http://schemas.microsoft.com/office/drawing/2014/main" id="{08219DFF-79B7-4648-9B6C-F75D12DD89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6647EEFB-D82B-4928-B072-4AB8C604C1BD}"/>
            </a:extLst>
          </a:blip>
          <a:stretch>
            <a:fillRect/>
          </a:stretch>
        </p:blipFill>
        <p:spPr>
          <a:xfrm>
            <a:off x="0" y="57150"/>
            <a:ext cx="12192000" cy="304800"/>
          </a:xfrm>
          <a:prstGeom prst="rect">
            <a:avLst/>
          </a:prstGeom>
        </p:spPr>
      </p:pic>
      <p:pic>
        <p:nvPicPr>
          <p:cNvPr id="8" name="A0B49416-1068-42D7-0AF5-99C6460EB5F7">
            <a:extLst>
              <a:ext uri="{FF2B5EF4-FFF2-40B4-BE49-F238E27FC236}">
                <a16:creationId xmlns:a16="http://schemas.microsoft.com/office/drawing/2014/main" id="{5292234D-89E5-4382-94F9-61D18F7B91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07DCC85A-E7BB-4F18-C5A0-7006689352C2}"/>
            </a:extLst>
          </a:blip>
          <a:stretch>
            <a:fillRect/>
          </a:stretch>
        </p:blipFill>
        <p:spPr>
          <a:xfrm>
            <a:off x="0" y="0"/>
            <a:ext cx="12192000" cy="6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6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4B681-4EC7-45BA-842E-1FB9E4917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C3FB5-5901-4C84-8D36-9170F8BAF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692D6-5479-4EFA-9F3E-A430F9424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BEEA-B2DB-4562-BE6A-63DCAB908907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35FB0-1FFA-4AD4-BB42-C387F5435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007A4-E9E1-418C-A362-32468A3C6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64BB-15C9-45B6-BE04-972AA5E9E29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0D3E9B9D-EC46-4B47-449F-30ED668CDDF8">
            <a:extLst>
              <a:ext uri="{FF2B5EF4-FFF2-40B4-BE49-F238E27FC236}">
                <a16:creationId xmlns:a16="http://schemas.microsoft.com/office/drawing/2014/main" id="{C7C9014C-C478-4E39-8EA6-945F07F75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6647EEFB-D82B-4928-B072-4AB8C604C1BD}"/>
            </a:extLst>
          </a:blip>
          <a:stretch>
            <a:fillRect/>
          </a:stretch>
        </p:blipFill>
        <p:spPr>
          <a:xfrm>
            <a:off x="0" y="57150"/>
            <a:ext cx="12192000" cy="304800"/>
          </a:xfrm>
          <a:prstGeom prst="rect">
            <a:avLst/>
          </a:prstGeom>
        </p:spPr>
      </p:pic>
      <p:pic>
        <p:nvPicPr>
          <p:cNvPr id="8" name="A0B49416-1068-42D7-0AF5-99C6460EB5F7">
            <a:extLst>
              <a:ext uri="{FF2B5EF4-FFF2-40B4-BE49-F238E27FC236}">
                <a16:creationId xmlns:a16="http://schemas.microsoft.com/office/drawing/2014/main" id="{CE49DF94-B60D-4116-90EE-465847A01E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07DCC85A-E7BB-4F18-C5A0-7006689352C2}"/>
            </a:extLst>
          </a:blip>
          <a:stretch>
            <a:fillRect/>
          </a:stretch>
        </p:blipFill>
        <p:spPr>
          <a:xfrm>
            <a:off x="0" y="0"/>
            <a:ext cx="12192000" cy="6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61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66DD-8B5F-422B-9ABC-8AF60949A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91D14-B55C-4B9A-8A8B-5F6DD5A25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ACD21A-B65A-4349-B534-090B6D5471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75A23-B2CB-413A-86D0-2C15ADA9E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BEEA-B2DB-4562-BE6A-63DCAB908907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91A8C4-F16C-44E3-A4FA-75E39B478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E3FB1D-1872-4074-B509-91680C269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64BB-15C9-45B6-BE04-972AA5E9E29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0D3E9B9D-EC46-4B47-449F-30ED668CDDF8">
            <a:extLst>
              <a:ext uri="{FF2B5EF4-FFF2-40B4-BE49-F238E27FC236}">
                <a16:creationId xmlns:a16="http://schemas.microsoft.com/office/drawing/2014/main" id="{A1595449-F611-4ECA-93C1-343484390E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6647EEFB-D82B-4928-B072-4AB8C604C1BD}"/>
            </a:extLst>
          </a:blip>
          <a:stretch>
            <a:fillRect/>
          </a:stretch>
        </p:blipFill>
        <p:spPr>
          <a:xfrm>
            <a:off x="0" y="57150"/>
            <a:ext cx="12192000" cy="304800"/>
          </a:xfrm>
          <a:prstGeom prst="rect">
            <a:avLst/>
          </a:prstGeom>
        </p:spPr>
      </p:pic>
      <p:pic>
        <p:nvPicPr>
          <p:cNvPr id="9" name="A0B49416-1068-42D7-0AF5-99C6460EB5F7">
            <a:extLst>
              <a:ext uri="{FF2B5EF4-FFF2-40B4-BE49-F238E27FC236}">
                <a16:creationId xmlns:a16="http://schemas.microsoft.com/office/drawing/2014/main" id="{A9826EB8-2902-4BAB-B5D6-151348F3F8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07DCC85A-E7BB-4F18-C5A0-7006689352C2}"/>
            </a:extLst>
          </a:blip>
          <a:stretch>
            <a:fillRect/>
          </a:stretch>
        </p:blipFill>
        <p:spPr>
          <a:xfrm>
            <a:off x="0" y="0"/>
            <a:ext cx="12192000" cy="6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856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4CFFF-9C5D-450A-A4EA-10AEBEC3C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EDEF4-29F0-4249-9907-156C6D569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912D69-E730-42CF-82A9-59F70F848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211CE6-9C72-4923-B72C-315F66B86C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26DB5F-DF22-4DE5-B648-64F87CBBC3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B4902F-17C5-4EEF-99A1-77B9B96EB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BEEA-B2DB-4562-BE6A-63DCAB908907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FAAC32-37FF-4CBA-8858-E97C707AD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3CAA43-D6C8-4BA3-9640-0278EC88B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64BB-15C9-45B6-BE04-972AA5E9E29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0D3E9B9D-EC46-4B47-449F-30ED668CDDF8">
            <a:extLst>
              <a:ext uri="{FF2B5EF4-FFF2-40B4-BE49-F238E27FC236}">
                <a16:creationId xmlns:a16="http://schemas.microsoft.com/office/drawing/2014/main" id="{70DD6D85-EA68-4A10-A1B9-FCB13B4025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6647EEFB-D82B-4928-B072-4AB8C604C1BD}"/>
            </a:extLst>
          </a:blip>
          <a:stretch>
            <a:fillRect/>
          </a:stretch>
        </p:blipFill>
        <p:spPr>
          <a:xfrm>
            <a:off x="0" y="57150"/>
            <a:ext cx="12192000" cy="304800"/>
          </a:xfrm>
          <a:prstGeom prst="rect">
            <a:avLst/>
          </a:prstGeom>
        </p:spPr>
      </p:pic>
      <p:pic>
        <p:nvPicPr>
          <p:cNvPr id="11" name="A0B49416-1068-42D7-0AF5-99C6460EB5F7">
            <a:extLst>
              <a:ext uri="{FF2B5EF4-FFF2-40B4-BE49-F238E27FC236}">
                <a16:creationId xmlns:a16="http://schemas.microsoft.com/office/drawing/2014/main" id="{38E9CE13-001C-488B-97D3-FE036B3633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07DCC85A-E7BB-4F18-C5A0-7006689352C2}"/>
            </a:extLst>
          </a:blip>
          <a:stretch>
            <a:fillRect/>
          </a:stretch>
        </p:blipFill>
        <p:spPr>
          <a:xfrm>
            <a:off x="0" y="0"/>
            <a:ext cx="12192000" cy="6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113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D2D97-07D9-455F-A684-D10C2FE3F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616DEA-4E55-42D6-80D2-0957F222A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BEEA-B2DB-4562-BE6A-63DCAB908907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A05648-AD21-4109-BA02-D4C6C61BA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A85BB-FD7F-43BA-BE98-A37B4FC58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64BB-15C9-45B6-BE04-972AA5E9E29B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0D3E9B9D-EC46-4B47-449F-30ED668CDDF8">
            <a:extLst>
              <a:ext uri="{FF2B5EF4-FFF2-40B4-BE49-F238E27FC236}">
                <a16:creationId xmlns:a16="http://schemas.microsoft.com/office/drawing/2014/main" id="{91D96AB1-201A-4B5A-A4B3-794A011F65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6647EEFB-D82B-4928-B072-4AB8C604C1BD}"/>
            </a:extLst>
          </a:blip>
          <a:stretch>
            <a:fillRect/>
          </a:stretch>
        </p:blipFill>
        <p:spPr>
          <a:xfrm>
            <a:off x="0" y="57150"/>
            <a:ext cx="12192000" cy="304800"/>
          </a:xfrm>
          <a:prstGeom prst="rect">
            <a:avLst/>
          </a:prstGeom>
        </p:spPr>
      </p:pic>
      <p:pic>
        <p:nvPicPr>
          <p:cNvPr id="7" name="A0B49416-1068-42D7-0AF5-99C6460EB5F7">
            <a:extLst>
              <a:ext uri="{FF2B5EF4-FFF2-40B4-BE49-F238E27FC236}">
                <a16:creationId xmlns:a16="http://schemas.microsoft.com/office/drawing/2014/main" id="{457F90DD-59F4-4AC9-9AAF-6439613B4F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07DCC85A-E7BB-4F18-C5A0-7006689352C2}"/>
            </a:extLst>
          </a:blip>
          <a:stretch>
            <a:fillRect/>
          </a:stretch>
        </p:blipFill>
        <p:spPr>
          <a:xfrm>
            <a:off x="0" y="0"/>
            <a:ext cx="12192000" cy="6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230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70AE15-94E9-45DD-82F1-D95053ECE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BEEA-B2DB-4562-BE6A-63DCAB908907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55D95B-973D-42E7-BC16-8C2B023CC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10744B-B8A9-4ECA-ADB1-9A9CDB340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64BB-15C9-45B6-BE04-972AA5E9E29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0D3E9B9D-EC46-4B47-449F-30ED668CDDF8">
            <a:extLst>
              <a:ext uri="{FF2B5EF4-FFF2-40B4-BE49-F238E27FC236}">
                <a16:creationId xmlns:a16="http://schemas.microsoft.com/office/drawing/2014/main" id="{4CE6D3DA-EE98-46C0-B942-E591D4C210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6647EEFB-D82B-4928-B072-4AB8C604C1BD}"/>
            </a:extLst>
          </a:blip>
          <a:stretch>
            <a:fillRect/>
          </a:stretch>
        </p:blipFill>
        <p:spPr>
          <a:xfrm>
            <a:off x="0" y="57150"/>
            <a:ext cx="12192000" cy="304800"/>
          </a:xfrm>
          <a:prstGeom prst="rect">
            <a:avLst/>
          </a:prstGeom>
        </p:spPr>
      </p:pic>
      <p:pic>
        <p:nvPicPr>
          <p:cNvPr id="6" name="A0B49416-1068-42D7-0AF5-99C6460EB5F7">
            <a:extLst>
              <a:ext uri="{FF2B5EF4-FFF2-40B4-BE49-F238E27FC236}">
                <a16:creationId xmlns:a16="http://schemas.microsoft.com/office/drawing/2014/main" id="{EDBF4FC3-CFF5-4956-8892-1E415F6503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07DCC85A-E7BB-4F18-C5A0-7006689352C2}"/>
            </a:extLst>
          </a:blip>
          <a:stretch>
            <a:fillRect/>
          </a:stretch>
        </p:blipFill>
        <p:spPr>
          <a:xfrm>
            <a:off x="0" y="0"/>
            <a:ext cx="12192000" cy="6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641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5063D-B22E-44B3-A94E-3DB0E9E46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0B9A4-D939-4D15-9E5B-676E7F5F5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585795-7FB6-4A26-AD21-18931FC3E6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1D5BC-6959-4FCF-95B8-2B3D6DAB5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BEEA-B2DB-4562-BE6A-63DCAB908907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94EEEC-E719-42EC-B34B-BB53CD927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BB2EBD-E940-4FEC-98E5-1671BFBD3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64BB-15C9-45B6-BE04-972AA5E9E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84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F6AE4-8514-4BBF-893E-83AB276C5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D143BC-7461-4761-8202-37C5912802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4DBE91-9A61-441D-B046-82BCF1B7D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26830F-053A-4B2C-9ECD-1501EB4C5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BEEA-B2DB-4562-BE6A-63DCAB908907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8E13A1-3145-4283-AB62-CDC391947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D4D2C8-9B5A-4076-8C1C-85DF15D96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64BB-15C9-45B6-BE04-972AA5E9E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15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02F983-696D-4D06-B28E-D26FBE052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A57630-6B73-4B29-A9CF-3F547CCA8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2B1D9-19D4-4B6A-A65A-130B447036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8BEEA-B2DB-4562-BE6A-63DCAB908907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FCEFC-EE83-42FD-B44A-6BB5E6947E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12B46-A3D3-42F2-A03B-F2B4663377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464BB-15C9-45B6-BE04-972AA5E9E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91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5D99EB7-F9FC-4C7B-B143-236E214EFA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/>
              <a:t>Driving in Different Environments</a:t>
            </a:r>
          </a:p>
        </p:txBody>
      </p:sp>
    </p:spTree>
    <p:extLst>
      <p:ext uri="{BB962C8B-B14F-4D97-AF65-F5344CB8AC3E}">
        <p14:creationId xmlns:p14="http://schemas.microsoft.com/office/powerpoint/2010/main" val="1170309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6258B-5D65-4BEA-8418-C7D421724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Urban Area Driving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72252-59FC-45B5-BFB0-B862A7A77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Stay within the speed limit (15-30 MPH)</a:t>
            </a:r>
          </a:p>
          <a:p>
            <a:r>
              <a:rPr lang="en-US"/>
              <a:t>Be more aggressive with visual skills</a:t>
            </a:r>
          </a:p>
          <a:p>
            <a:r>
              <a:rPr lang="en-US"/>
              <a:t>Be ready to change lane position at any time</a:t>
            </a:r>
          </a:p>
          <a:p>
            <a:r>
              <a:rPr lang="en-US"/>
              <a:t>Be ready to stop at any time</a:t>
            </a:r>
          </a:p>
          <a:p>
            <a:r>
              <a:rPr lang="en-US"/>
              <a:t>Change lanes early for upcoming turns</a:t>
            </a:r>
          </a:p>
          <a:p>
            <a:r>
              <a:rPr lang="en-US"/>
              <a:t>Expect tailgaters and signal early when you plan to turn or stop</a:t>
            </a:r>
          </a:p>
          <a:p>
            <a:r>
              <a:rPr lang="en-US"/>
              <a:t>Remember left on red opportunity (turning left from a 1-way onto a 1-way street)</a:t>
            </a:r>
          </a:p>
          <a:p>
            <a:r>
              <a:rPr lang="en-US"/>
              <a:t>Lots of stopping and going!</a:t>
            </a:r>
          </a:p>
        </p:txBody>
      </p:sp>
    </p:spTree>
    <p:extLst>
      <p:ext uri="{BB962C8B-B14F-4D97-AF65-F5344CB8AC3E}">
        <p14:creationId xmlns:p14="http://schemas.microsoft.com/office/powerpoint/2010/main" val="3859898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E9670-ABF1-484C-844E-7AFC0C6E9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Rural Area Characteristics/Potential Hazards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BAB11-29FB-43A8-8A9A-A503F68E4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2" y="1444448"/>
            <a:ext cx="5325115" cy="4440685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Poor road conditions – rough road, soft surfaces (gravel or dirt)</a:t>
            </a:r>
          </a:p>
          <a:p>
            <a:endParaRPr lang="en-US"/>
          </a:p>
          <a:p>
            <a:r>
              <a:rPr lang="en-US"/>
              <a:t>Obstacles on the road</a:t>
            </a:r>
          </a:p>
          <a:p>
            <a:pPr lvl="1"/>
            <a:r>
              <a:rPr lang="en-US"/>
              <a:t>Large animals (deer, horses, cows)</a:t>
            </a:r>
          </a:p>
          <a:p>
            <a:pPr lvl="1"/>
            <a:r>
              <a:rPr lang="en-US"/>
              <a:t>Small animals (raccoons, skunks, etc.)</a:t>
            </a:r>
          </a:p>
          <a:p>
            <a:pPr lvl="1"/>
            <a:r>
              <a:rPr lang="en-US"/>
              <a:t>Debris</a:t>
            </a:r>
          </a:p>
          <a:p>
            <a:pPr lvl="1"/>
            <a:r>
              <a:rPr lang="en-US"/>
              <a:t>Slow moving vehicles (tractors, horse and buggies)</a:t>
            </a:r>
          </a:p>
          <a:p>
            <a:pPr lvl="1"/>
            <a:endParaRPr lang="en-US"/>
          </a:p>
          <a:p>
            <a:r>
              <a:rPr lang="en-US"/>
              <a:t>Blind curves</a:t>
            </a:r>
          </a:p>
          <a:p>
            <a:endParaRPr lang="en-US"/>
          </a:p>
          <a:p>
            <a:r>
              <a:rPr lang="en-US"/>
              <a:t>No shoulder or guard rails</a:t>
            </a:r>
          </a:p>
        </p:txBody>
      </p:sp>
      <p:pic>
        <p:nvPicPr>
          <p:cNvPr id="5" name="Picture 4" descr="Image of country road.  Royalty free image from pexels.com">
            <a:extLst>
              <a:ext uri="{FF2B5EF4-FFF2-40B4-BE49-F238E27FC236}">
                <a16:creationId xmlns:a16="http://schemas.microsoft.com/office/drawing/2014/main" id="{BE0BB04F-5AE4-4911-B070-3E436836D5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23476"/>
            <a:ext cx="5325115" cy="355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50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7FFFC-3AD2-4EDD-A673-32F4B66DB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Highway and Expressway Characteristics/Potential Hazards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BA31B-6911-4470-93AB-39A69A877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2" y="1717692"/>
            <a:ext cx="11045952" cy="4914611"/>
          </a:xfrm>
        </p:spPr>
        <p:txBody>
          <a:bodyPr>
            <a:normAutofit lnSpcReduction="10000"/>
          </a:bodyPr>
          <a:lstStyle/>
          <a:p>
            <a:r>
              <a:rPr lang="en-US"/>
              <a:t>Highway hypnosis (Stay awake)</a:t>
            </a:r>
          </a:p>
          <a:p>
            <a:r>
              <a:rPr lang="en-US" err="1"/>
              <a:t>Velocitation</a:t>
            </a:r>
            <a:r>
              <a:rPr lang="en-US"/>
              <a:t> (check your speed after you leave the highway)</a:t>
            </a:r>
          </a:p>
          <a:p>
            <a:r>
              <a:rPr lang="en-US"/>
              <a:t>Possible ramp signal lights (entrance ramps)</a:t>
            </a:r>
          </a:p>
          <a:p>
            <a:r>
              <a:rPr lang="en-US"/>
              <a:t>Possible “ramp overflow” (exit ramps)</a:t>
            </a:r>
          </a:p>
          <a:p>
            <a:r>
              <a:rPr lang="en-US"/>
              <a:t>Red/Green signal “X” over lane (toll booths)</a:t>
            </a:r>
          </a:p>
          <a:p>
            <a:r>
              <a:rPr lang="en-US"/>
              <a:t>Disabled vehicles (look for pedestrians)</a:t>
            </a:r>
          </a:p>
          <a:p>
            <a:r>
              <a:rPr lang="en-US"/>
              <a:t>Emergency vehicle stopped in right lane</a:t>
            </a:r>
          </a:p>
          <a:p>
            <a:r>
              <a:rPr lang="en-US"/>
              <a:t>Police officer (lane change if possible)</a:t>
            </a:r>
          </a:p>
          <a:p>
            <a:r>
              <a:rPr lang="en-US"/>
              <a:t>Construction zone speed limits</a:t>
            </a:r>
          </a:p>
          <a:p>
            <a:r>
              <a:rPr lang="en-US"/>
              <a:t>Missed exit!  What do you do? </a:t>
            </a:r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88A2F6-22C0-44EF-8D84-BEDE098F494C}"/>
              </a:ext>
            </a:extLst>
          </p:cNvPr>
          <p:cNvSpPr txBox="1"/>
          <p:nvPr/>
        </p:nvSpPr>
        <p:spPr>
          <a:xfrm>
            <a:off x="7483314" y="4711390"/>
            <a:ext cx="4442690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/>
              <a:t>The difference between a highway and an expressway is that highways have intersections, while expressways have on ramps and exit ramps. Highways are very dangerous because of the cross traffic.</a:t>
            </a:r>
          </a:p>
        </p:txBody>
      </p:sp>
    </p:spTree>
    <p:extLst>
      <p:ext uri="{BB962C8B-B14F-4D97-AF65-F5344CB8AC3E}">
        <p14:creationId xmlns:p14="http://schemas.microsoft.com/office/powerpoint/2010/main" val="4185059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C2F3B-0458-4727-AE52-E7E8E578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Advantages of Expressway Driving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7D345-C3FE-4DFF-9005-FE0E77665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No cross traffic (No intersections)</a:t>
            </a:r>
          </a:p>
          <a:p>
            <a:endParaRPr lang="en-US"/>
          </a:p>
          <a:p>
            <a:r>
              <a:rPr lang="en-US"/>
              <a:t>Median or barrier between opposing lanes of traffic</a:t>
            </a:r>
          </a:p>
          <a:p>
            <a:endParaRPr lang="en-US"/>
          </a:p>
          <a:p>
            <a:r>
              <a:rPr lang="en-US"/>
              <a:t>Reduced chance of encountering animals or slow moving vehicles</a:t>
            </a:r>
          </a:p>
          <a:p>
            <a:endParaRPr lang="en-US"/>
          </a:p>
          <a:p>
            <a:r>
              <a:rPr lang="en-US"/>
              <a:t>Reduced risk of hitting stationary objects</a:t>
            </a:r>
          </a:p>
          <a:p>
            <a:endParaRPr lang="en-US"/>
          </a:p>
          <a:p>
            <a:r>
              <a:rPr lang="en-US"/>
              <a:t>Drivers can anticipate conditions ahead through signs</a:t>
            </a:r>
          </a:p>
        </p:txBody>
      </p:sp>
    </p:spTree>
    <p:extLst>
      <p:ext uri="{BB962C8B-B14F-4D97-AF65-F5344CB8AC3E}">
        <p14:creationId xmlns:p14="http://schemas.microsoft.com/office/powerpoint/2010/main" val="3793550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BA470-1713-48A5-B18C-D1F7A1294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Strategies for Practicing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5142A-91E7-4CDB-8474-C8E8B91E8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/>
              <a:t>Prepare yourself and your vehicle.  Make sure you are alert and well rested and to check vehicle gas and coolant levels, tires.</a:t>
            </a:r>
          </a:p>
          <a:p>
            <a:pPr marL="514350" indent="-514350">
              <a:buFont typeface="+mj-lt"/>
              <a:buAutoNum type="arabicPeriod"/>
            </a:pPr>
            <a:endParaRPr lang="en-US"/>
          </a:p>
          <a:p>
            <a:pPr marL="514350" indent="-514350">
              <a:buFont typeface="+mj-lt"/>
              <a:buAutoNum type="arabicPeriod"/>
            </a:pPr>
            <a:r>
              <a:rPr lang="en-US"/>
              <a:t>Build experience gradually</a:t>
            </a:r>
          </a:p>
          <a:p>
            <a:pPr marL="514350" indent="-514350">
              <a:buFont typeface="+mj-lt"/>
              <a:buAutoNum type="arabicPeriod"/>
            </a:pPr>
            <a:endParaRPr lang="en-US"/>
          </a:p>
          <a:p>
            <a:pPr marL="514350" indent="-514350">
              <a:buFont typeface="+mj-lt"/>
              <a:buAutoNum type="arabicPeriod"/>
            </a:pPr>
            <a:r>
              <a:rPr lang="en-US"/>
              <a:t>Concentrate fully on the “driving task”</a:t>
            </a:r>
          </a:p>
          <a:p>
            <a:pPr marL="514350" indent="-514350">
              <a:buFont typeface="+mj-lt"/>
              <a:buAutoNum type="arabicPeriod"/>
            </a:pPr>
            <a:endParaRPr lang="en-US"/>
          </a:p>
          <a:p>
            <a:pPr marL="514350" indent="-514350">
              <a:buFont typeface="+mj-lt"/>
              <a:buAutoNum type="arabicPeriod"/>
            </a:pPr>
            <a:r>
              <a:rPr lang="en-US"/>
              <a:t>Cooperate with other drivers</a:t>
            </a:r>
          </a:p>
        </p:txBody>
      </p:sp>
    </p:spTree>
    <p:extLst>
      <p:ext uri="{BB962C8B-B14F-4D97-AF65-F5344CB8AC3E}">
        <p14:creationId xmlns:p14="http://schemas.microsoft.com/office/powerpoint/2010/main" val="1770878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7C31F-D52B-4F39-8916-784BB3A48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“Nevers”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400D1-9B4F-44C7-8293-362D606B5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/>
              <a:t>1. Never stop in the acceleration lane!</a:t>
            </a:r>
            <a:endParaRPr lang="en-US"/>
          </a:p>
          <a:p>
            <a:pPr marL="0" indent="0">
              <a:buNone/>
            </a:pPr>
            <a:r>
              <a:rPr lang="en-US"/>
              <a:t>If you must stop for any reason (mechanical problems, unsure of direction, illness, etc.).  Pull off to the right side of the entrance ramp.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1"/>
              <a:t>2. Never back up to get a missed exit!</a:t>
            </a:r>
            <a:endParaRPr lang="en-US"/>
          </a:p>
          <a:p>
            <a:pPr marL="0" indent="0">
              <a:buNone/>
            </a:pPr>
            <a:r>
              <a:rPr lang="en-US"/>
              <a:t>If you miss your exit, go to the next one and reverse your direction.</a:t>
            </a:r>
          </a:p>
        </p:txBody>
      </p:sp>
    </p:spTree>
    <p:extLst>
      <p:ext uri="{BB962C8B-B14F-4D97-AF65-F5344CB8AC3E}">
        <p14:creationId xmlns:p14="http://schemas.microsoft.com/office/powerpoint/2010/main" val="3747860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8CD59-3F71-48A3-9B7E-F6DD0CEA7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Expressways:  Speed Limits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33B76-7617-4CCB-A841-148ED723D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2" y="1477819"/>
            <a:ext cx="11045952" cy="46991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/>
              <a:t>Basic Speed Law </a:t>
            </a:r>
            <a:r>
              <a:rPr lang="en-US"/>
              <a:t>– speed that is safe and prudent for the weather and roadway conditions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u="sng"/>
              <a:t>Maximum Speed Limits </a:t>
            </a:r>
            <a:r>
              <a:rPr lang="en-US"/>
              <a:t>– These are the posted speed limits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u="sng"/>
              <a:t>Minimum Speed Limits </a:t>
            </a:r>
            <a:r>
              <a:rPr lang="en-US"/>
              <a:t>– The lowest legal speed you can drive under ideal conditions (example for the I-90, it is 45 MPH)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u="sng"/>
              <a:t>Common Speed</a:t>
            </a:r>
            <a:r>
              <a:rPr lang="en-US"/>
              <a:t> – The speed used by most drivers</a:t>
            </a:r>
            <a:endParaRPr lang="en-US" u="sng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u="sng"/>
              <a:t>Wolf Packs </a:t>
            </a:r>
            <a:r>
              <a:rPr lang="en-US"/>
              <a:t>– a group of drivers traveling together at higher speeds; driving in them allows you little or no margin of safety</a:t>
            </a:r>
          </a:p>
        </p:txBody>
      </p:sp>
    </p:spTree>
    <p:extLst>
      <p:ext uri="{BB962C8B-B14F-4D97-AF65-F5344CB8AC3E}">
        <p14:creationId xmlns:p14="http://schemas.microsoft.com/office/powerpoint/2010/main" val="3194565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6C123-7F0D-47E5-AFD4-206B86FF1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Entering the Expressway</a:t>
            </a:r>
          </a:p>
        </p:txBody>
      </p:sp>
      <p:pic>
        <p:nvPicPr>
          <p:cNvPr id="4" name="414FC1AC-8EFC-413C-34A5-C7E064EF13D7">
            <a:extLst>
              <a:ext uri="{FF2B5EF4-FFF2-40B4-BE49-F238E27FC236}">
                <a16:creationId xmlns:a16="http://schemas.microsoft.com/office/drawing/2014/main" id="{B4679C15-520D-4766-9B4D-FD1CA5F948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8D8C607-4807-4203-9470-03432FB0E6AA}"/>
            </a:extLst>
          </a:blip>
          <a:stretch>
            <a:fillRect/>
          </a:stretch>
        </p:blipFill>
        <p:spPr>
          <a:xfrm>
            <a:off x="1239173" y="1711895"/>
            <a:ext cx="9339129" cy="4514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17DB4C-87C8-4932-9F9B-BEFBEF09C9C5}"/>
              </a:ext>
            </a:extLst>
          </p:cNvPr>
          <p:cNvSpPr txBox="1"/>
          <p:nvPr/>
        </p:nvSpPr>
        <p:spPr>
          <a:xfrm>
            <a:off x="6310004" y="6226745"/>
            <a:ext cx="436714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New York State Department of Motor Vehicles. New York State Driver’s Manual. </a:t>
            </a:r>
          </a:p>
        </p:txBody>
      </p:sp>
    </p:spTree>
    <p:extLst>
      <p:ext uri="{BB962C8B-B14F-4D97-AF65-F5344CB8AC3E}">
        <p14:creationId xmlns:p14="http://schemas.microsoft.com/office/powerpoint/2010/main" val="2552431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A7C3A-C971-47E8-A903-28ABA6355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Entering the Expressway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DB93E-6800-45DA-B1C3-4582D129B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marR="334645" indent="-263525" eaLnBrk="0">
              <a:lnSpc>
                <a:spcPct val="117000"/>
              </a:lnSpc>
              <a:spcBef>
                <a:spcPts val="1505"/>
              </a:spcBef>
              <a:buFont typeface="+mj-lt"/>
              <a:buAutoNum type="arabicPeriod"/>
            </a:pPr>
            <a:r>
              <a:rPr lang="en-US" altLang="zh-CN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Choose</a:t>
            </a:r>
            <a:r>
              <a:rPr lang="en-US" altLang="zh-CN" kern="0" dirty="0">
                <a:latin typeface="Arial"/>
                <a:ea typeface="Arial" pitchFamily="34" charset="0"/>
                <a:cs typeface="Arial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the</a:t>
            </a:r>
            <a:r>
              <a:rPr lang="en-US" altLang="zh-CN" kern="0" dirty="0">
                <a:latin typeface="Arial"/>
                <a:ea typeface="Arial" pitchFamily="34" charset="0"/>
                <a:cs typeface="Arial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proper</a:t>
            </a:r>
            <a:r>
              <a:rPr lang="en-US" altLang="zh-CN" kern="0" dirty="0">
                <a:latin typeface="Arial"/>
                <a:ea typeface="Arial" pitchFamily="34" charset="0"/>
                <a:cs typeface="Arial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ramp.</a:t>
            </a:r>
            <a:r>
              <a:rPr lang="en-US" altLang="zh-CN" kern="0" dirty="0">
                <a:latin typeface="Arial"/>
                <a:ea typeface="Arial" pitchFamily="34" charset="0"/>
                <a:cs typeface="Arial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Signal.</a:t>
            </a:r>
            <a:r>
              <a:rPr lang="en-US" altLang="zh-CN" kern="0" dirty="0">
                <a:latin typeface="Arial"/>
                <a:ea typeface="Arial" pitchFamily="34" charset="0"/>
                <a:cs typeface="Arial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Check</a:t>
            </a:r>
            <a:r>
              <a:rPr lang="en-US" altLang="zh-CN" kern="0" dirty="0">
                <a:latin typeface="Arial"/>
                <a:ea typeface="Arial" pitchFamily="34" charset="0"/>
                <a:cs typeface="Arial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for </a:t>
            </a:r>
            <a:r>
              <a:rPr lang="en-US" altLang="zh-CN" b="1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“</a:t>
            </a:r>
            <a:r>
              <a:rPr lang="en-US" altLang="zh-CN" b="1" u="sng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Do</a:t>
            </a:r>
            <a:r>
              <a:rPr lang="en-US" altLang="zh-CN" b="1" kern="0" dirty="0">
                <a:latin typeface="Arial"/>
                <a:ea typeface="Arial" pitchFamily="34" charset="0"/>
                <a:cs typeface="Arial"/>
              </a:rPr>
              <a:t> </a:t>
            </a:r>
            <a:r>
              <a:rPr lang="en-US" altLang="zh-CN" b="1" u="sng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Not</a:t>
            </a:r>
            <a:r>
              <a:rPr lang="en-US" altLang="zh-CN" b="1" kern="0" dirty="0">
                <a:latin typeface="Arial"/>
                <a:ea typeface="Arial" pitchFamily="34" charset="0"/>
                <a:cs typeface="Arial"/>
              </a:rPr>
              <a:t> </a:t>
            </a:r>
            <a:r>
              <a:rPr lang="en-US" altLang="zh-CN" b="1" u="sng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Enter</a:t>
            </a:r>
            <a:r>
              <a:rPr lang="en-US" altLang="zh-CN" b="1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” </a:t>
            </a:r>
            <a:r>
              <a:rPr lang="en-US" altLang="zh-CN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signs</a:t>
            </a:r>
            <a:r>
              <a:rPr lang="en-US" altLang="zh-CN" kern="0" dirty="0">
                <a:latin typeface="Arial"/>
                <a:ea typeface="Arial" pitchFamily="34" charset="0"/>
                <a:cs typeface="Arial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or</a:t>
            </a:r>
            <a:r>
              <a:rPr lang="en-US" altLang="zh-CN" kern="0" dirty="0">
                <a:latin typeface="Arial"/>
                <a:ea typeface="Arial" pitchFamily="34" charset="0"/>
                <a:cs typeface="Arial"/>
              </a:rPr>
              <a:t> </a:t>
            </a:r>
            <a:r>
              <a:rPr lang="en-US" altLang="zh-CN" b="1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“</a:t>
            </a:r>
            <a:r>
              <a:rPr lang="en-US" altLang="zh-CN" b="1" u="sng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Wrong</a:t>
            </a:r>
            <a:r>
              <a:rPr lang="en-US" altLang="zh-CN" b="1" kern="0" dirty="0">
                <a:latin typeface="Arial"/>
                <a:ea typeface="Arial" pitchFamily="34" charset="0"/>
                <a:cs typeface="Arial"/>
              </a:rPr>
              <a:t> </a:t>
            </a:r>
            <a:r>
              <a:rPr lang="en-US" altLang="zh-CN" b="1" u="sng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Way</a:t>
            </a:r>
            <a:r>
              <a:rPr lang="en-US" altLang="zh-CN" b="1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” </a:t>
            </a:r>
            <a:r>
              <a:rPr lang="en-US" altLang="zh-CN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signs.</a:t>
            </a:r>
            <a:endParaRPr lang="en-US">
              <a:latin typeface="Arial"/>
              <a:cs typeface="Arial"/>
            </a:endParaRPr>
          </a:p>
          <a:p>
            <a:pPr marL="3810" marR="0" indent="0" eaLnBrk="0">
              <a:lnSpc>
                <a:spcPct val="103000"/>
              </a:lnSpc>
              <a:buNone/>
            </a:pPr>
            <a:r>
              <a:rPr lang="en-US" altLang="zh-CN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2.</a:t>
            </a:r>
            <a:r>
              <a:rPr lang="en-US" altLang="zh-CN" kern="0" dirty="0">
                <a:latin typeface="Arial"/>
                <a:ea typeface="Arial" pitchFamily="34" charset="0"/>
                <a:cs typeface="Arial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Recognize</a:t>
            </a:r>
            <a:r>
              <a:rPr lang="en-US" altLang="zh-CN" kern="0" dirty="0">
                <a:latin typeface="Arial"/>
                <a:ea typeface="Arial" pitchFamily="34" charset="0"/>
                <a:cs typeface="Arial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your</a:t>
            </a:r>
            <a:r>
              <a:rPr lang="en-US" altLang="zh-CN" kern="0" dirty="0">
                <a:latin typeface="Arial"/>
                <a:ea typeface="Arial" pitchFamily="34" charset="0"/>
                <a:cs typeface="Arial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position</a:t>
            </a:r>
            <a:r>
              <a:rPr lang="en-US" altLang="zh-CN" kern="0" dirty="0">
                <a:latin typeface="Arial"/>
                <a:ea typeface="Arial" pitchFamily="34" charset="0"/>
                <a:cs typeface="Arial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on</a:t>
            </a:r>
            <a:r>
              <a:rPr lang="en-US" altLang="zh-CN" kern="0" dirty="0">
                <a:latin typeface="Arial"/>
                <a:ea typeface="Arial" pitchFamily="34" charset="0"/>
                <a:cs typeface="Arial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the</a:t>
            </a:r>
            <a:r>
              <a:rPr lang="en-US" altLang="zh-CN" kern="0" dirty="0">
                <a:latin typeface="Arial"/>
                <a:ea typeface="Arial" pitchFamily="34" charset="0"/>
                <a:cs typeface="Arial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ramp.</a:t>
            </a:r>
            <a:r>
              <a:rPr lang="en-US" altLang="zh-CN" kern="0" dirty="0">
                <a:latin typeface="Arial"/>
                <a:ea typeface="Arial" pitchFamily="34" charset="0"/>
                <a:cs typeface="Arial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Is</a:t>
            </a:r>
            <a:r>
              <a:rPr lang="en-US" altLang="zh-CN" kern="0" dirty="0">
                <a:latin typeface="Arial"/>
                <a:ea typeface="Arial" pitchFamily="34" charset="0"/>
                <a:cs typeface="Arial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there</a:t>
            </a:r>
            <a:r>
              <a:rPr lang="en-US" altLang="zh-CN" kern="0" dirty="0">
                <a:latin typeface="Arial"/>
                <a:ea typeface="Arial" pitchFamily="34" charset="0"/>
                <a:cs typeface="Arial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a</a:t>
            </a:r>
            <a:r>
              <a:rPr lang="en-US" altLang="zh-CN" kern="0" dirty="0">
                <a:latin typeface="Arial"/>
                <a:ea typeface="Arial" pitchFamily="34" charset="0"/>
                <a:cs typeface="Arial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short</a:t>
            </a:r>
            <a:r>
              <a:rPr lang="en-US" altLang="zh-CN" kern="0" dirty="0">
                <a:latin typeface="Arial"/>
                <a:ea typeface="Arial" pitchFamily="34" charset="0"/>
                <a:cs typeface="Arial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signal</a:t>
            </a:r>
            <a:r>
              <a:rPr lang="en-US" altLang="zh-CN" kern="0" dirty="0">
                <a:latin typeface="Arial"/>
                <a:ea typeface="Arial" pitchFamily="34" charset="0"/>
                <a:cs typeface="Arial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light?</a:t>
            </a:r>
          </a:p>
          <a:p>
            <a:pPr marL="6350" marR="0" indent="0" eaLnBrk="0">
              <a:lnSpc>
                <a:spcPct val="107000"/>
              </a:lnSpc>
              <a:buNone/>
            </a:pPr>
            <a:r>
              <a:rPr lang="en-US" altLang="zh-CN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3.</a:t>
            </a:r>
            <a:r>
              <a:rPr lang="en-US" altLang="zh-CN" kern="0" dirty="0">
                <a:latin typeface="Arial"/>
                <a:ea typeface="Arial" pitchFamily="34" charset="0"/>
                <a:cs typeface="Arial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Stabilize</a:t>
            </a:r>
            <a:r>
              <a:rPr lang="en-US" altLang="zh-CN" kern="0" dirty="0">
                <a:latin typeface="Arial"/>
                <a:ea typeface="Arial" pitchFamily="34" charset="0"/>
                <a:cs typeface="Arial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on</a:t>
            </a:r>
            <a:r>
              <a:rPr lang="en-US" altLang="zh-CN" kern="0" dirty="0">
                <a:latin typeface="Arial"/>
                <a:ea typeface="Arial" pitchFamily="34" charset="0"/>
                <a:cs typeface="Arial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the</a:t>
            </a:r>
            <a:r>
              <a:rPr lang="en-US" altLang="zh-CN" kern="0" dirty="0">
                <a:latin typeface="Arial"/>
                <a:ea typeface="Arial" pitchFamily="34" charset="0"/>
                <a:cs typeface="Arial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ramp.</a:t>
            </a:r>
            <a:r>
              <a:rPr lang="en-US" altLang="zh-CN" kern="0" dirty="0">
                <a:latin typeface="Arial"/>
                <a:ea typeface="Arial" pitchFamily="34" charset="0"/>
                <a:cs typeface="Arial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Obey</a:t>
            </a:r>
            <a:r>
              <a:rPr lang="en-US" altLang="zh-CN" kern="0" dirty="0">
                <a:latin typeface="Arial"/>
                <a:ea typeface="Arial" pitchFamily="34" charset="0"/>
                <a:cs typeface="Arial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the</a:t>
            </a:r>
            <a:r>
              <a:rPr lang="en-US" altLang="zh-CN" kern="0" dirty="0">
                <a:latin typeface="Arial"/>
                <a:ea typeface="Arial" pitchFamily="34" charset="0"/>
                <a:cs typeface="Arial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advisory</a:t>
            </a:r>
            <a:r>
              <a:rPr lang="en-US" altLang="zh-CN" kern="0" dirty="0">
                <a:latin typeface="Arial"/>
                <a:ea typeface="Arial" pitchFamily="34" charset="0"/>
                <a:cs typeface="Arial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speed</a:t>
            </a:r>
            <a:r>
              <a:rPr lang="en-US" altLang="zh-CN" kern="0" dirty="0">
                <a:latin typeface="Arial"/>
                <a:ea typeface="Arial" pitchFamily="34" charset="0"/>
                <a:cs typeface="Arial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limit.</a:t>
            </a:r>
          </a:p>
          <a:p>
            <a:pPr marL="0" marR="0" indent="0" eaLnBrk="0">
              <a:lnSpc>
                <a:spcPct val="107000"/>
              </a:lnSpc>
              <a:buNone/>
            </a:pPr>
            <a:r>
              <a:rPr lang="en-US" altLang="zh-CN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4.</a:t>
            </a:r>
            <a:r>
              <a:rPr lang="en-US" altLang="zh-CN" kern="0" dirty="0">
                <a:latin typeface="Arial"/>
                <a:ea typeface="Arial" pitchFamily="34" charset="0"/>
                <a:cs typeface="Arial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Signal</a:t>
            </a:r>
            <a:r>
              <a:rPr lang="en-US" altLang="zh-CN" kern="0" dirty="0">
                <a:latin typeface="Arial"/>
                <a:ea typeface="Arial" pitchFamily="34" charset="0"/>
                <a:cs typeface="Arial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for</a:t>
            </a:r>
            <a:r>
              <a:rPr lang="en-US" altLang="zh-CN" kern="0" dirty="0">
                <a:latin typeface="Arial"/>
                <a:ea typeface="Arial" pitchFamily="34" charset="0"/>
                <a:cs typeface="Arial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the</a:t>
            </a:r>
            <a:r>
              <a:rPr lang="en-US" altLang="zh-CN" kern="0" dirty="0">
                <a:latin typeface="Arial"/>
                <a:ea typeface="Arial" pitchFamily="34" charset="0"/>
                <a:cs typeface="Arial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merge.</a:t>
            </a:r>
          </a:p>
          <a:p>
            <a:pPr marL="6350" marR="0" indent="0" eaLnBrk="0">
              <a:lnSpc>
                <a:spcPct val="107000"/>
              </a:lnSpc>
              <a:buNone/>
            </a:pPr>
            <a:r>
              <a:rPr lang="en-US" altLang="zh-CN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5.</a:t>
            </a:r>
            <a:r>
              <a:rPr lang="en-US" altLang="zh-CN" kern="0" dirty="0">
                <a:latin typeface="Arial"/>
                <a:ea typeface="Arial" pitchFamily="34" charset="0"/>
                <a:cs typeface="Arial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Adjust</a:t>
            </a:r>
            <a:r>
              <a:rPr lang="en-US" altLang="zh-CN" kern="0" dirty="0">
                <a:latin typeface="Arial"/>
                <a:ea typeface="Arial" pitchFamily="34" charset="0"/>
                <a:cs typeface="Arial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speed</a:t>
            </a:r>
            <a:r>
              <a:rPr lang="en-US" altLang="zh-CN" kern="0" dirty="0">
                <a:latin typeface="Arial"/>
                <a:ea typeface="Arial" pitchFamily="34" charset="0"/>
                <a:cs typeface="Arial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for</a:t>
            </a:r>
            <a:r>
              <a:rPr lang="en-US" altLang="zh-CN" kern="0" dirty="0">
                <a:latin typeface="Arial"/>
                <a:ea typeface="Arial" pitchFamily="34" charset="0"/>
                <a:cs typeface="Arial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the</a:t>
            </a:r>
            <a:r>
              <a:rPr lang="en-US" altLang="zh-CN" kern="0" dirty="0">
                <a:latin typeface="Arial"/>
                <a:ea typeface="Arial" pitchFamily="34" charset="0"/>
                <a:cs typeface="Arial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ramp.</a:t>
            </a:r>
          </a:p>
          <a:p>
            <a:pPr marL="6350" indent="0" eaLnBrk="0">
              <a:lnSpc>
                <a:spcPct val="107000"/>
              </a:lnSpc>
              <a:buNone/>
            </a:pPr>
            <a:endParaRPr lang="en-US" altLang="zh-CN" kern="0">
              <a:solidFill>
                <a:srgbClr val="000000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132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A7C3A-C971-47E8-A903-28ABA6355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Entering the Expressway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DB93E-6800-45DA-B1C3-4582D129B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marR="83820" indent="0" eaLnBrk="0">
              <a:lnSpc>
                <a:spcPct val="107000"/>
              </a:lnSpc>
              <a:buNone/>
            </a:pPr>
            <a:r>
              <a:rPr lang="en-US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6.</a:t>
            </a:r>
            <a:r>
              <a:rPr lang="en-US" kern="0">
                <a:latin typeface="Arial"/>
                <a:ea typeface="Arial" pitchFamily="34" charset="0"/>
                <a:cs typeface="Arial"/>
              </a:rPr>
              <a:t> Glance back over your shoulder </a:t>
            </a:r>
            <a:r>
              <a:rPr lang="en-US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for</a:t>
            </a:r>
            <a:r>
              <a:rPr lang="en-US" kern="0" dirty="0">
                <a:latin typeface="Arial"/>
                <a:ea typeface="Arial" pitchFamily="34" charset="0"/>
                <a:cs typeface="Arial"/>
              </a:rPr>
              <a:t> </a:t>
            </a:r>
            <a:r>
              <a:rPr lang="en-US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the</a:t>
            </a:r>
            <a:r>
              <a:rPr lang="en-US" kern="0" dirty="0">
                <a:latin typeface="Arial"/>
                <a:ea typeface="Arial" pitchFamily="34" charset="0"/>
                <a:cs typeface="Arial"/>
              </a:rPr>
              <a:t> </a:t>
            </a:r>
            <a:r>
              <a:rPr lang="en-US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gap</a:t>
            </a:r>
            <a:r>
              <a:rPr lang="en-US" kern="0" dirty="0">
                <a:latin typeface="Arial"/>
                <a:ea typeface="Arial" pitchFamily="34" charset="0"/>
                <a:cs typeface="Arial"/>
              </a:rPr>
              <a:t> </a:t>
            </a:r>
            <a:r>
              <a:rPr lang="en-US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in</a:t>
            </a:r>
            <a:r>
              <a:rPr lang="en-US" kern="0" dirty="0">
                <a:latin typeface="Arial"/>
                <a:ea typeface="Arial" pitchFamily="34" charset="0"/>
                <a:cs typeface="Arial"/>
              </a:rPr>
              <a:t> </a:t>
            </a:r>
            <a:r>
              <a:rPr lang="en-US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traffic</a:t>
            </a:r>
            <a:r>
              <a:rPr lang="en-US" kern="0" dirty="0">
                <a:latin typeface="Arial"/>
                <a:ea typeface="Arial" pitchFamily="34" charset="0"/>
                <a:cs typeface="Arial"/>
              </a:rPr>
              <a:t> </a:t>
            </a:r>
            <a:r>
              <a:rPr lang="en-US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that</a:t>
            </a:r>
            <a:r>
              <a:rPr lang="en-US" kern="0" dirty="0">
                <a:latin typeface="Arial"/>
                <a:ea typeface="Arial" pitchFamily="34" charset="0"/>
                <a:cs typeface="Arial"/>
              </a:rPr>
              <a:t> </a:t>
            </a:r>
            <a:r>
              <a:rPr lang="en-US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you</a:t>
            </a:r>
            <a:r>
              <a:rPr lang="en-US" kern="0" dirty="0">
                <a:latin typeface="Arial"/>
                <a:ea typeface="Arial" pitchFamily="34" charset="0"/>
                <a:cs typeface="Arial"/>
              </a:rPr>
              <a:t> </a:t>
            </a:r>
            <a:r>
              <a:rPr lang="en-US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will</a:t>
            </a:r>
            <a:r>
              <a:rPr lang="en-US" kern="0" dirty="0">
                <a:latin typeface="Arial"/>
                <a:ea typeface="Arial" pitchFamily="34" charset="0"/>
                <a:cs typeface="Arial"/>
              </a:rPr>
              <a:t> </a:t>
            </a:r>
            <a:r>
              <a:rPr lang="en-US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need.</a:t>
            </a:r>
            <a:r>
              <a:rPr lang="en-US" kern="0" dirty="0">
                <a:latin typeface="Arial"/>
                <a:ea typeface="Arial" pitchFamily="34" charset="0"/>
                <a:cs typeface="Arial"/>
              </a:rPr>
              <a:t> </a:t>
            </a:r>
            <a:r>
              <a:rPr lang="en-US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Which</a:t>
            </a:r>
            <a:r>
              <a:rPr lang="en-US" kern="0" dirty="0">
                <a:latin typeface="Arial"/>
                <a:ea typeface="Arial" pitchFamily="34" charset="0"/>
                <a:cs typeface="Arial"/>
              </a:rPr>
              <a:t> </a:t>
            </a:r>
            <a:r>
              <a:rPr lang="en-US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vehicle</a:t>
            </a:r>
            <a:r>
              <a:rPr lang="en-US" kern="0" dirty="0">
                <a:latin typeface="Arial"/>
                <a:ea typeface="Arial" pitchFamily="34" charset="0"/>
                <a:cs typeface="Arial"/>
              </a:rPr>
              <a:t> </a:t>
            </a:r>
            <a:r>
              <a:rPr lang="en-US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will</a:t>
            </a:r>
            <a:r>
              <a:rPr lang="en-US" kern="0" dirty="0">
                <a:latin typeface="Arial"/>
                <a:ea typeface="Arial" pitchFamily="34" charset="0"/>
                <a:cs typeface="Arial"/>
              </a:rPr>
              <a:t> </a:t>
            </a:r>
            <a:r>
              <a:rPr lang="en-US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you</a:t>
            </a:r>
            <a:r>
              <a:rPr lang="en-US" kern="0" dirty="0">
                <a:latin typeface="Arial"/>
                <a:ea typeface="Arial" pitchFamily="34" charset="0"/>
                <a:cs typeface="Arial"/>
              </a:rPr>
              <a:t> </a:t>
            </a:r>
            <a:r>
              <a:rPr lang="en-US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“lead”</a:t>
            </a:r>
            <a:r>
              <a:rPr lang="en-US" kern="0" dirty="0">
                <a:latin typeface="Arial"/>
                <a:ea typeface="Arial" pitchFamily="34" charset="0"/>
                <a:cs typeface="Arial"/>
              </a:rPr>
              <a:t> </a:t>
            </a:r>
            <a:r>
              <a:rPr lang="en-US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or</a:t>
            </a:r>
            <a:r>
              <a:rPr lang="en-US" kern="0" dirty="0">
                <a:latin typeface="Arial"/>
                <a:ea typeface="Arial" pitchFamily="34" charset="0"/>
                <a:cs typeface="Arial"/>
              </a:rPr>
              <a:t> </a:t>
            </a:r>
            <a:r>
              <a:rPr lang="en-US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“follow”?</a:t>
            </a:r>
            <a:endParaRPr lang="en-US" kern="0" dirty="0">
              <a:ea typeface="+mn-lt"/>
              <a:cs typeface="+mn-lt"/>
            </a:endParaRPr>
          </a:p>
          <a:p>
            <a:pPr marL="0" indent="0">
              <a:lnSpc>
                <a:spcPct val="108000"/>
              </a:lnSpc>
              <a:buNone/>
            </a:pPr>
            <a:r>
              <a:rPr lang="en-US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7.</a:t>
            </a:r>
            <a:r>
              <a:rPr lang="en-US" kern="0">
                <a:latin typeface="Arial"/>
                <a:ea typeface="Arial" pitchFamily="34" charset="0"/>
                <a:cs typeface="Arial"/>
              </a:rPr>
              <a:t> Use </a:t>
            </a:r>
            <a:r>
              <a:rPr lang="en-US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the</a:t>
            </a:r>
            <a:r>
              <a:rPr lang="en-US" kern="0">
                <a:latin typeface="Arial"/>
                <a:ea typeface="Arial" pitchFamily="34" charset="0"/>
                <a:cs typeface="Arial"/>
              </a:rPr>
              <a:t> entire acceleration lane to merge if possible</a:t>
            </a:r>
            <a:r>
              <a:rPr lang="en-US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.</a:t>
            </a:r>
            <a:endParaRPr lang="en-US" kern="0" dirty="0">
              <a:ea typeface="+mn-lt"/>
              <a:cs typeface="+mn-lt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US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8.</a:t>
            </a:r>
            <a:r>
              <a:rPr lang="en-US" kern="0">
                <a:latin typeface="Arial"/>
                <a:ea typeface="Arial" pitchFamily="34" charset="0"/>
                <a:cs typeface="Arial"/>
              </a:rPr>
              <a:t> Match </a:t>
            </a:r>
            <a:r>
              <a:rPr lang="en-US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speed</a:t>
            </a:r>
            <a:r>
              <a:rPr lang="en-US" kern="0">
                <a:latin typeface="Arial"/>
                <a:ea typeface="Arial" pitchFamily="34" charset="0"/>
                <a:cs typeface="Arial"/>
              </a:rPr>
              <a:t> of traffic (50-65 mph).</a:t>
            </a:r>
            <a:endParaRPr lang="en-US" kern="0" dirty="0">
              <a:ea typeface="+mn-lt"/>
              <a:cs typeface="+mn-lt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US" kern="0">
                <a:latin typeface="Arial"/>
                <a:ea typeface="Arial" pitchFamily="34" charset="0"/>
                <a:cs typeface="Arial"/>
              </a:rPr>
              <a:t>9. Use side view mirror to confirm your decision to lead or follow</a:t>
            </a:r>
            <a:r>
              <a:rPr lang="en-US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.</a:t>
            </a:r>
            <a:endParaRPr lang="en-US" kern="0" dirty="0">
              <a:ea typeface="+mn-lt"/>
              <a:cs typeface="+mn-lt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US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10.</a:t>
            </a:r>
            <a:r>
              <a:rPr lang="en-US" kern="0">
                <a:latin typeface="Arial"/>
                <a:ea typeface="Arial" pitchFamily="34" charset="0"/>
                <a:cs typeface="Arial"/>
              </a:rPr>
              <a:t> Merge smoothly</a:t>
            </a:r>
            <a:r>
              <a:rPr lang="en-US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.</a:t>
            </a:r>
            <a:r>
              <a:rPr lang="en-US" kern="0" dirty="0">
                <a:latin typeface="Arial"/>
                <a:ea typeface="Arial" pitchFamily="34" charset="0"/>
                <a:cs typeface="Arial"/>
              </a:rPr>
              <a:t> </a:t>
            </a:r>
            <a:r>
              <a:rPr lang="en-US" b="1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ISOLATE</a:t>
            </a:r>
            <a:r>
              <a:rPr lang="en-US" b="1" kern="0" dirty="0">
                <a:latin typeface="Arial"/>
                <a:ea typeface="Arial" pitchFamily="34" charset="0"/>
                <a:cs typeface="Arial"/>
              </a:rPr>
              <a:t> </a:t>
            </a:r>
            <a:r>
              <a:rPr lang="en-US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your</a:t>
            </a:r>
            <a:r>
              <a:rPr lang="en-US" kern="0" dirty="0">
                <a:latin typeface="Arial"/>
                <a:ea typeface="Arial" pitchFamily="34" charset="0"/>
                <a:cs typeface="Arial"/>
              </a:rPr>
              <a:t> </a:t>
            </a:r>
            <a:r>
              <a:rPr lang="en-US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vehicle</a:t>
            </a:r>
            <a:r>
              <a:rPr lang="en-US" kern="0" dirty="0">
                <a:latin typeface="Arial"/>
                <a:ea typeface="Arial" pitchFamily="34" charset="0"/>
                <a:cs typeface="Arial"/>
              </a:rPr>
              <a:t> </a:t>
            </a:r>
            <a:r>
              <a:rPr lang="en-US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in</a:t>
            </a:r>
            <a:r>
              <a:rPr lang="en-US" kern="0" dirty="0">
                <a:latin typeface="Arial"/>
                <a:ea typeface="Arial" pitchFamily="34" charset="0"/>
                <a:cs typeface="Arial"/>
              </a:rPr>
              <a:t> </a:t>
            </a:r>
            <a:r>
              <a:rPr lang="en-US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traffic.</a:t>
            </a:r>
            <a:r>
              <a:rPr lang="en-US" kern="0">
                <a:latin typeface="Arial"/>
                <a:ea typeface="Arial" pitchFamily="34" charset="0"/>
                <a:cs typeface="Arial"/>
              </a:rPr>
              <a:t> Stay </a:t>
            </a:r>
            <a:r>
              <a:rPr lang="en-US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between</a:t>
            </a:r>
            <a:r>
              <a:rPr lang="en-US" kern="0" dirty="0">
                <a:latin typeface="Arial"/>
                <a:ea typeface="Arial" pitchFamily="34" charset="0"/>
                <a:cs typeface="Arial"/>
              </a:rPr>
              <a:t> </a:t>
            </a:r>
            <a:r>
              <a:rPr lang="en-US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the</a:t>
            </a:r>
            <a:r>
              <a:rPr lang="en-US" kern="0">
                <a:latin typeface="Arial"/>
                <a:ea typeface="Arial" pitchFamily="34" charset="0"/>
                <a:cs typeface="Arial"/>
              </a:rPr>
              <a:t> wolf </a:t>
            </a:r>
            <a:r>
              <a:rPr lang="en-US" kern="0">
                <a:solidFill>
                  <a:srgbClr val="000000"/>
                </a:solidFill>
                <a:latin typeface="Arial"/>
                <a:ea typeface="Arial" pitchFamily="34" charset="0"/>
                <a:cs typeface="Arial"/>
              </a:rPr>
              <a:t>packs.</a:t>
            </a:r>
            <a:endParaRPr lang="en-US" kern="0" dirty="0">
              <a:ea typeface="+mn-lt"/>
              <a:cs typeface="+mn-lt"/>
            </a:endParaRPr>
          </a:p>
          <a:p>
            <a:pPr>
              <a:buFont typeface="Arial" panose="020F0302020204030204"/>
              <a:buChar char="•"/>
            </a:pPr>
            <a:endParaRPr lang="en-US" kern="0" dirty="0">
              <a:ea typeface="+mn-lt"/>
              <a:cs typeface="+mn-lt"/>
            </a:endParaRPr>
          </a:p>
          <a:p>
            <a:pPr marL="285750" marR="334645" indent="-263525">
              <a:lnSpc>
                <a:spcPct val="117000"/>
              </a:lnSpc>
              <a:spcBef>
                <a:spcPts val="1505"/>
              </a:spcBef>
              <a:buAutoNum type="arabicPeriod"/>
            </a:pPr>
            <a:endParaRPr lang="en-US" altLang="zh-CN" kern="0" dirty="0">
              <a:solidFill>
                <a:srgbClr val="000000"/>
              </a:solidFill>
              <a:latin typeface="Arial"/>
              <a:ea typeface="Arial" pitchFamily="34" charset="0"/>
              <a:cs typeface="Arial"/>
            </a:endParaRPr>
          </a:p>
          <a:p>
            <a:pPr marL="6350" indent="0" eaLnBrk="0">
              <a:lnSpc>
                <a:spcPct val="107000"/>
              </a:lnSpc>
              <a:buNone/>
            </a:pPr>
            <a:endParaRPr lang="en-US" altLang="zh-CN" kern="0">
              <a:solidFill>
                <a:srgbClr val="000000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401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356B7-46E0-4CB0-BC78-DFE9B48DD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Session Goals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1DE05-FE22-4D72-B707-4BF494DFC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>
                <a:ea typeface="+mn-lt"/>
                <a:cs typeface="+mn-lt"/>
              </a:rPr>
              <a:t>Understand the major types of roadways that make up the Highway Transportation System, the key differences of driving in rural, urban, and multi-lane settings, and how to manage risk and remain safe while driving on these roads.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77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CFF08-D9A2-446E-A028-9641959E2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When You Should Increase Your Following Distance: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AA4F6-8BD3-4BA3-BB40-3319BAEE0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98463" indent="-398463" eaLnBrk="0">
              <a:lnSpc>
                <a:spcPct val="121000"/>
              </a:lnSpc>
            </a:pP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Entering</a:t>
            </a:r>
            <a:r>
              <a:rPr lang="en-US" altLang="zh-CN" ker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&amp;</a:t>
            </a:r>
            <a:r>
              <a:rPr lang="en-US" altLang="zh-CN" ker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exiting</a:t>
            </a:r>
          </a:p>
          <a:p>
            <a:pPr marL="398463" marR="0" indent="-398463" eaLnBrk="0">
              <a:lnSpc>
                <a:spcPct val="117000"/>
              </a:lnSpc>
              <a:buNone/>
            </a:pP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•</a:t>
            </a:r>
            <a:r>
              <a:rPr lang="en-US" altLang="zh-CN" kern="0">
                <a:latin typeface="Arial" pitchFamily="34" charset="0"/>
                <a:ea typeface="Arial" pitchFamily="34" charset="0"/>
                <a:cs typeface="Arial" pitchFamily="34" charset="0"/>
              </a:rPr>
              <a:t>   </a:t>
            </a: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Following</a:t>
            </a:r>
            <a:r>
              <a:rPr lang="en-US" altLang="zh-CN" ker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a</a:t>
            </a:r>
            <a:r>
              <a:rPr lang="en-US" altLang="zh-CN" ker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truck</a:t>
            </a:r>
          </a:p>
          <a:p>
            <a:pPr marL="398463" marR="0" indent="-398463" eaLnBrk="0">
              <a:lnSpc>
                <a:spcPct val="118000"/>
              </a:lnSpc>
              <a:buNone/>
            </a:pP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•</a:t>
            </a:r>
            <a:r>
              <a:rPr lang="en-US" altLang="zh-CN" kern="0">
                <a:latin typeface="Arial" pitchFamily="34" charset="0"/>
                <a:ea typeface="Arial" pitchFamily="34" charset="0"/>
                <a:cs typeface="Arial" pitchFamily="34" charset="0"/>
              </a:rPr>
              <a:t>   </a:t>
            </a: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Bad</a:t>
            </a:r>
            <a:r>
              <a:rPr lang="en-US" altLang="zh-CN" ker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weather</a:t>
            </a:r>
          </a:p>
          <a:p>
            <a:pPr marL="398463" marR="0" indent="-398463" eaLnBrk="0">
              <a:lnSpc>
                <a:spcPct val="117000"/>
              </a:lnSpc>
              <a:buNone/>
            </a:pP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•</a:t>
            </a:r>
            <a:r>
              <a:rPr lang="en-US" altLang="zh-CN" kern="0">
                <a:latin typeface="Arial" pitchFamily="34" charset="0"/>
                <a:ea typeface="Arial" pitchFamily="34" charset="0"/>
                <a:cs typeface="Arial" pitchFamily="34" charset="0"/>
              </a:rPr>
              <a:t>   </a:t>
            </a: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Being</a:t>
            </a:r>
            <a:r>
              <a:rPr lang="en-US" altLang="zh-CN" ker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tailgated</a:t>
            </a:r>
          </a:p>
          <a:p>
            <a:pPr marL="398463" marR="0" indent="-398463" eaLnBrk="0">
              <a:lnSpc>
                <a:spcPct val="118000"/>
              </a:lnSpc>
              <a:buNone/>
            </a:pP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•</a:t>
            </a:r>
            <a:r>
              <a:rPr lang="en-US" altLang="zh-CN" kern="0">
                <a:latin typeface="Arial" pitchFamily="34" charset="0"/>
                <a:ea typeface="Arial" pitchFamily="34" charset="0"/>
                <a:cs typeface="Arial" pitchFamily="34" charset="0"/>
              </a:rPr>
              <a:t>   </a:t>
            </a: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Heavy</a:t>
            </a:r>
            <a:r>
              <a:rPr lang="en-US" altLang="zh-CN" ker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traffic</a:t>
            </a:r>
          </a:p>
          <a:p>
            <a:pPr marL="398463" marR="0" indent="-398463" eaLnBrk="0">
              <a:lnSpc>
                <a:spcPct val="117000"/>
              </a:lnSpc>
              <a:buNone/>
            </a:pP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•</a:t>
            </a:r>
            <a:r>
              <a:rPr lang="en-US" altLang="zh-CN" kern="0">
                <a:latin typeface="Arial" pitchFamily="34" charset="0"/>
                <a:ea typeface="Arial" pitchFamily="34" charset="0"/>
                <a:cs typeface="Arial" pitchFamily="34" charset="0"/>
              </a:rPr>
              <a:t>   </a:t>
            </a: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Following</a:t>
            </a:r>
            <a:r>
              <a:rPr lang="en-US" altLang="zh-CN" ker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a</a:t>
            </a:r>
            <a:r>
              <a:rPr lang="en-US" altLang="zh-CN" ker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motorcycle</a:t>
            </a:r>
          </a:p>
          <a:p>
            <a:pPr marL="339725" indent="-339725" eaLnBrk="0">
              <a:lnSpc>
                <a:spcPct val="117000"/>
              </a:lnSpc>
            </a:pP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Operating a motorcycle</a:t>
            </a:r>
          </a:p>
          <a:p>
            <a:pPr marL="339725" indent="-339725" eaLnBrk="0">
              <a:lnSpc>
                <a:spcPct val="117000"/>
              </a:lnSpc>
            </a:pP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Driving a truck</a:t>
            </a:r>
          </a:p>
          <a:p>
            <a:pPr marL="339725" indent="-339725" eaLnBrk="0">
              <a:lnSpc>
                <a:spcPct val="117000"/>
              </a:lnSpc>
            </a:pP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Pulling a trailer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35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50B59-8E0E-4F27-AD08-6FB585C8A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Traffic Merging with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EC5EC-A749-4ECC-9D6C-6E9B36820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/>
              <a:t>Warning signs for merging traffic</a:t>
            </a:r>
          </a:p>
        </p:txBody>
      </p:sp>
      <p:pic>
        <p:nvPicPr>
          <p:cNvPr id="4" name="477123F4-9FAD-4DBC-A5EB-E2094FA3E5CB">
            <a:extLst>
              <a:ext uri="{FF2B5EF4-FFF2-40B4-BE49-F238E27FC236}">
                <a16:creationId xmlns:a16="http://schemas.microsoft.com/office/drawing/2014/main" id="{41B2048B-D48D-4D82-BC8A-305DD258A2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5AD3217-CB67-4B5A-A048-3AA0E65ABC86}"/>
            </a:extLst>
          </a:blip>
          <a:stretch>
            <a:fillRect/>
          </a:stretch>
        </p:blipFill>
        <p:spPr>
          <a:xfrm>
            <a:off x="4005621" y="2444682"/>
            <a:ext cx="1219200" cy="1219200"/>
          </a:xfrm>
          <a:prstGeom prst="rect">
            <a:avLst/>
          </a:prstGeom>
        </p:spPr>
      </p:pic>
      <p:pic>
        <p:nvPicPr>
          <p:cNvPr id="5" name="610B0882-0065-4500-CC48-541DEF28A67B">
            <a:extLst>
              <a:ext uri="{FF2B5EF4-FFF2-40B4-BE49-F238E27FC236}">
                <a16:creationId xmlns:a16="http://schemas.microsoft.com/office/drawing/2014/main" id="{25225C0A-B3A5-4C45-96A4-12BDF2FAFD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E8FAD52-9BD0-41F0-5521-619759406D1B}"/>
            </a:extLst>
          </a:blip>
          <a:stretch>
            <a:fillRect/>
          </a:stretch>
        </p:blipFill>
        <p:spPr>
          <a:xfrm>
            <a:off x="6588870" y="2211319"/>
            <a:ext cx="1676400" cy="16859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E1EF4E-A0BB-4EC8-A6D7-E6122D62F37E}"/>
              </a:ext>
            </a:extLst>
          </p:cNvPr>
          <p:cNvSpPr txBox="1"/>
          <p:nvPr/>
        </p:nvSpPr>
        <p:spPr>
          <a:xfrm>
            <a:off x="3803515" y="3784059"/>
            <a:ext cx="1799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(merging traffic)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CAE302-618C-48D7-A236-CB7E6C322100}"/>
              </a:ext>
            </a:extLst>
          </p:cNvPr>
          <p:cNvSpPr txBox="1"/>
          <p:nvPr/>
        </p:nvSpPr>
        <p:spPr>
          <a:xfrm>
            <a:off x="6588870" y="3784059"/>
            <a:ext cx="2383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(merging traffic with new lane creation)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9374E8-2CCD-4F91-85AD-CC8BCC2F8F42}"/>
              </a:ext>
            </a:extLst>
          </p:cNvPr>
          <p:cNvSpPr txBox="1"/>
          <p:nvPr/>
        </p:nvSpPr>
        <p:spPr>
          <a:xfrm>
            <a:off x="979133" y="4931923"/>
            <a:ext cx="1046059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/>
              <a:t>To separate hazards you can change lanes or adjust your speed (slow down or speed up as needed)</a:t>
            </a:r>
          </a:p>
        </p:txBody>
      </p:sp>
    </p:spTree>
    <p:extLst>
      <p:ext uri="{BB962C8B-B14F-4D97-AF65-F5344CB8AC3E}">
        <p14:creationId xmlns:p14="http://schemas.microsoft.com/office/powerpoint/2010/main" val="2076015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A4BD6-1FCD-4BBF-B2AF-6D63A36E2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Exiting the Expressway</a:t>
            </a:r>
          </a:p>
        </p:txBody>
      </p:sp>
      <p:pic>
        <p:nvPicPr>
          <p:cNvPr id="4" name="E5403A24-23A4-4786-A5B0-FFE4E166F7A4">
            <a:extLst>
              <a:ext uri="{FF2B5EF4-FFF2-40B4-BE49-F238E27FC236}">
                <a16:creationId xmlns:a16="http://schemas.microsoft.com/office/drawing/2014/main" id="{2416B176-FFF9-43F7-912A-6DC696EE81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5B16DBD7-8819-41BD-B2E1-6554945EA3BF}"/>
            </a:extLst>
          </a:blip>
          <a:stretch>
            <a:fillRect/>
          </a:stretch>
        </p:blipFill>
        <p:spPr>
          <a:xfrm>
            <a:off x="1004379" y="1780566"/>
            <a:ext cx="9493821" cy="46105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B293A8-52A2-463A-AEE0-D29D0C208C09}"/>
              </a:ext>
            </a:extLst>
          </p:cNvPr>
          <p:cNvSpPr txBox="1"/>
          <p:nvPr/>
        </p:nvSpPr>
        <p:spPr>
          <a:xfrm>
            <a:off x="6319180" y="6391071"/>
            <a:ext cx="444186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New York State Department of Motor Vehicles. New York State Driver’s Manual. </a:t>
            </a:r>
          </a:p>
        </p:txBody>
      </p:sp>
    </p:spTree>
    <p:extLst>
      <p:ext uri="{BB962C8B-B14F-4D97-AF65-F5344CB8AC3E}">
        <p14:creationId xmlns:p14="http://schemas.microsoft.com/office/powerpoint/2010/main" val="2289469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691B7-E76A-4FC4-960B-3A52DD6B9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Exiting the Expressway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F36B4-923F-41BC-8C75-0E0C707F0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1946" marR="0" indent="0" eaLnBrk="0">
              <a:lnSpc>
                <a:spcPct val="118000"/>
              </a:lnSpc>
              <a:spcBef>
                <a:spcPts val="1062"/>
              </a:spcBef>
              <a:buNone/>
            </a:pP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1.</a:t>
            </a:r>
            <a:r>
              <a:rPr lang="en-US" altLang="zh-CN" ker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Signal</a:t>
            </a:r>
            <a:r>
              <a:rPr lang="en-US" altLang="zh-CN" ker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early,</a:t>
            </a:r>
            <a:r>
              <a:rPr lang="en-US" altLang="zh-CN" ker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when</a:t>
            </a:r>
            <a:r>
              <a:rPr lang="en-US" altLang="zh-CN" ker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you</a:t>
            </a:r>
            <a:r>
              <a:rPr lang="en-US" altLang="zh-CN" ker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can</a:t>
            </a:r>
            <a:r>
              <a:rPr lang="en-US" altLang="zh-CN" ker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see</a:t>
            </a:r>
            <a:r>
              <a:rPr lang="en-US" altLang="zh-CN" ker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the</a:t>
            </a:r>
            <a:r>
              <a:rPr lang="en-US" altLang="zh-CN" ker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arrow</a:t>
            </a:r>
            <a:r>
              <a:rPr lang="en-US" altLang="zh-CN" ker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pointing</a:t>
            </a:r>
            <a:r>
              <a:rPr lang="en-US" altLang="zh-CN" ker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to</a:t>
            </a:r>
            <a:r>
              <a:rPr lang="en-US" altLang="zh-CN" ker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the</a:t>
            </a:r>
            <a:r>
              <a:rPr lang="en-US" altLang="zh-CN" ker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ramp.</a:t>
            </a:r>
          </a:p>
          <a:p>
            <a:pPr marL="3658" marR="0" indent="0" eaLnBrk="0">
              <a:lnSpc>
                <a:spcPct val="118000"/>
              </a:lnSpc>
              <a:spcBef>
                <a:spcPts val="620"/>
              </a:spcBef>
              <a:buNone/>
            </a:pP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2.</a:t>
            </a:r>
            <a:r>
              <a:rPr lang="en-US" altLang="zh-CN" ker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Let</a:t>
            </a:r>
            <a:r>
              <a:rPr lang="en-US" altLang="zh-CN" ker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off</a:t>
            </a:r>
            <a:r>
              <a:rPr lang="en-US" altLang="zh-CN" ker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of</a:t>
            </a:r>
            <a:r>
              <a:rPr lang="en-US" altLang="zh-CN" ker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the</a:t>
            </a:r>
            <a:r>
              <a:rPr lang="en-US" altLang="zh-CN" ker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accelerator</a:t>
            </a:r>
            <a:r>
              <a:rPr lang="en-US" altLang="zh-CN" ker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only</a:t>
            </a:r>
            <a:r>
              <a:rPr lang="en-US" altLang="zh-CN" ker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if</a:t>
            </a:r>
            <a:r>
              <a:rPr lang="en-US" altLang="zh-CN" ker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no</a:t>
            </a:r>
            <a:r>
              <a:rPr lang="en-US" altLang="zh-CN" ker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other</a:t>
            </a:r>
            <a:r>
              <a:rPr lang="en-US" altLang="zh-CN" ker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vehicles</a:t>
            </a:r>
            <a:r>
              <a:rPr lang="en-US" altLang="zh-CN" ker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behind</a:t>
            </a:r>
            <a:r>
              <a:rPr lang="en-US" altLang="zh-CN" ker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you.</a:t>
            </a:r>
          </a:p>
          <a:p>
            <a:pPr marL="5715" marR="0" indent="0" eaLnBrk="0">
              <a:lnSpc>
                <a:spcPct val="124000"/>
              </a:lnSpc>
              <a:spcBef>
                <a:spcPts val="588"/>
              </a:spcBef>
              <a:buNone/>
            </a:pP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3.</a:t>
            </a:r>
            <a:r>
              <a:rPr lang="en-US" altLang="zh-CN" ker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b="1" u="sng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Do</a:t>
            </a:r>
            <a:r>
              <a:rPr lang="en-US" altLang="zh-CN" b="1" ker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b="1" u="sng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not</a:t>
            </a:r>
            <a:r>
              <a:rPr lang="en-US" altLang="zh-CN" b="1" ker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b="1" u="sng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brake </a:t>
            </a: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on</a:t>
            </a:r>
            <a:r>
              <a:rPr lang="en-US" altLang="zh-CN" ker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the</a:t>
            </a:r>
            <a:r>
              <a:rPr lang="en-US" altLang="zh-CN" ker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expressway</a:t>
            </a:r>
            <a:r>
              <a:rPr lang="en-US" altLang="zh-CN" ker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unless</a:t>
            </a:r>
            <a:r>
              <a:rPr lang="en-US" altLang="zh-CN" ker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the</a:t>
            </a:r>
            <a:r>
              <a:rPr lang="en-US" altLang="zh-CN" ker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exit</a:t>
            </a:r>
            <a:r>
              <a:rPr lang="en-US" altLang="zh-CN" ker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ramp</a:t>
            </a:r>
            <a:r>
              <a:rPr lang="en-US" altLang="zh-CN" ker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is</a:t>
            </a:r>
            <a:r>
              <a:rPr lang="en-US" altLang="zh-CN" ker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short.</a:t>
            </a:r>
          </a:p>
          <a:p>
            <a:pPr marL="0" marR="0" indent="0" eaLnBrk="0">
              <a:lnSpc>
                <a:spcPct val="118000"/>
              </a:lnSpc>
              <a:spcBef>
                <a:spcPts val="520"/>
              </a:spcBef>
              <a:buNone/>
            </a:pP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4.</a:t>
            </a:r>
            <a:r>
              <a:rPr lang="en-US" altLang="zh-CN" ker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Blind</a:t>
            </a:r>
            <a:r>
              <a:rPr lang="en-US" altLang="zh-CN" ker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spot</a:t>
            </a:r>
            <a:r>
              <a:rPr lang="en-US" altLang="zh-CN" ker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check.</a:t>
            </a:r>
          </a:p>
          <a:p>
            <a:pPr marL="398463" marR="0" indent="-392113" eaLnBrk="0">
              <a:lnSpc>
                <a:spcPct val="136000"/>
              </a:lnSpc>
              <a:spcBef>
                <a:spcPts val="618"/>
              </a:spcBef>
              <a:buNone/>
            </a:pP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5.</a:t>
            </a:r>
            <a:r>
              <a:rPr lang="en-US" altLang="zh-CN" ker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Lane</a:t>
            </a:r>
            <a:r>
              <a:rPr lang="en-US" altLang="zh-CN" ker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change</a:t>
            </a:r>
            <a:r>
              <a:rPr lang="en-US" altLang="zh-CN" ker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into</a:t>
            </a:r>
            <a:r>
              <a:rPr lang="en-US" altLang="zh-CN" ker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the</a:t>
            </a:r>
            <a:r>
              <a:rPr lang="en-US" altLang="zh-CN" ker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deceleration</a:t>
            </a:r>
            <a:r>
              <a:rPr lang="en-US" altLang="zh-CN" ker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lane.</a:t>
            </a:r>
            <a:r>
              <a:rPr lang="en-US" altLang="zh-CN" ker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All</a:t>
            </a:r>
            <a:r>
              <a:rPr lang="en-US" altLang="zh-CN" ker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four</a:t>
            </a:r>
            <a:r>
              <a:rPr lang="en-US" altLang="zh-CN" ker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vehicle</a:t>
            </a:r>
            <a:r>
              <a:rPr lang="en-US" altLang="zh-CN" ker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wheels</a:t>
            </a:r>
            <a:r>
              <a:rPr lang="en-US" altLang="zh-CN" ker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should</a:t>
            </a:r>
            <a:r>
              <a:rPr lang="en-US" altLang="zh-CN" ker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be</a:t>
            </a:r>
            <a:r>
              <a:rPr lang="en-US" altLang="zh-CN" ker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in</a:t>
            </a:r>
            <a:r>
              <a:rPr lang="en-US" altLang="zh-CN" ker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lane</a:t>
            </a:r>
            <a:r>
              <a:rPr lang="en-US" altLang="zh-CN" ker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before</a:t>
            </a:r>
            <a:r>
              <a:rPr lang="en-US" altLang="zh-CN" ker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you</a:t>
            </a:r>
            <a:r>
              <a:rPr lang="en-US" altLang="zh-CN" ker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begin</a:t>
            </a:r>
            <a:r>
              <a:rPr lang="en-US" altLang="zh-CN" ker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braking.</a:t>
            </a:r>
          </a:p>
          <a:p>
            <a:pPr marL="5715" marR="0" indent="0" eaLnBrk="0">
              <a:lnSpc>
                <a:spcPct val="118000"/>
              </a:lnSpc>
              <a:spcBef>
                <a:spcPts val="644"/>
              </a:spcBef>
              <a:buNone/>
            </a:pP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6.</a:t>
            </a:r>
            <a:r>
              <a:rPr lang="en-US" altLang="zh-CN" ker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Slow</a:t>
            </a:r>
            <a:r>
              <a:rPr lang="en-US" altLang="zh-CN" ker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down</a:t>
            </a:r>
            <a:r>
              <a:rPr lang="en-US" altLang="zh-CN" ker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in</a:t>
            </a:r>
            <a:r>
              <a:rPr lang="en-US" altLang="zh-CN" ker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the</a:t>
            </a:r>
            <a:r>
              <a:rPr lang="en-US" altLang="zh-CN" ker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deceleration</a:t>
            </a:r>
            <a:r>
              <a:rPr lang="en-US" altLang="zh-CN" ker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lane.</a:t>
            </a:r>
          </a:p>
          <a:p>
            <a:pPr marL="7772" marR="0" indent="0" eaLnBrk="0">
              <a:lnSpc>
                <a:spcPct val="118000"/>
              </a:lnSpc>
              <a:spcBef>
                <a:spcPts val="616"/>
              </a:spcBef>
              <a:buNone/>
            </a:pP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7.</a:t>
            </a:r>
            <a:r>
              <a:rPr lang="en-US" altLang="zh-CN" ker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Recognize</a:t>
            </a:r>
            <a:r>
              <a:rPr lang="en-US" altLang="zh-CN" ker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upcoming</a:t>
            </a:r>
            <a:r>
              <a:rPr lang="en-US" altLang="zh-CN" ker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control.</a:t>
            </a:r>
          </a:p>
          <a:p>
            <a:pPr marL="6401" marR="0" indent="0" eaLnBrk="0">
              <a:lnSpc>
                <a:spcPct val="118000"/>
              </a:lnSpc>
              <a:spcBef>
                <a:spcPts val="618"/>
              </a:spcBef>
              <a:buNone/>
            </a:pP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8.</a:t>
            </a:r>
            <a:r>
              <a:rPr lang="en-US" altLang="zh-CN" ker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Watch</a:t>
            </a:r>
            <a:r>
              <a:rPr lang="en-US" altLang="zh-CN" kern="0"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altLang="zh-CN" kern="0" err="1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velocitation</a:t>
            </a:r>
            <a:r>
              <a:rPr lang="en-US" altLang="zh-CN" ker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4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0D997-24F1-4173-99A2-30E320712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Making While Driving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0E024-A537-4EE3-8C09-899104C0C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We as drivers can make (3) THREE decisions while driving: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/>
              <a:t>Change our speed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/>
              <a:t>Change our direction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/>
              <a:t>Communicate</a:t>
            </a:r>
          </a:p>
          <a:p>
            <a:pPr marL="971550" lvl="1" indent="-514350">
              <a:buFont typeface="+mj-lt"/>
              <a:buAutoNum type="arabicPeriod"/>
            </a:pPr>
            <a:endParaRPr lang="en-US"/>
          </a:p>
          <a:p>
            <a:r>
              <a:rPr lang="en-US"/>
              <a:t>Changing speed can be referred to as “separating”</a:t>
            </a:r>
          </a:p>
          <a:p>
            <a:r>
              <a:rPr lang="en-US"/>
              <a:t>Changing direction can be referred to as “minimizing”</a:t>
            </a:r>
          </a:p>
          <a:p>
            <a:r>
              <a:rPr lang="en-US"/>
              <a:t>Communicating refers to signaling to another roadway user</a:t>
            </a:r>
          </a:p>
        </p:txBody>
      </p:sp>
    </p:spTree>
    <p:extLst>
      <p:ext uri="{BB962C8B-B14F-4D97-AF65-F5344CB8AC3E}">
        <p14:creationId xmlns:p14="http://schemas.microsoft.com/office/powerpoint/2010/main" val="5823432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86EA0-440D-49A2-8048-D54B2B1D9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Forms of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5E0F9-608F-403F-AB91-9095478C8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87" y="1434719"/>
            <a:ext cx="11045952" cy="50369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u="sng"/>
              <a:t>Horn</a:t>
            </a:r>
            <a:endParaRPr lang="en-US"/>
          </a:p>
          <a:p>
            <a:r>
              <a:rPr lang="en-US"/>
              <a:t>Sends a message 360 degrees around your vehicle</a:t>
            </a:r>
          </a:p>
          <a:p>
            <a:r>
              <a:rPr lang="en-US"/>
              <a:t>Must be aware of where it is located on the steering wheel</a:t>
            </a:r>
          </a:p>
          <a:p>
            <a:r>
              <a:rPr lang="en-US"/>
              <a:t>Should be aware of difference between using the “friendly toot” (for humans) or the “sharp blast” for animals</a:t>
            </a:r>
          </a:p>
          <a:p>
            <a:endParaRPr lang="en-US"/>
          </a:p>
          <a:p>
            <a:pPr marL="0" indent="0">
              <a:buNone/>
            </a:pPr>
            <a:endParaRPr lang="en-US" b="1" u="sng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98465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86EA0-440D-49A2-8048-D54B2B1D9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Forms of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5E0F9-608F-403F-AB91-9095478C8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87" y="1434719"/>
            <a:ext cx="11045952" cy="50369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u="sng">
                <a:ea typeface="+mn-lt"/>
                <a:cs typeface="+mn-lt"/>
              </a:rPr>
              <a:t>Lights</a:t>
            </a:r>
            <a:endParaRPr lang="en-US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Headlights on at all times so others can see you sooner</a:t>
            </a:r>
          </a:p>
          <a:p>
            <a:pPr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Flash bright lights once to communicate</a:t>
            </a:r>
          </a:p>
          <a:p>
            <a:pPr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Tap brake pedal to flash brake lights before turning or stopping</a:t>
            </a:r>
          </a:p>
          <a:p>
            <a:pPr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Use turn signals for turns and lane changes</a:t>
            </a:r>
          </a:p>
          <a:p>
            <a:pPr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Use 4-Way Flashers for hazardous conditions, vehicle problems and emergencies</a:t>
            </a:r>
            <a:endParaRPr lang="en-US"/>
          </a:p>
          <a:p>
            <a:endParaRPr lang="en-US"/>
          </a:p>
          <a:p>
            <a:pPr marL="0" indent="0">
              <a:buNone/>
            </a:pPr>
            <a:endParaRPr lang="en-US" b="1" u="sng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52197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5056A-0E1F-4D0E-8440-1593AE7EE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Hand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DCF8B-7CBE-428A-9329-AB450C433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2" y="1736277"/>
            <a:ext cx="5206049" cy="4440685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Use hand signals when turn signal is not working and/or to reinforce turn signals and brake lights</a:t>
            </a:r>
          </a:p>
        </p:txBody>
      </p:sp>
      <p:pic>
        <p:nvPicPr>
          <p:cNvPr id="5" name="D9FA64DF-058D-486F-304D-F26D52C5F2E3">
            <a:extLst>
              <a:ext uri="{FF2B5EF4-FFF2-40B4-BE49-F238E27FC236}">
                <a16:creationId xmlns:a16="http://schemas.microsoft.com/office/drawing/2014/main" id="{4ACB009B-8A7F-4FF0-B2E1-A7C9DDB64D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60AF7453-F8DB-4833-0CBA-83EF1BD6B468}"/>
            </a:extLst>
          </a:blip>
          <a:stretch>
            <a:fillRect/>
          </a:stretch>
        </p:blipFill>
        <p:spPr>
          <a:xfrm>
            <a:off x="5282056" y="2771604"/>
            <a:ext cx="5201317" cy="25060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923E03-E79B-46BE-8D86-482845A9768E}"/>
              </a:ext>
            </a:extLst>
          </p:cNvPr>
          <p:cNvSpPr txBox="1"/>
          <p:nvPr/>
        </p:nvSpPr>
        <p:spPr>
          <a:xfrm>
            <a:off x="7595839" y="5151864"/>
            <a:ext cx="284541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Arial"/>
              </a:rPr>
              <a:t>New York State Department of Motor Vehicles. New York State Driver’s Manual.</a:t>
            </a:r>
            <a:endParaRPr lang="en-US" sz="1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83447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EF273-3821-44B5-AE67-D44445042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Lane 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896E0-AF1C-41C2-B8B7-70375DFD2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900" y="1483358"/>
            <a:ext cx="11045952" cy="4440685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The width of the lane allows drivers to make lane position adjustments to minimize the risk and create more space between their car and problem situations.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LP1 – Center of the lane</a:t>
            </a:r>
          </a:p>
          <a:p>
            <a:pPr marL="0" indent="0">
              <a:buNone/>
            </a:pPr>
            <a:r>
              <a:rPr lang="en-US"/>
              <a:t>LP2 – Left edge of the lane (on yellow line)</a:t>
            </a:r>
          </a:p>
          <a:p>
            <a:pPr marL="0" indent="0">
              <a:buNone/>
            </a:pPr>
            <a:r>
              <a:rPr lang="en-US"/>
              <a:t>LP3 – Right edge of lane (one white line)</a:t>
            </a:r>
          </a:p>
          <a:p>
            <a:pPr marL="0" indent="0">
              <a:buNone/>
            </a:pPr>
            <a:r>
              <a:rPr lang="en-US"/>
              <a:t>LP4 – Over yellow line</a:t>
            </a:r>
          </a:p>
          <a:p>
            <a:pPr marL="0" indent="0">
              <a:buNone/>
            </a:pPr>
            <a:r>
              <a:rPr lang="en-US"/>
              <a:t>LP5 – Over white line</a:t>
            </a:r>
          </a:p>
        </p:txBody>
      </p:sp>
      <p:grpSp>
        <p:nvGrpSpPr>
          <p:cNvPr id="15" name="Group 14" descr="Image illustrating the different lane positions">
            <a:extLst>
              <a:ext uri="{FF2B5EF4-FFF2-40B4-BE49-F238E27FC236}">
                <a16:creationId xmlns:a16="http://schemas.microsoft.com/office/drawing/2014/main" id="{8587DE3F-F967-42E7-9086-1ECF0AC3E72A}"/>
              </a:ext>
            </a:extLst>
          </p:cNvPr>
          <p:cNvGrpSpPr/>
          <p:nvPr/>
        </p:nvGrpSpPr>
        <p:grpSpPr>
          <a:xfrm>
            <a:off x="6750988" y="2451370"/>
            <a:ext cx="5194330" cy="4241260"/>
            <a:chOff x="6750988" y="2451370"/>
            <a:chExt cx="5194330" cy="424126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FAFCB3E-10F0-4DE5-89FD-4780E0EDDE3A}"/>
                </a:ext>
              </a:extLst>
            </p:cNvPr>
            <p:cNvGrpSpPr/>
            <p:nvPr/>
          </p:nvGrpSpPr>
          <p:grpSpPr>
            <a:xfrm>
              <a:off x="6750988" y="2451370"/>
              <a:ext cx="4655204" cy="4241260"/>
              <a:chOff x="6750988" y="2451370"/>
              <a:chExt cx="4655204" cy="424126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883AACB-3393-43E9-A1B6-2BDB97651242}"/>
                  </a:ext>
                </a:extLst>
              </p:cNvPr>
              <p:cNvSpPr/>
              <p:nvPr/>
            </p:nvSpPr>
            <p:spPr>
              <a:xfrm>
                <a:off x="6750988" y="2451370"/>
                <a:ext cx="4655204" cy="424126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FC3380BA-8301-4527-A17C-915D400617F5}"/>
                  </a:ext>
                </a:extLst>
              </p:cNvPr>
              <p:cNvCxnSpPr/>
              <p:nvPr/>
            </p:nvCxnSpPr>
            <p:spPr>
              <a:xfrm>
                <a:off x="8959167" y="2451370"/>
                <a:ext cx="0" cy="424126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2976F4AA-69A1-4958-A6DD-0C39091D5BAF}"/>
                  </a:ext>
                </a:extLst>
              </p:cNvPr>
              <p:cNvCxnSpPr/>
              <p:nvPr/>
            </p:nvCxnSpPr>
            <p:spPr>
              <a:xfrm>
                <a:off x="9004563" y="2451370"/>
                <a:ext cx="0" cy="424126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838DB45-C6DF-4963-B211-B75F7263ECA6}"/>
                  </a:ext>
                </a:extLst>
              </p:cNvPr>
              <p:cNvSpPr/>
              <p:nvPr/>
            </p:nvSpPr>
            <p:spPr>
              <a:xfrm>
                <a:off x="9753361" y="2465823"/>
                <a:ext cx="1117019" cy="135214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LP1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57F7EB8-7064-408A-8333-D64CEEE3B000}"/>
                  </a:ext>
                </a:extLst>
              </p:cNvPr>
              <p:cNvSpPr/>
              <p:nvPr/>
            </p:nvSpPr>
            <p:spPr>
              <a:xfrm>
                <a:off x="9078590" y="3817968"/>
                <a:ext cx="1117019" cy="135214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LP2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27906C3-5C9F-4700-878B-95278428F5A4}"/>
                  </a:ext>
                </a:extLst>
              </p:cNvPr>
              <p:cNvSpPr/>
              <p:nvPr/>
            </p:nvSpPr>
            <p:spPr>
              <a:xfrm>
                <a:off x="10281879" y="3817967"/>
                <a:ext cx="1117019" cy="135214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LP3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1F6E159-102E-4410-B16E-185D72D343A4}"/>
                  </a:ext>
                </a:extLst>
              </p:cNvPr>
              <p:cNvSpPr/>
              <p:nvPr/>
            </p:nvSpPr>
            <p:spPr>
              <a:xfrm>
                <a:off x="8446053" y="5184566"/>
                <a:ext cx="1117019" cy="135214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LP4</a:t>
                </a:r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2809C65-D988-4461-9169-E636CAE2351A}"/>
                </a:ext>
              </a:extLst>
            </p:cNvPr>
            <p:cNvSpPr/>
            <p:nvPr/>
          </p:nvSpPr>
          <p:spPr>
            <a:xfrm>
              <a:off x="10828299" y="5170112"/>
              <a:ext cx="1117019" cy="13521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LP5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36325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223D0-B91C-4068-BCF0-C1450B61C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Eye 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8AF15-AAB2-414D-AC00-63C5B576A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Use eye contact with other roadway users to confirm that they see you.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If you can not make eye contact, you must assume they do not see you.</a:t>
            </a:r>
          </a:p>
        </p:txBody>
      </p:sp>
    </p:spTree>
    <p:extLst>
      <p:ext uri="{BB962C8B-B14F-4D97-AF65-F5344CB8AC3E}">
        <p14:creationId xmlns:p14="http://schemas.microsoft.com/office/powerpoint/2010/main" val="4192697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53E2B-262C-486B-A293-B7CAC4408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ea typeface="+mj-lt"/>
                <a:cs typeface="+mj-lt"/>
              </a:rPr>
              <a:t>Key Vocabulary and Topics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4CE3A-FEE6-4DD3-BAAE-AAD910F8E36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>
                <a:ea typeface="+mn-lt"/>
                <a:cs typeface="+mn-lt"/>
              </a:rPr>
              <a:t>Acceleration lane </a:t>
            </a:r>
          </a:p>
          <a:p>
            <a:r>
              <a:rPr lang="en-US">
                <a:ea typeface="+mn-lt"/>
                <a:cs typeface="+mn-lt"/>
              </a:rPr>
              <a:t>Entrance/exit ramp  </a:t>
            </a:r>
          </a:p>
          <a:p>
            <a:r>
              <a:rPr lang="en-US">
                <a:ea typeface="+mn-lt"/>
                <a:cs typeface="+mn-lt"/>
              </a:rPr>
              <a:t>Expressway </a:t>
            </a:r>
          </a:p>
          <a:p>
            <a:r>
              <a:rPr lang="en-US">
                <a:ea typeface="+mn-lt"/>
                <a:cs typeface="+mn-lt"/>
              </a:rPr>
              <a:t>Urban roadway  </a:t>
            </a:r>
          </a:p>
          <a:p>
            <a:r>
              <a:rPr lang="en-US">
                <a:ea typeface="+mn-lt"/>
                <a:cs typeface="+mn-lt"/>
              </a:rPr>
              <a:t>Rural roadway  </a:t>
            </a:r>
          </a:p>
          <a:p>
            <a:r>
              <a:rPr lang="en-US">
                <a:ea typeface="+mn-lt"/>
                <a:cs typeface="+mn-lt"/>
              </a:rPr>
              <a:t>Overtaking</a:t>
            </a:r>
          </a:p>
          <a:p>
            <a:r>
              <a:rPr lang="en-US">
                <a:ea typeface="+mn-lt"/>
                <a:cs typeface="+mn-lt"/>
              </a:rPr>
              <a:t>Cruise control</a:t>
            </a:r>
          </a:p>
          <a:p>
            <a:r>
              <a:rPr lang="en-US">
                <a:ea typeface="+mn-lt"/>
                <a:cs typeface="+mn-lt"/>
              </a:rPr>
              <a:t>Merge point area  </a:t>
            </a:r>
          </a:p>
          <a:p>
            <a:r>
              <a:rPr lang="en-US">
                <a:ea typeface="+mn-lt"/>
                <a:cs typeface="+mn-lt"/>
              </a:rPr>
              <a:t>Rural roadway  </a:t>
            </a:r>
          </a:p>
          <a:p>
            <a:r>
              <a:rPr lang="en-US">
                <a:ea typeface="+mn-lt"/>
                <a:cs typeface="+mn-lt"/>
              </a:rPr>
              <a:t>Shared left-turn lane  </a:t>
            </a:r>
          </a:p>
          <a:p>
            <a:r>
              <a:rPr lang="en-US">
                <a:ea typeface="+mn-lt"/>
                <a:cs typeface="+mn-lt"/>
              </a:rPr>
              <a:t>Slow moving vehicle  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172A3C-D019-412A-B4DF-AED526F9676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>
                <a:ea typeface="+mn-lt"/>
                <a:cs typeface="+mn-lt"/>
              </a:rPr>
              <a:t>Techniques: Isolate, Separate, Compromise, Minimize hazards</a:t>
            </a:r>
          </a:p>
          <a:p>
            <a:r>
              <a:rPr lang="en-US">
                <a:ea typeface="+mn-lt"/>
                <a:cs typeface="+mn-lt"/>
              </a:rPr>
              <a:t>Characteristics of different driving environments </a:t>
            </a:r>
          </a:p>
          <a:p>
            <a:r>
              <a:rPr lang="en-US">
                <a:ea typeface="+mn-lt"/>
                <a:cs typeface="+mn-lt"/>
              </a:rPr>
              <a:t>Limited visibility, space and traction situations</a:t>
            </a:r>
          </a:p>
          <a:p>
            <a:r>
              <a:rPr lang="en-US">
                <a:ea typeface="+mn-lt"/>
                <a:cs typeface="+mn-lt"/>
              </a:rPr>
              <a:t>School zone</a:t>
            </a:r>
          </a:p>
          <a:p>
            <a:r>
              <a:rPr lang="en-US">
                <a:ea typeface="+mn-lt"/>
                <a:cs typeface="+mn-lt"/>
              </a:rPr>
              <a:t>Advisory speed</a:t>
            </a:r>
          </a:p>
          <a:p>
            <a:r>
              <a:rPr lang="en-US">
                <a:ea typeface="+mn-lt"/>
                <a:cs typeface="+mn-lt"/>
              </a:rPr>
              <a:t>Basic speed laws</a:t>
            </a:r>
          </a:p>
          <a:p>
            <a:r>
              <a:rPr lang="en-US">
                <a:ea typeface="+mn-lt"/>
                <a:cs typeface="+mn-lt"/>
              </a:rPr>
              <a:t>Point of no return</a:t>
            </a:r>
          </a:p>
          <a:p>
            <a:r>
              <a:rPr lang="en-US">
                <a:ea typeface="+mn-lt"/>
                <a:cs typeface="+mn-lt"/>
              </a:rPr>
              <a:t>Yielding right of way</a:t>
            </a:r>
          </a:p>
          <a:p>
            <a:r>
              <a:rPr lang="en-US">
                <a:ea typeface="+mn-lt"/>
                <a:cs typeface="+mn-lt"/>
              </a:rPr>
              <a:t>Protected lanes</a:t>
            </a:r>
          </a:p>
          <a:p>
            <a:r>
              <a:rPr lang="en-US">
                <a:ea typeface="+mn-lt"/>
                <a:cs typeface="+mn-lt"/>
              </a:rPr>
              <a:t>Collector lanes 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98424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BE972-61FC-4AB9-B89D-0008D8F9D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Minimize – Separate - Compromise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83F28-DDF5-4CC0-982E-2822757D6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/>
              <a:t>Minimize</a:t>
            </a:r>
            <a:r>
              <a:rPr lang="en-US"/>
              <a:t> – Steer away to increase the distance between your vehicle and a (single) hazard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u="sng"/>
              <a:t>Separate</a:t>
            </a:r>
            <a:r>
              <a:rPr lang="en-US"/>
              <a:t> – Change speed to take 2 or more hazards one at a time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u="sng"/>
              <a:t>Compromise</a:t>
            </a:r>
            <a:r>
              <a:rPr lang="en-US"/>
              <a:t> – Give up your speed (Time) and/or lane position (Space) to avoid a collision when you are not able to minimize or separate.</a:t>
            </a:r>
          </a:p>
        </p:txBody>
      </p:sp>
    </p:spTree>
    <p:extLst>
      <p:ext uri="{BB962C8B-B14F-4D97-AF65-F5344CB8AC3E}">
        <p14:creationId xmlns:p14="http://schemas.microsoft.com/office/powerpoint/2010/main" val="10021836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A45D9-56CA-47F2-B533-775EFDA5A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3657600" cy="4775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67" b="1" i="1" u="sng" dirty="0"/>
              <a:t>Minimize</a:t>
            </a:r>
            <a:endParaRPr lang="en-US" sz="2667" b="1" dirty="0"/>
          </a:p>
          <a:p>
            <a:pPr marL="0" indent="0">
              <a:buNone/>
            </a:pPr>
            <a:r>
              <a:rPr lang="en-US" sz="2667" dirty="0"/>
              <a:t>Steer away to place more distance between your vehicle and a hazard.    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6EA474-6888-479D-8D60-0216F20491B6}"/>
              </a:ext>
            </a:extLst>
          </p:cNvPr>
          <p:cNvSpPr txBox="1"/>
          <p:nvPr/>
        </p:nvSpPr>
        <p:spPr>
          <a:xfrm>
            <a:off x="9596409" y="1787139"/>
            <a:ext cx="1219200" cy="861774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Parked vehicle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5041961-338F-440A-9FB6-5E6751582F57}"/>
              </a:ext>
            </a:extLst>
          </p:cNvPr>
          <p:cNvCxnSpPr/>
          <p:nvPr/>
        </p:nvCxnSpPr>
        <p:spPr>
          <a:xfrm flipH="1">
            <a:off x="7897664" y="2647167"/>
            <a:ext cx="2154475" cy="0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F8907F6B-D957-4CC2-B524-B58971B32562}"/>
              </a:ext>
            </a:extLst>
          </p:cNvPr>
          <p:cNvSpPr/>
          <p:nvPr/>
        </p:nvSpPr>
        <p:spPr>
          <a:xfrm>
            <a:off x="4165600" y="506969"/>
            <a:ext cx="5181600" cy="617317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Rounded Rectangle 4">
            <a:extLst>
              <a:ext uri="{FF2B5EF4-FFF2-40B4-BE49-F238E27FC236}">
                <a16:creationId xmlns:a16="http://schemas.microsoft.com/office/drawing/2014/main" id="{22A343A5-74AC-48EF-8173-9012DCBB39B8}"/>
              </a:ext>
            </a:extLst>
          </p:cNvPr>
          <p:cNvSpPr/>
          <p:nvPr/>
        </p:nvSpPr>
        <p:spPr>
          <a:xfrm>
            <a:off x="8610229" y="1787139"/>
            <a:ext cx="683788" cy="123110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" name="Pentagon 5">
            <a:extLst>
              <a:ext uri="{FF2B5EF4-FFF2-40B4-BE49-F238E27FC236}">
                <a16:creationId xmlns:a16="http://schemas.microsoft.com/office/drawing/2014/main" id="{095138F4-6AB2-444F-8187-E90CD04C2B63}"/>
              </a:ext>
            </a:extLst>
          </p:cNvPr>
          <p:cNvSpPr/>
          <p:nvPr/>
        </p:nvSpPr>
        <p:spPr>
          <a:xfrm rot="16200000">
            <a:off x="7146938" y="5501732"/>
            <a:ext cx="1352527" cy="744571"/>
          </a:xfrm>
          <a:prstGeom prst="homePlate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" name="Up Arrow 6">
            <a:extLst>
              <a:ext uri="{FF2B5EF4-FFF2-40B4-BE49-F238E27FC236}">
                <a16:creationId xmlns:a16="http://schemas.microsoft.com/office/drawing/2014/main" id="{F52B587F-8F4E-45DE-B82B-141351693F28}"/>
              </a:ext>
            </a:extLst>
          </p:cNvPr>
          <p:cNvSpPr/>
          <p:nvPr/>
        </p:nvSpPr>
        <p:spPr>
          <a:xfrm>
            <a:off x="5617814" y="674791"/>
            <a:ext cx="1040879" cy="3495312"/>
          </a:xfrm>
          <a:prstGeom prst="upArrow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DF87766-69AF-4713-8889-E2D4EDBB3F3A}"/>
              </a:ext>
            </a:extLst>
          </p:cNvPr>
          <p:cNvCxnSpPr>
            <a:cxnSpLocks/>
          </p:cNvCxnSpPr>
          <p:nvPr/>
        </p:nvCxnSpPr>
        <p:spPr>
          <a:xfrm flipH="1" flipV="1">
            <a:off x="6373989" y="4132382"/>
            <a:ext cx="1246011" cy="1206447"/>
          </a:xfrm>
          <a:prstGeom prst="straightConnector1">
            <a:avLst/>
          </a:prstGeom>
          <a:solidFill>
            <a:schemeClr val="bg1"/>
          </a:solidFill>
          <a:ln w="6985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D54D57B-0A2E-4485-A840-9A21D151A66D}"/>
              </a:ext>
            </a:extLst>
          </p:cNvPr>
          <p:cNvSpPr txBox="1"/>
          <p:nvPr/>
        </p:nvSpPr>
        <p:spPr>
          <a:xfrm>
            <a:off x="6655711" y="2508871"/>
            <a:ext cx="1800645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Increase Space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(LP 2/4)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23A5DDA-410A-4F38-83CA-44D207DE5B46}"/>
              </a:ext>
            </a:extLst>
          </p:cNvPr>
          <p:cNvCxnSpPr/>
          <p:nvPr/>
        </p:nvCxnSpPr>
        <p:spPr>
          <a:xfrm flipH="1">
            <a:off x="8659613" y="1936160"/>
            <a:ext cx="588820" cy="984840"/>
          </a:xfrm>
          <a:prstGeom prst="line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6DAF41C-0C4D-408C-87A5-5155E2E112FE}"/>
              </a:ext>
            </a:extLst>
          </p:cNvPr>
          <p:cNvCxnSpPr/>
          <p:nvPr/>
        </p:nvCxnSpPr>
        <p:spPr>
          <a:xfrm>
            <a:off x="8633020" y="1905000"/>
            <a:ext cx="615411" cy="1017675"/>
          </a:xfrm>
          <a:prstGeom prst="line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0BEF600-46DC-4D3B-BC35-9836AC98916C}"/>
              </a:ext>
            </a:extLst>
          </p:cNvPr>
          <p:cNvSpPr txBox="1"/>
          <p:nvPr/>
        </p:nvSpPr>
        <p:spPr>
          <a:xfrm>
            <a:off x="8110171" y="5493777"/>
            <a:ext cx="1394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9254408-C651-40E7-A8A6-02CE4624C1A6}"/>
              </a:ext>
            </a:extLst>
          </p:cNvPr>
          <p:cNvCxnSpPr>
            <a:cxnSpLocks/>
          </p:cNvCxnSpPr>
          <p:nvPr/>
        </p:nvCxnSpPr>
        <p:spPr>
          <a:xfrm flipH="1">
            <a:off x="6756400" y="2108200"/>
            <a:ext cx="1699957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71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6842C-25E0-4B53-9EBC-63A61E9DC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93800"/>
            <a:ext cx="2540000" cy="27432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Clr>
                <a:schemeClr val="tx1"/>
              </a:buClr>
              <a:buSzPts val="2800"/>
              <a:buNone/>
            </a:pPr>
            <a:endParaRPr lang="en-US" dirty="0"/>
          </a:p>
          <a:p>
            <a:pPr marL="304792" indent="-67732">
              <a:spcBef>
                <a:spcPts val="1333"/>
              </a:spcBef>
              <a:buClr>
                <a:srgbClr val="EDEDED"/>
              </a:buClr>
              <a:buSzPts val="2800"/>
              <a:buNone/>
            </a:pPr>
            <a:endParaRPr lang="en-US" sz="3733" dirty="0">
              <a:solidFill>
                <a:srgbClr val="EDEDED"/>
              </a:solidFill>
              <a:ea typeface="Corbel"/>
              <a:cs typeface="Corbel"/>
              <a:sym typeface="Corbe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34061C-CD44-47C4-8EED-1FFAE75F226E}"/>
              </a:ext>
            </a:extLst>
          </p:cNvPr>
          <p:cNvSpPr/>
          <p:nvPr/>
        </p:nvSpPr>
        <p:spPr>
          <a:xfrm>
            <a:off x="1049193" y="2208386"/>
            <a:ext cx="2641600" cy="173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67" b="1" i="1" u="sng" dirty="0">
                <a:latin typeface="Arial" panose="020B0604020202020204" pitchFamily="34" charset="0"/>
                <a:cs typeface="Arial" panose="020B0604020202020204" pitchFamily="34" charset="0"/>
              </a:rPr>
              <a:t>Minimize</a:t>
            </a:r>
          </a:p>
          <a:p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Do not get trapped by lines.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21F927-AC9D-4467-A49A-C7587934109F}"/>
              </a:ext>
            </a:extLst>
          </p:cNvPr>
          <p:cNvSpPr/>
          <p:nvPr/>
        </p:nvSpPr>
        <p:spPr>
          <a:xfrm>
            <a:off x="4039992" y="482601"/>
            <a:ext cx="4112016" cy="6375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4C9805A-5882-4974-A401-890C4008B735}"/>
              </a:ext>
            </a:extLst>
          </p:cNvPr>
          <p:cNvCxnSpPr>
            <a:cxnSpLocks/>
            <a:stCxn id="5" idx="0"/>
            <a:endCxn id="5" idx="2"/>
          </p:cNvCxnSpPr>
          <p:nvPr/>
        </p:nvCxnSpPr>
        <p:spPr>
          <a:xfrm>
            <a:off x="6096000" y="482601"/>
            <a:ext cx="0" cy="6375400"/>
          </a:xfrm>
          <a:prstGeom prst="line">
            <a:avLst/>
          </a:prstGeom>
          <a:ln w="889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entagon 17">
            <a:extLst>
              <a:ext uri="{FF2B5EF4-FFF2-40B4-BE49-F238E27FC236}">
                <a16:creationId xmlns:a16="http://schemas.microsoft.com/office/drawing/2014/main" id="{28B2CF97-FFDB-44BB-A941-3311C54F0038}"/>
              </a:ext>
            </a:extLst>
          </p:cNvPr>
          <p:cNvSpPr/>
          <p:nvPr/>
        </p:nvSpPr>
        <p:spPr>
          <a:xfrm rot="16200000">
            <a:off x="6173686" y="5461093"/>
            <a:ext cx="1320613" cy="711200"/>
          </a:xfrm>
          <a:prstGeom prst="homePlate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Up Arrow 19">
            <a:extLst>
              <a:ext uri="{FF2B5EF4-FFF2-40B4-BE49-F238E27FC236}">
                <a16:creationId xmlns:a16="http://schemas.microsoft.com/office/drawing/2014/main" id="{69CAB9CC-A6DB-40E4-B0BC-CD31873AEDA2}"/>
              </a:ext>
            </a:extLst>
          </p:cNvPr>
          <p:cNvSpPr/>
          <p:nvPr/>
        </p:nvSpPr>
        <p:spPr>
          <a:xfrm>
            <a:off x="5055993" y="685799"/>
            <a:ext cx="1219193" cy="2743192"/>
          </a:xfrm>
          <a:prstGeom prst="upArrow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16EECD9-55D2-498C-8DDB-935478DC6D2A}"/>
              </a:ext>
            </a:extLst>
          </p:cNvPr>
          <p:cNvCxnSpPr>
            <a:cxnSpLocks/>
          </p:cNvCxnSpPr>
          <p:nvPr/>
        </p:nvCxnSpPr>
        <p:spPr>
          <a:xfrm flipH="1" flipV="1">
            <a:off x="5970394" y="3835400"/>
            <a:ext cx="711201" cy="1422403"/>
          </a:xfrm>
          <a:prstGeom prst="straightConnector1">
            <a:avLst/>
          </a:prstGeom>
          <a:ln w="57150">
            <a:solidFill>
              <a:schemeClr val="accent5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F868DAA-73EA-4889-B060-B7CCB0ED65E8}"/>
              </a:ext>
            </a:extLst>
          </p:cNvPr>
          <p:cNvCxnSpPr>
            <a:cxnSpLocks/>
          </p:cNvCxnSpPr>
          <p:nvPr/>
        </p:nvCxnSpPr>
        <p:spPr>
          <a:xfrm flipH="1">
            <a:off x="5970393" y="1980499"/>
            <a:ext cx="1219192" cy="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805100C-4795-4BA5-8062-87D07070153A}"/>
              </a:ext>
            </a:extLst>
          </p:cNvPr>
          <p:cNvGrpSpPr/>
          <p:nvPr/>
        </p:nvGrpSpPr>
        <p:grpSpPr>
          <a:xfrm>
            <a:off x="7265097" y="1290651"/>
            <a:ext cx="761305" cy="1379696"/>
            <a:chOff x="7277621" y="895739"/>
            <a:chExt cx="752926" cy="1415383"/>
          </a:xfrm>
          <a:solidFill>
            <a:srgbClr val="FFFF00"/>
          </a:solidFill>
        </p:grpSpPr>
        <p:sp>
          <p:nvSpPr>
            <p:cNvPr id="7" name="Rounded Rectangle 12">
              <a:extLst>
                <a:ext uri="{FF2B5EF4-FFF2-40B4-BE49-F238E27FC236}">
                  <a16:creationId xmlns:a16="http://schemas.microsoft.com/office/drawing/2014/main" id="{C411C0A0-BFBA-4FB2-9D8B-C208265E24B2}"/>
                </a:ext>
              </a:extLst>
            </p:cNvPr>
            <p:cNvSpPr/>
            <p:nvPr/>
          </p:nvSpPr>
          <p:spPr>
            <a:xfrm>
              <a:off x="7277621" y="895739"/>
              <a:ext cx="752926" cy="1415383"/>
            </a:xfrm>
            <a:prstGeom prst="roundRect">
              <a:avLst/>
            </a:prstGeom>
            <a:grpFill/>
            <a:ln>
              <a:solidFill>
                <a:schemeClr val="accent5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3408296-9D57-4837-9E73-E6CEAD03BA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65442" y="984738"/>
              <a:ext cx="592854" cy="1235948"/>
            </a:xfrm>
            <a:prstGeom prst="line">
              <a:avLst/>
            </a:prstGeom>
            <a:grpFill/>
            <a:ln w="28575">
              <a:solidFill>
                <a:schemeClr val="accent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3816C59-F7BE-4E9F-8779-261C4D5C75F8}"/>
                </a:ext>
              </a:extLst>
            </p:cNvPr>
            <p:cNvCxnSpPr>
              <a:cxnSpLocks/>
            </p:cNvCxnSpPr>
            <p:nvPr/>
          </p:nvCxnSpPr>
          <p:spPr>
            <a:xfrm>
              <a:off x="7365442" y="984738"/>
              <a:ext cx="592853" cy="1306286"/>
            </a:xfrm>
            <a:prstGeom prst="line">
              <a:avLst/>
            </a:prstGeom>
            <a:grpFill/>
            <a:ln w="28575">
              <a:solidFill>
                <a:schemeClr val="accent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3250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4C4E7-321C-4123-BF53-C530930BE58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6400" y="2108201"/>
            <a:ext cx="2516957" cy="1121833"/>
          </a:xfrm>
        </p:spPr>
        <p:txBody>
          <a:bodyPr>
            <a:noAutofit/>
          </a:bodyPr>
          <a:lstStyle/>
          <a:p>
            <a:pPr algn="l"/>
            <a:r>
              <a:rPr lang="en-US" sz="2667" b="0" dirty="0">
                <a:ea typeface="Corbel"/>
                <a:sym typeface="Corbel"/>
              </a:rPr>
              <a:t>Approaching vehicle in poor lane position</a:t>
            </a:r>
            <a:endParaRPr lang="en-US" sz="2667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3ABFD-8926-4AA0-81E6-63DE1F8B02B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379455" y="1701801"/>
            <a:ext cx="2336800" cy="129093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SzPts val="1960"/>
              <a:buNone/>
            </a:pPr>
            <a:r>
              <a:rPr lang="en-US" sz="2667" b="1" i="1" u="sng" dirty="0"/>
              <a:t>Minimize</a:t>
            </a:r>
            <a:endParaRPr lang="en-US" sz="2667" i="1" dirty="0"/>
          </a:p>
          <a:p>
            <a:pPr marL="0" indent="0">
              <a:spcBef>
                <a:spcPts val="0"/>
              </a:spcBef>
              <a:buSzPts val="1960"/>
              <a:buNone/>
            </a:pPr>
            <a:r>
              <a:rPr lang="en-US" sz="2667" dirty="0"/>
              <a:t>Steer away to place more distance between you and the hazard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D6018E-15B7-4862-8F55-0DD7FC5F2089}"/>
              </a:ext>
            </a:extLst>
          </p:cNvPr>
          <p:cNvSpPr/>
          <p:nvPr/>
        </p:nvSpPr>
        <p:spPr>
          <a:xfrm>
            <a:off x="3556000" y="486229"/>
            <a:ext cx="4843331" cy="632771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1AEB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09585">
              <a:defRPr/>
            </a:pPr>
            <a:endParaRPr lang="en-US" sz="2400" kern="0">
              <a:solidFill>
                <a:prstClr val="white"/>
              </a:solidFill>
              <a:latin typeface="Corbel" panose="020B0503020204020204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8FB3A9-DDD8-4CD2-A971-0EAE55A766D7}"/>
              </a:ext>
            </a:extLst>
          </p:cNvPr>
          <p:cNvCxnSpPr>
            <a:stCxn id="4" idx="0"/>
            <a:endCxn id="4" idx="2"/>
          </p:cNvCxnSpPr>
          <p:nvPr/>
        </p:nvCxnSpPr>
        <p:spPr>
          <a:xfrm>
            <a:off x="5977665" y="486229"/>
            <a:ext cx="0" cy="6327711"/>
          </a:xfrm>
          <a:prstGeom prst="line">
            <a:avLst/>
          </a:prstGeom>
          <a:noFill/>
          <a:ln w="57150" cap="flat" cmpd="sng" algn="ctr">
            <a:solidFill>
              <a:sysClr val="windowText" lastClr="000000"/>
            </a:solidFill>
            <a:prstDash val="lgDash"/>
            <a:miter lim="800000"/>
          </a:ln>
          <a:effectLst/>
        </p:spPr>
      </p:cxn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FED5A195-396D-45C2-88A4-27B92286054B}"/>
              </a:ext>
            </a:extLst>
          </p:cNvPr>
          <p:cNvSpPr/>
          <p:nvPr/>
        </p:nvSpPr>
        <p:spPr>
          <a:xfrm>
            <a:off x="5069611" y="565355"/>
            <a:ext cx="836711" cy="13261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accent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09585">
              <a:defRPr/>
            </a:pPr>
            <a:endParaRPr lang="en-US" sz="2400" kern="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7" name="Pentagon 8">
            <a:extLst>
              <a:ext uri="{FF2B5EF4-FFF2-40B4-BE49-F238E27FC236}">
                <a16:creationId xmlns:a16="http://schemas.microsoft.com/office/drawing/2014/main" id="{8B3EF150-1701-498C-B7A4-89DDB00520FC}"/>
              </a:ext>
            </a:extLst>
          </p:cNvPr>
          <p:cNvSpPr/>
          <p:nvPr/>
        </p:nvSpPr>
        <p:spPr>
          <a:xfrm rot="16200000">
            <a:off x="6754260" y="5605283"/>
            <a:ext cx="1425425" cy="730461"/>
          </a:xfrm>
          <a:prstGeom prst="homePlate">
            <a:avLst/>
          </a:prstGeom>
          <a:solidFill>
            <a:srgbClr val="41AEBD"/>
          </a:solidFill>
          <a:ln w="12700" cap="flat" cmpd="sng" algn="ctr">
            <a:solidFill>
              <a:srgbClr val="41AEB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09585">
              <a:defRPr/>
            </a:pPr>
            <a:endParaRPr lang="en-US" sz="2400" kern="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8" name="Up Arrow 9">
            <a:extLst>
              <a:ext uri="{FF2B5EF4-FFF2-40B4-BE49-F238E27FC236}">
                <a16:creationId xmlns:a16="http://schemas.microsoft.com/office/drawing/2014/main" id="{51949C21-7A78-4308-ACA3-F4085850AD9A}"/>
              </a:ext>
            </a:extLst>
          </p:cNvPr>
          <p:cNvSpPr/>
          <p:nvPr/>
        </p:nvSpPr>
        <p:spPr>
          <a:xfrm>
            <a:off x="7672403" y="578900"/>
            <a:ext cx="871365" cy="3095528"/>
          </a:xfrm>
          <a:prstGeom prst="upArrow">
            <a:avLst/>
          </a:prstGeom>
          <a:solidFill>
            <a:srgbClr val="41AEBD"/>
          </a:solidFill>
          <a:ln w="12700" cap="flat" cmpd="sng" algn="ctr">
            <a:solidFill>
              <a:srgbClr val="41AEB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09585">
              <a:defRPr/>
            </a:pPr>
            <a:endParaRPr lang="en-US" sz="2400" kern="0">
              <a:solidFill>
                <a:prstClr val="white"/>
              </a:solidFill>
              <a:latin typeface="Corbel" panose="020B0503020204020204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F701F3B-AA6E-4EA7-ABDB-309AC4699158}"/>
              </a:ext>
            </a:extLst>
          </p:cNvPr>
          <p:cNvCxnSpPr>
            <a:cxnSpLocks/>
          </p:cNvCxnSpPr>
          <p:nvPr/>
        </p:nvCxnSpPr>
        <p:spPr>
          <a:xfrm flipV="1">
            <a:off x="7518400" y="3693605"/>
            <a:ext cx="589685" cy="1681641"/>
          </a:xfrm>
          <a:prstGeom prst="straightConnector1">
            <a:avLst/>
          </a:prstGeom>
          <a:noFill/>
          <a:ln w="50800" cap="flat" cmpd="sng" algn="ctr">
            <a:solidFill>
              <a:srgbClr val="41AEBD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950EB78-C1FC-43BE-994B-4BCAD5EAD6A9}"/>
              </a:ext>
            </a:extLst>
          </p:cNvPr>
          <p:cNvCxnSpPr>
            <a:cxnSpLocks/>
          </p:cNvCxnSpPr>
          <p:nvPr/>
        </p:nvCxnSpPr>
        <p:spPr>
          <a:xfrm>
            <a:off x="6176205" y="1273973"/>
            <a:ext cx="1545961" cy="23115"/>
          </a:xfrm>
          <a:prstGeom prst="straightConnector1">
            <a:avLst/>
          </a:prstGeom>
          <a:noFill/>
          <a:ln w="4445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DEA3D02-D208-4169-B694-7270A334EE11}"/>
              </a:ext>
            </a:extLst>
          </p:cNvPr>
          <p:cNvSpPr txBox="1"/>
          <p:nvPr/>
        </p:nvSpPr>
        <p:spPr>
          <a:xfrm>
            <a:off x="6214337" y="1416243"/>
            <a:ext cx="1718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Increase Space</a:t>
            </a:r>
          </a:p>
          <a:p>
            <a:pPr defTabSz="609585"/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(LP 3/5)</a:t>
            </a:r>
          </a:p>
        </p:txBody>
      </p:sp>
    </p:spTree>
    <p:extLst>
      <p:ext uri="{BB962C8B-B14F-4D97-AF65-F5344CB8AC3E}">
        <p14:creationId xmlns:p14="http://schemas.microsoft.com/office/powerpoint/2010/main" val="32661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CD5B499-DD61-4E6B-A5E3-F3D84F90A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491" y="2546708"/>
            <a:ext cx="3108364" cy="1764585"/>
          </a:xfrm>
        </p:spPr>
        <p:txBody>
          <a:bodyPr>
            <a:noAutofit/>
          </a:bodyPr>
          <a:lstStyle/>
          <a:p>
            <a:pPr marL="66885" indent="0">
              <a:lnSpc>
                <a:spcPct val="110000"/>
              </a:lnSpc>
              <a:spcBef>
                <a:spcPts val="0"/>
              </a:spcBef>
              <a:buClr>
                <a:srgbClr val="EDEDED"/>
              </a:buClr>
              <a:buSzPts val="1800"/>
              <a:buNone/>
            </a:pPr>
            <a:r>
              <a:rPr lang="en-US" sz="2667" dirty="0"/>
              <a:t>Approaching vehicle on or over the center line.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E00F77-AE8E-4DE4-8570-2F4D24AD741A}"/>
              </a:ext>
            </a:extLst>
          </p:cNvPr>
          <p:cNvSpPr txBox="1"/>
          <p:nvPr/>
        </p:nvSpPr>
        <p:spPr>
          <a:xfrm>
            <a:off x="9230229" y="2717800"/>
            <a:ext cx="2555371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i="1" u="sng" dirty="0"/>
              <a:t>Minimize</a:t>
            </a:r>
          </a:p>
          <a:p>
            <a:r>
              <a:rPr lang="en-US" sz="2667" dirty="0"/>
              <a:t>Do not get trapped by lines.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6DD8FD-5E0F-4A7D-BFA6-2B022F5184BE}"/>
              </a:ext>
            </a:extLst>
          </p:cNvPr>
          <p:cNvSpPr/>
          <p:nvPr/>
        </p:nvSpPr>
        <p:spPr>
          <a:xfrm>
            <a:off x="4060187" y="685800"/>
            <a:ext cx="4258469" cy="59944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1AEB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09585">
              <a:defRPr/>
            </a:pPr>
            <a:endParaRPr lang="en-US" sz="2400" kern="0">
              <a:solidFill>
                <a:prstClr val="white"/>
              </a:solidFill>
              <a:latin typeface="Corbel" panose="020B0503020204020204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CC5A00F-242D-4F13-9947-79AC96312665}"/>
              </a:ext>
            </a:extLst>
          </p:cNvPr>
          <p:cNvCxnSpPr/>
          <p:nvPr/>
        </p:nvCxnSpPr>
        <p:spPr>
          <a:xfrm>
            <a:off x="6189421" y="714400"/>
            <a:ext cx="0" cy="5940400"/>
          </a:xfrm>
          <a:prstGeom prst="line">
            <a:avLst/>
          </a:prstGeom>
          <a:noFill/>
          <a:ln w="60325" cap="flat" cmpd="sng" algn="ctr">
            <a:solidFill>
              <a:sysClr val="windowText" lastClr="000000"/>
            </a:solidFill>
            <a:prstDash val="lgDash"/>
            <a:miter lim="800000"/>
          </a:ln>
          <a:effectLst/>
        </p:spPr>
      </p:cxn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F1E5C528-AA01-40D0-BC54-ADC7809FE6D6}"/>
              </a:ext>
            </a:extLst>
          </p:cNvPr>
          <p:cNvSpPr/>
          <p:nvPr/>
        </p:nvSpPr>
        <p:spPr>
          <a:xfrm>
            <a:off x="5729046" y="844602"/>
            <a:ext cx="652199" cy="1030753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accent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09585">
              <a:defRPr/>
            </a:pPr>
            <a:endParaRPr lang="en-US" sz="2400" kern="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8" name="Pentagon 8">
            <a:extLst>
              <a:ext uri="{FF2B5EF4-FFF2-40B4-BE49-F238E27FC236}">
                <a16:creationId xmlns:a16="http://schemas.microsoft.com/office/drawing/2014/main" id="{800AB52F-2DFA-42EB-A868-0D1EED8AA86C}"/>
              </a:ext>
            </a:extLst>
          </p:cNvPr>
          <p:cNvSpPr/>
          <p:nvPr/>
        </p:nvSpPr>
        <p:spPr>
          <a:xfrm rot="16200000">
            <a:off x="6596890" y="5555490"/>
            <a:ext cx="1211004" cy="632015"/>
          </a:xfrm>
          <a:prstGeom prst="homePlate">
            <a:avLst/>
          </a:prstGeom>
          <a:solidFill>
            <a:srgbClr val="41AEBD"/>
          </a:solidFill>
          <a:ln w="12700" cap="flat" cmpd="sng" algn="ctr">
            <a:solidFill>
              <a:srgbClr val="41AEB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09585">
              <a:defRPr/>
            </a:pPr>
            <a:endParaRPr lang="en-US" sz="2400" kern="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9" name="Up Arrow 18">
            <a:extLst>
              <a:ext uri="{FF2B5EF4-FFF2-40B4-BE49-F238E27FC236}">
                <a16:creationId xmlns:a16="http://schemas.microsoft.com/office/drawing/2014/main" id="{3F4C95C1-312E-4306-832D-C2B66F7D75E3}"/>
              </a:ext>
            </a:extLst>
          </p:cNvPr>
          <p:cNvSpPr/>
          <p:nvPr/>
        </p:nvSpPr>
        <p:spPr>
          <a:xfrm>
            <a:off x="7636356" y="1084385"/>
            <a:ext cx="1048633" cy="3027163"/>
          </a:xfrm>
          <a:prstGeom prst="upArrow">
            <a:avLst/>
          </a:prstGeom>
          <a:solidFill>
            <a:srgbClr val="41AEBD"/>
          </a:solidFill>
          <a:ln w="12700" cap="flat" cmpd="sng" algn="ctr">
            <a:solidFill>
              <a:srgbClr val="41AEB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09585">
              <a:defRPr/>
            </a:pPr>
            <a:endParaRPr lang="en-US" sz="2400" kern="0">
              <a:solidFill>
                <a:prstClr val="white"/>
              </a:solidFill>
              <a:latin typeface="Corbel" panose="020B0503020204020204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584FDB2-8C81-4A5A-BD37-3DAAED51D3EB}"/>
              </a:ext>
            </a:extLst>
          </p:cNvPr>
          <p:cNvCxnSpPr>
            <a:cxnSpLocks/>
          </p:cNvCxnSpPr>
          <p:nvPr/>
        </p:nvCxnSpPr>
        <p:spPr>
          <a:xfrm flipV="1">
            <a:off x="7315201" y="4111549"/>
            <a:ext cx="789252" cy="1247851"/>
          </a:xfrm>
          <a:prstGeom prst="straightConnector1">
            <a:avLst/>
          </a:prstGeom>
          <a:noFill/>
          <a:ln w="60325" cap="flat" cmpd="sng" algn="ctr">
            <a:solidFill>
              <a:srgbClr val="41AEBD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4A2DCF3-EA82-4039-81A9-89540A5990DB}"/>
              </a:ext>
            </a:extLst>
          </p:cNvPr>
          <p:cNvCxnSpPr/>
          <p:nvPr/>
        </p:nvCxnSpPr>
        <p:spPr>
          <a:xfrm>
            <a:off x="6047345" y="1875355"/>
            <a:ext cx="0" cy="28424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02570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5CE04F-3406-440D-B1D4-A9B514898FB6}"/>
              </a:ext>
            </a:extLst>
          </p:cNvPr>
          <p:cNvSpPr txBox="1"/>
          <p:nvPr/>
        </p:nvSpPr>
        <p:spPr>
          <a:xfrm>
            <a:off x="812800" y="1498600"/>
            <a:ext cx="2641600" cy="173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i="1" u="sng" dirty="0"/>
              <a:t>Minimize</a:t>
            </a:r>
          </a:p>
          <a:p>
            <a:r>
              <a:rPr lang="en-US" sz="2667" dirty="0"/>
              <a:t>The large approaching vehicle.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4542561-2726-4174-9346-8F2C1076EE5C}"/>
              </a:ext>
            </a:extLst>
          </p:cNvPr>
          <p:cNvSpPr/>
          <p:nvPr/>
        </p:nvSpPr>
        <p:spPr>
          <a:xfrm>
            <a:off x="4775201" y="607528"/>
            <a:ext cx="3656580" cy="60726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42167A1-7C0D-45C2-99A9-4683D1EF44EE}"/>
              </a:ext>
            </a:extLst>
          </p:cNvPr>
          <p:cNvCxnSpPr/>
          <p:nvPr/>
        </p:nvCxnSpPr>
        <p:spPr>
          <a:xfrm>
            <a:off x="6594339" y="737773"/>
            <a:ext cx="0" cy="5942428"/>
          </a:xfrm>
          <a:prstGeom prst="line">
            <a:avLst/>
          </a:prstGeom>
          <a:ln w="603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7">
            <a:extLst>
              <a:ext uri="{FF2B5EF4-FFF2-40B4-BE49-F238E27FC236}">
                <a16:creationId xmlns:a16="http://schemas.microsoft.com/office/drawing/2014/main" id="{797C975A-2E05-41BF-AF9C-F44BFB2640DA}"/>
              </a:ext>
            </a:extLst>
          </p:cNvPr>
          <p:cNvSpPr/>
          <p:nvPr/>
        </p:nvSpPr>
        <p:spPr>
          <a:xfrm>
            <a:off x="5378080" y="2159614"/>
            <a:ext cx="560017" cy="103110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Pentagon 8">
            <a:extLst>
              <a:ext uri="{FF2B5EF4-FFF2-40B4-BE49-F238E27FC236}">
                <a16:creationId xmlns:a16="http://schemas.microsoft.com/office/drawing/2014/main" id="{24AA718D-66FE-4593-AFFC-6F78BA4836B6}"/>
              </a:ext>
            </a:extLst>
          </p:cNvPr>
          <p:cNvSpPr/>
          <p:nvPr/>
        </p:nvSpPr>
        <p:spPr>
          <a:xfrm rot="16200000">
            <a:off x="6897336" y="5586380"/>
            <a:ext cx="1186077" cy="595163"/>
          </a:xfrm>
          <a:prstGeom prst="homePlate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7" name="Up Arrow 18">
            <a:extLst>
              <a:ext uri="{FF2B5EF4-FFF2-40B4-BE49-F238E27FC236}">
                <a16:creationId xmlns:a16="http://schemas.microsoft.com/office/drawing/2014/main" id="{C5818818-AACD-4F63-981B-0EB9873A1E2B}"/>
              </a:ext>
            </a:extLst>
          </p:cNvPr>
          <p:cNvSpPr/>
          <p:nvPr/>
        </p:nvSpPr>
        <p:spPr>
          <a:xfrm>
            <a:off x="7580161" y="1161068"/>
            <a:ext cx="900420" cy="3028197"/>
          </a:xfrm>
          <a:prstGeom prst="upArrow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BDAA469-CACA-4032-82D2-C96EF7AF21AF}"/>
              </a:ext>
            </a:extLst>
          </p:cNvPr>
          <p:cNvCxnSpPr>
            <a:cxnSpLocks/>
          </p:cNvCxnSpPr>
          <p:nvPr/>
        </p:nvCxnSpPr>
        <p:spPr>
          <a:xfrm flipV="1">
            <a:off x="7518400" y="4189265"/>
            <a:ext cx="499376" cy="1101656"/>
          </a:xfrm>
          <a:prstGeom prst="straightConnector1">
            <a:avLst/>
          </a:prstGeom>
          <a:ln w="6032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10">
            <a:extLst>
              <a:ext uri="{FF2B5EF4-FFF2-40B4-BE49-F238E27FC236}">
                <a16:creationId xmlns:a16="http://schemas.microsoft.com/office/drawing/2014/main" id="{B3CD3211-FDA6-4A3E-8F37-992E3FF91802}"/>
              </a:ext>
            </a:extLst>
          </p:cNvPr>
          <p:cNvSpPr/>
          <p:nvPr/>
        </p:nvSpPr>
        <p:spPr>
          <a:xfrm>
            <a:off x="5103403" y="607527"/>
            <a:ext cx="1104780" cy="225762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B78124C-C01F-47B7-9462-BDA4CD91DEAA}"/>
              </a:ext>
            </a:extLst>
          </p:cNvPr>
          <p:cNvCxnSpPr/>
          <p:nvPr/>
        </p:nvCxnSpPr>
        <p:spPr>
          <a:xfrm>
            <a:off x="5471557" y="3190719"/>
            <a:ext cx="32483" cy="263949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8772385-B589-48B7-BEE9-E2EDE296E2D8}"/>
              </a:ext>
            </a:extLst>
          </p:cNvPr>
          <p:cNvCxnSpPr/>
          <p:nvPr/>
        </p:nvCxnSpPr>
        <p:spPr>
          <a:xfrm flipH="1">
            <a:off x="5794073" y="3129096"/>
            <a:ext cx="62275" cy="325573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46D9E85-27E6-4196-B1A3-FEF8E371B80F}"/>
              </a:ext>
            </a:extLst>
          </p:cNvPr>
          <p:cNvCxnSpPr/>
          <p:nvPr/>
        </p:nvCxnSpPr>
        <p:spPr>
          <a:xfrm>
            <a:off x="5485636" y="3454668"/>
            <a:ext cx="318091" cy="0"/>
          </a:xfrm>
          <a:prstGeom prst="line">
            <a:avLst/>
          </a:prstGeom>
          <a:ln w="412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84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9DBFC-9262-4741-86D4-DE7D11E18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641" y="2565399"/>
            <a:ext cx="2743200" cy="172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67" b="1" dirty="0"/>
              <a:t>MINIMIZE</a:t>
            </a:r>
            <a:r>
              <a:rPr lang="en-US" sz="2667" dirty="0"/>
              <a:t> means to </a:t>
            </a:r>
            <a:r>
              <a:rPr lang="en-US" sz="2667" b="1" dirty="0"/>
              <a:t>MOVE</a:t>
            </a:r>
            <a:r>
              <a:rPr lang="en-US" sz="2667" dirty="0"/>
              <a:t> your lane position.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7EC41B-C236-4173-8129-007140C55E69}"/>
              </a:ext>
            </a:extLst>
          </p:cNvPr>
          <p:cNvSpPr txBox="1"/>
          <p:nvPr/>
        </p:nvSpPr>
        <p:spPr>
          <a:xfrm>
            <a:off x="9233159" y="2546707"/>
            <a:ext cx="2235200" cy="173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i="1" u="sng" dirty="0">
                <a:latin typeface="Arial" panose="020B0604020202020204" pitchFamily="34" charset="0"/>
                <a:cs typeface="Arial" panose="020B0604020202020204" pitchFamily="34" charset="0"/>
              </a:rPr>
              <a:t>Minimize </a:t>
            </a:r>
          </a:p>
          <a:p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all single hazards</a:t>
            </a:r>
          </a:p>
          <a:p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(steer away) 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B7155C-8C78-49D1-864A-1936EB3009B4}"/>
              </a:ext>
            </a:extLst>
          </p:cNvPr>
          <p:cNvSpPr/>
          <p:nvPr/>
        </p:nvSpPr>
        <p:spPr>
          <a:xfrm>
            <a:off x="4652873" y="495299"/>
            <a:ext cx="3373527" cy="628650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1AEB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09585">
              <a:defRPr/>
            </a:pPr>
            <a:endParaRPr lang="en-US" sz="2400" kern="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6" name="Pentagon 3">
            <a:extLst>
              <a:ext uri="{FF2B5EF4-FFF2-40B4-BE49-F238E27FC236}">
                <a16:creationId xmlns:a16="http://schemas.microsoft.com/office/drawing/2014/main" id="{C33BDC0A-E52C-40AE-94F4-36691622ED05}"/>
              </a:ext>
            </a:extLst>
          </p:cNvPr>
          <p:cNvSpPr/>
          <p:nvPr/>
        </p:nvSpPr>
        <p:spPr>
          <a:xfrm rot="16200000">
            <a:off x="6328471" y="5878376"/>
            <a:ext cx="1148220" cy="516667"/>
          </a:xfrm>
          <a:prstGeom prst="homePlate">
            <a:avLst/>
          </a:prstGeom>
          <a:solidFill>
            <a:srgbClr val="41AEBD"/>
          </a:solidFill>
          <a:ln w="12700" cap="flat" cmpd="sng" algn="ctr">
            <a:solidFill>
              <a:srgbClr val="41AEB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09585">
              <a:defRPr/>
            </a:pPr>
            <a:endParaRPr lang="en-US" sz="2400" kern="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7" name="Donut 10">
            <a:extLst>
              <a:ext uri="{FF2B5EF4-FFF2-40B4-BE49-F238E27FC236}">
                <a16:creationId xmlns:a16="http://schemas.microsoft.com/office/drawing/2014/main" id="{51449E48-A428-4FB7-9FC8-4B17BC5F3F8B}"/>
              </a:ext>
            </a:extLst>
          </p:cNvPr>
          <p:cNvSpPr/>
          <p:nvPr/>
        </p:nvSpPr>
        <p:spPr>
          <a:xfrm>
            <a:off x="7690547" y="1971764"/>
            <a:ext cx="263399" cy="275573"/>
          </a:xfrm>
          <a:prstGeom prst="donut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09585">
              <a:defRPr/>
            </a:pPr>
            <a:endParaRPr lang="en-US" sz="2400" kern="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8" name="Donut 11">
            <a:extLst>
              <a:ext uri="{FF2B5EF4-FFF2-40B4-BE49-F238E27FC236}">
                <a16:creationId xmlns:a16="http://schemas.microsoft.com/office/drawing/2014/main" id="{086C47A2-D4A5-456E-84BD-5F4F4EC0D71D}"/>
              </a:ext>
            </a:extLst>
          </p:cNvPr>
          <p:cNvSpPr/>
          <p:nvPr/>
        </p:nvSpPr>
        <p:spPr>
          <a:xfrm>
            <a:off x="7675990" y="2402546"/>
            <a:ext cx="263399" cy="287055"/>
          </a:xfrm>
          <a:prstGeom prst="donut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09585">
              <a:defRPr/>
            </a:pPr>
            <a:endParaRPr lang="en-US" sz="2400" kern="0">
              <a:solidFill>
                <a:prstClr val="white"/>
              </a:solidFill>
              <a:latin typeface="Corbel" panose="020B0503020204020204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00D8CF-7904-4567-B47A-67AD1955F38D}"/>
              </a:ext>
            </a:extLst>
          </p:cNvPr>
          <p:cNvCxnSpPr/>
          <p:nvPr/>
        </p:nvCxnSpPr>
        <p:spPr>
          <a:xfrm>
            <a:off x="7818992" y="2258819"/>
            <a:ext cx="1" cy="143727"/>
          </a:xfrm>
          <a:prstGeom prst="line">
            <a:avLst/>
          </a:prstGeom>
          <a:noFill/>
          <a:ln w="444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0" name="Up Arrow 14">
            <a:extLst>
              <a:ext uri="{FF2B5EF4-FFF2-40B4-BE49-F238E27FC236}">
                <a16:creationId xmlns:a16="http://schemas.microsoft.com/office/drawing/2014/main" id="{6BB842E1-3103-4B90-B26A-3D0E470E75C0}"/>
              </a:ext>
            </a:extLst>
          </p:cNvPr>
          <p:cNvSpPr/>
          <p:nvPr/>
        </p:nvSpPr>
        <p:spPr>
          <a:xfrm>
            <a:off x="5658908" y="1092201"/>
            <a:ext cx="569009" cy="3134639"/>
          </a:xfrm>
          <a:prstGeom prst="upArrow">
            <a:avLst/>
          </a:prstGeom>
          <a:solidFill>
            <a:srgbClr val="41AEBD"/>
          </a:solidFill>
          <a:ln w="12700" cap="flat" cmpd="sng" algn="ctr">
            <a:solidFill>
              <a:srgbClr val="41AEB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09585">
              <a:defRPr/>
            </a:pPr>
            <a:endParaRPr lang="en-US" sz="2400" kern="0">
              <a:solidFill>
                <a:prstClr val="white"/>
              </a:solidFill>
              <a:latin typeface="Corbel" panose="020B0503020204020204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BA03BE8-77A9-4ADE-88C2-F3E7B7D97CB8}"/>
              </a:ext>
            </a:extLst>
          </p:cNvPr>
          <p:cNvCxnSpPr>
            <a:cxnSpLocks/>
          </p:cNvCxnSpPr>
          <p:nvPr/>
        </p:nvCxnSpPr>
        <p:spPr>
          <a:xfrm flipH="1" flipV="1">
            <a:off x="5915104" y="4332745"/>
            <a:ext cx="892097" cy="1229855"/>
          </a:xfrm>
          <a:prstGeom prst="straightConnector1">
            <a:avLst/>
          </a:prstGeom>
          <a:noFill/>
          <a:ln w="57150" cap="flat" cmpd="sng" algn="ctr">
            <a:solidFill>
              <a:srgbClr val="41AEBD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400FBE4-CBD0-4C84-BE86-018FE35A906E}"/>
              </a:ext>
            </a:extLst>
          </p:cNvPr>
          <p:cNvCxnSpPr>
            <a:cxnSpLocks/>
          </p:cNvCxnSpPr>
          <p:nvPr/>
        </p:nvCxnSpPr>
        <p:spPr>
          <a:xfrm>
            <a:off x="6288459" y="495299"/>
            <a:ext cx="10741" cy="5816600"/>
          </a:xfrm>
          <a:prstGeom prst="line">
            <a:avLst/>
          </a:prstGeom>
          <a:ln w="603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44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0A9B1-FC6C-4D2C-89F7-39DC74EAD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1930400" cy="1625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67" dirty="0"/>
              <a:t>Parked vehicle on the left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5D6F07-91ED-48DF-BFE0-A27A18D0E9E3}"/>
              </a:ext>
            </a:extLst>
          </p:cNvPr>
          <p:cNvSpPr txBox="1"/>
          <p:nvPr/>
        </p:nvSpPr>
        <p:spPr>
          <a:xfrm>
            <a:off x="9448800" y="1803400"/>
            <a:ext cx="2540000" cy="2144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/>
              <a:t>Anticipate that others will do the same and help when possible.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7E7F34-56E8-4F84-81CA-E6556020EDD8}"/>
              </a:ext>
            </a:extLst>
          </p:cNvPr>
          <p:cNvSpPr/>
          <p:nvPr/>
        </p:nvSpPr>
        <p:spPr>
          <a:xfrm>
            <a:off x="3417964" y="482600"/>
            <a:ext cx="5218037" cy="637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B1116EDD-302F-4391-8650-FA59175CB315}"/>
              </a:ext>
            </a:extLst>
          </p:cNvPr>
          <p:cNvSpPr/>
          <p:nvPr/>
        </p:nvSpPr>
        <p:spPr>
          <a:xfrm>
            <a:off x="3503689" y="2769147"/>
            <a:ext cx="707443" cy="140546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728D62A-DE95-4916-8310-19AA39B3FFB5}"/>
              </a:ext>
            </a:extLst>
          </p:cNvPr>
          <p:cNvCxnSpPr>
            <a:cxnSpLocks/>
            <a:stCxn id="5" idx="0"/>
            <a:endCxn id="5" idx="2"/>
          </p:cNvCxnSpPr>
          <p:nvPr/>
        </p:nvCxnSpPr>
        <p:spPr>
          <a:xfrm>
            <a:off x="6026983" y="482600"/>
            <a:ext cx="0" cy="637540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10">
            <a:extLst>
              <a:ext uri="{FF2B5EF4-FFF2-40B4-BE49-F238E27FC236}">
                <a16:creationId xmlns:a16="http://schemas.microsoft.com/office/drawing/2014/main" id="{E48221A4-9B2A-4B46-862C-64056A932A00}"/>
              </a:ext>
            </a:extLst>
          </p:cNvPr>
          <p:cNvSpPr/>
          <p:nvPr/>
        </p:nvSpPr>
        <p:spPr>
          <a:xfrm>
            <a:off x="4001460" y="512485"/>
            <a:ext cx="759481" cy="124508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9" name="Pentagon 13">
            <a:extLst>
              <a:ext uri="{FF2B5EF4-FFF2-40B4-BE49-F238E27FC236}">
                <a16:creationId xmlns:a16="http://schemas.microsoft.com/office/drawing/2014/main" id="{D1EE2DE2-E8BC-4589-91E1-2B27EC71EF1C}"/>
              </a:ext>
            </a:extLst>
          </p:cNvPr>
          <p:cNvSpPr/>
          <p:nvPr/>
        </p:nvSpPr>
        <p:spPr>
          <a:xfrm rot="16200000">
            <a:off x="6527095" y="5462101"/>
            <a:ext cx="1394056" cy="788156"/>
          </a:xfrm>
          <a:prstGeom prst="homePlate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6A486E6-09BD-4FA2-B9F9-34BA6C286E20}"/>
              </a:ext>
            </a:extLst>
          </p:cNvPr>
          <p:cNvCxnSpPr>
            <a:cxnSpLocks/>
          </p:cNvCxnSpPr>
          <p:nvPr/>
        </p:nvCxnSpPr>
        <p:spPr>
          <a:xfrm>
            <a:off x="4649249" y="1757566"/>
            <a:ext cx="600249" cy="847703"/>
          </a:xfrm>
          <a:prstGeom prst="straightConnector1">
            <a:avLst/>
          </a:prstGeom>
          <a:ln w="508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D49DA6E-B416-4B82-A3BC-61CCEEF6505D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7224123" y="3589204"/>
            <a:ext cx="444251" cy="1569947"/>
          </a:xfrm>
          <a:prstGeom prst="straightConnector1">
            <a:avLst/>
          </a:prstGeom>
          <a:ln w="539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Up Arrow 19">
            <a:extLst>
              <a:ext uri="{FF2B5EF4-FFF2-40B4-BE49-F238E27FC236}">
                <a16:creationId xmlns:a16="http://schemas.microsoft.com/office/drawing/2014/main" id="{66DFD048-DE08-49C3-9EDC-4EA175E15429}"/>
              </a:ext>
            </a:extLst>
          </p:cNvPr>
          <p:cNvSpPr/>
          <p:nvPr/>
        </p:nvSpPr>
        <p:spPr>
          <a:xfrm>
            <a:off x="7344395" y="1232433"/>
            <a:ext cx="647957" cy="2356771"/>
          </a:xfrm>
          <a:prstGeom prst="upArrow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A087AFE-288E-44D3-B7C9-F6DBEB9EE4B5}"/>
              </a:ext>
            </a:extLst>
          </p:cNvPr>
          <p:cNvCxnSpPr>
            <a:cxnSpLocks/>
          </p:cNvCxnSpPr>
          <p:nvPr/>
        </p:nvCxnSpPr>
        <p:spPr>
          <a:xfrm>
            <a:off x="5240423" y="2588388"/>
            <a:ext cx="0" cy="1000816"/>
          </a:xfrm>
          <a:prstGeom prst="straightConnector1">
            <a:avLst/>
          </a:prstGeom>
          <a:ln w="4762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11902B5-3F83-4750-99E1-C9D2EACEAF99}"/>
              </a:ext>
            </a:extLst>
          </p:cNvPr>
          <p:cNvCxnSpPr>
            <a:cxnSpLocks/>
          </p:cNvCxnSpPr>
          <p:nvPr/>
        </p:nvCxnSpPr>
        <p:spPr>
          <a:xfrm flipH="1">
            <a:off x="3575656" y="2818738"/>
            <a:ext cx="522187" cy="130628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0753DCB-1395-4AF0-BA20-5D23906E0BBF}"/>
              </a:ext>
            </a:extLst>
          </p:cNvPr>
          <p:cNvCxnSpPr>
            <a:cxnSpLocks/>
          </p:cNvCxnSpPr>
          <p:nvPr/>
        </p:nvCxnSpPr>
        <p:spPr>
          <a:xfrm>
            <a:off x="3600922" y="2818738"/>
            <a:ext cx="545831" cy="130628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95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07819-BD7D-40B1-A9AE-AD86808E8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323" y="2165808"/>
            <a:ext cx="3003677" cy="19743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i="1" dirty="0"/>
              <a:t>Minimize </a:t>
            </a:r>
            <a:r>
              <a:rPr lang="en-US" dirty="0"/>
              <a:t>roadway feature, hidden side road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834016-4D78-4DB9-A3A0-123A249B3222}"/>
              </a:ext>
            </a:extLst>
          </p:cNvPr>
          <p:cNvSpPr txBox="1"/>
          <p:nvPr/>
        </p:nvSpPr>
        <p:spPr>
          <a:xfrm>
            <a:off x="9550400" y="4681768"/>
            <a:ext cx="1702947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</a:rPr>
              <a:t>Vision blocked by tree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ABCAC1-D206-4EC6-A9C1-563037D75F4A}"/>
              </a:ext>
            </a:extLst>
          </p:cNvPr>
          <p:cNvSpPr/>
          <p:nvPr/>
        </p:nvSpPr>
        <p:spPr>
          <a:xfrm>
            <a:off x="4978401" y="482601"/>
            <a:ext cx="3263479" cy="63542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FE0585-4DBB-4298-AD4D-2085FD48A6E8}"/>
              </a:ext>
            </a:extLst>
          </p:cNvPr>
          <p:cNvSpPr/>
          <p:nvPr/>
        </p:nvSpPr>
        <p:spPr>
          <a:xfrm>
            <a:off x="8269158" y="1397010"/>
            <a:ext cx="3821241" cy="182304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Pentagon 9">
            <a:extLst>
              <a:ext uri="{FF2B5EF4-FFF2-40B4-BE49-F238E27FC236}">
                <a16:creationId xmlns:a16="http://schemas.microsoft.com/office/drawing/2014/main" id="{77BC9E2E-67B7-485B-88A3-E235CDAE25FF}"/>
              </a:ext>
            </a:extLst>
          </p:cNvPr>
          <p:cNvSpPr/>
          <p:nvPr/>
        </p:nvSpPr>
        <p:spPr>
          <a:xfrm rot="16200000">
            <a:off x="6457814" y="5432848"/>
            <a:ext cx="1241020" cy="601869"/>
          </a:xfrm>
          <a:prstGeom prst="homePlate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877A971-4E5C-4905-87F7-5EB34B8B0E1E}"/>
              </a:ext>
            </a:extLst>
          </p:cNvPr>
          <p:cNvCxnSpPr>
            <a:cxnSpLocks/>
          </p:cNvCxnSpPr>
          <p:nvPr/>
        </p:nvCxnSpPr>
        <p:spPr>
          <a:xfrm flipV="1">
            <a:off x="7078229" y="3937001"/>
            <a:ext cx="1065537" cy="1176273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7E8CD97-3D6A-439A-824B-9BFD4EE0831E}"/>
              </a:ext>
            </a:extLst>
          </p:cNvPr>
          <p:cNvCxnSpPr>
            <a:cxnSpLocks/>
          </p:cNvCxnSpPr>
          <p:nvPr/>
        </p:nvCxnSpPr>
        <p:spPr>
          <a:xfrm flipH="1" flipV="1">
            <a:off x="6209575" y="4375671"/>
            <a:ext cx="823412" cy="850004"/>
          </a:xfrm>
          <a:prstGeom prst="straightConnector1">
            <a:avLst/>
          </a:prstGeom>
          <a:ln w="4762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Up Arrow 15">
            <a:extLst>
              <a:ext uri="{FF2B5EF4-FFF2-40B4-BE49-F238E27FC236}">
                <a16:creationId xmlns:a16="http://schemas.microsoft.com/office/drawing/2014/main" id="{EE202C05-65D2-45B1-80B6-803B7BC31F4B}"/>
              </a:ext>
            </a:extLst>
          </p:cNvPr>
          <p:cNvSpPr/>
          <p:nvPr/>
        </p:nvSpPr>
        <p:spPr>
          <a:xfrm>
            <a:off x="5971037" y="3080209"/>
            <a:ext cx="531364" cy="1274356"/>
          </a:xfrm>
          <a:prstGeom prst="upArrow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Octagon 11">
            <a:extLst>
              <a:ext uri="{FF2B5EF4-FFF2-40B4-BE49-F238E27FC236}">
                <a16:creationId xmlns:a16="http://schemas.microsoft.com/office/drawing/2014/main" id="{B3491A73-D8C2-4369-96D9-51ADE6FC779A}"/>
              </a:ext>
            </a:extLst>
          </p:cNvPr>
          <p:cNvSpPr/>
          <p:nvPr/>
        </p:nvSpPr>
        <p:spPr>
          <a:xfrm>
            <a:off x="8269158" y="607533"/>
            <a:ext cx="710439" cy="745411"/>
          </a:xfrm>
          <a:prstGeom prst="oc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B486B5-2452-454F-AA35-2558144D9F28}"/>
              </a:ext>
            </a:extLst>
          </p:cNvPr>
          <p:cNvSpPr txBox="1"/>
          <p:nvPr/>
        </p:nvSpPr>
        <p:spPr>
          <a:xfrm rot="16200000">
            <a:off x="8239538" y="737734"/>
            <a:ext cx="745415" cy="2974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333" dirty="0"/>
              <a:t>STOP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DBA67B0-23C9-4277-B134-A87708DF5CEA}"/>
              </a:ext>
            </a:extLst>
          </p:cNvPr>
          <p:cNvCxnSpPr/>
          <p:nvPr/>
        </p:nvCxnSpPr>
        <p:spPr>
          <a:xfrm flipV="1">
            <a:off x="8979598" y="990601"/>
            <a:ext cx="617951" cy="1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DC5DB727-5945-46E2-8511-1708DEEE1E9D}"/>
              </a:ext>
            </a:extLst>
          </p:cNvPr>
          <p:cNvSpPr/>
          <p:nvPr/>
        </p:nvSpPr>
        <p:spPr>
          <a:xfrm>
            <a:off x="8260061" y="3277773"/>
            <a:ext cx="1290339" cy="1268827"/>
          </a:xfrm>
          <a:prstGeom prst="flowChartConnector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FD6E44-58D3-423B-AF90-F4AFE8B7C94D}"/>
              </a:ext>
            </a:extLst>
          </p:cNvPr>
          <p:cNvSpPr/>
          <p:nvPr/>
        </p:nvSpPr>
        <p:spPr>
          <a:xfrm>
            <a:off x="8752831" y="4560596"/>
            <a:ext cx="304800" cy="63131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AC9F47-9760-40BB-9AEA-02F53FC8DCEE}"/>
              </a:ext>
            </a:extLst>
          </p:cNvPr>
          <p:cNvCxnSpPr>
            <a:cxnSpLocks/>
          </p:cNvCxnSpPr>
          <p:nvPr/>
        </p:nvCxnSpPr>
        <p:spPr>
          <a:xfrm>
            <a:off x="6604000" y="406400"/>
            <a:ext cx="0" cy="637540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9E140B5-415F-4388-BAE2-BDE014187229}"/>
              </a:ext>
            </a:extLst>
          </p:cNvPr>
          <p:cNvCxnSpPr>
            <a:cxnSpLocks/>
            <a:stCxn id="7" idx="1"/>
            <a:endCxn id="7" idx="3"/>
          </p:cNvCxnSpPr>
          <p:nvPr/>
        </p:nvCxnSpPr>
        <p:spPr>
          <a:xfrm>
            <a:off x="8269158" y="2308532"/>
            <a:ext cx="3821241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98BABEB-1C9F-4D50-8374-06564E26E40A}"/>
              </a:ext>
            </a:extLst>
          </p:cNvPr>
          <p:cNvSpPr txBox="1"/>
          <p:nvPr/>
        </p:nvSpPr>
        <p:spPr>
          <a:xfrm>
            <a:off x="10769600" y="1627069"/>
            <a:ext cx="111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????</a:t>
            </a:r>
          </a:p>
        </p:txBody>
      </p:sp>
    </p:spTree>
    <p:extLst>
      <p:ext uri="{BB962C8B-B14F-4D97-AF65-F5344CB8AC3E}">
        <p14:creationId xmlns:p14="http://schemas.microsoft.com/office/powerpoint/2010/main" val="65595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C26D9E0B-4C38-4066-BA57-D48DA52A6BFF}"/>
              </a:ext>
            </a:extLst>
          </p:cNvPr>
          <p:cNvSpPr/>
          <p:nvPr/>
        </p:nvSpPr>
        <p:spPr>
          <a:xfrm>
            <a:off x="4876797" y="481563"/>
            <a:ext cx="4300016" cy="629920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79EA1-A460-4D2D-9361-6F97ADBAA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540" y="1869917"/>
            <a:ext cx="3251200" cy="3047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67" b="1" i="1" dirty="0"/>
              <a:t>Minimize</a:t>
            </a:r>
          </a:p>
          <a:p>
            <a:pPr marL="0" indent="0">
              <a:buNone/>
            </a:pPr>
            <a:r>
              <a:rPr lang="en-US" sz="2667" dirty="0"/>
              <a:t>Roadway Features</a:t>
            </a:r>
          </a:p>
          <a:p>
            <a:pPr marL="0" indent="0">
              <a:buNone/>
            </a:pPr>
            <a:endParaRPr lang="en-US" sz="2667" dirty="0"/>
          </a:p>
          <a:p>
            <a:pPr marL="0" indent="0">
              <a:buNone/>
            </a:pPr>
            <a:r>
              <a:rPr lang="en-US" sz="2667" dirty="0"/>
              <a:t>Going uphill with the threat of a vehicle in poor lane position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228E0C-830D-4BBD-B730-7561E5C2BFB3}"/>
              </a:ext>
            </a:extLst>
          </p:cNvPr>
          <p:cNvSpPr txBox="1"/>
          <p:nvPr/>
        </p:nvSpPr>
        <p:spPr>
          <a:xfrm>
            <a:off x="9470824" y="1916712"/>
            <a:ext cx="2336800" cy="173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/>
              <a:t>Poor Vision </a:t>
            </a:r>
            <a:r>
              <a:rPr lang="en-US" sz="2667" dirty="0"/>
              <a:t>oncoming traffic, move to LP3</a:t>
            </a:r>
            <a:endParaRPr lang="en-US" sz="2667" b="1" dirty="0"/>
          </a:p>
        </p:txBody>
      </p:sp>
      <p:sp>
        <p:nvSpPr>
          <p:cNvPr id="9" name="Left Bracket 8">
            <a:extLst>
              <a:ext uri="{FF2B5EF4-FFF2-40B4-BE49-F238E27FC236}">
                <a16:creationId xmlns:a16="http://schemas.microsoft.com/office/drawing/2014/main" id="{6278FD06-6FD9-4388-95DD-8912EFA7A6DD}"/>
              </a:ext>
            </a:extLst>
          </p:cNvPr>
          <p:cNvSpPr/>
          <p:nvPr/>
        </p:nvSpPr>
        <p:spPr>
          <a:xfrm rot="5400000">
            <a:off x="3877204" y="1481159"/>
            <a:ext cx="6299200" cy="4300015"/>
          </a:xfrm>
          <a:prstGeom prst="leftBracke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9224F9-001D-494F-BA92-16A27688CA17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6296289" y="481567"/>
            <a:ext cx="730515" cy="6190395"/>
          </a:xfrm>
          <a:prstGeom prst="line">
            <a:avLst/>
          </a:prstGeom>
          <a:ln w="5715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entagon 8">
            <a:extLst>
              <a:ext uri="{FF2B5EF4-FFF2-40B4-BE49-F238E27FC236}">
                <a16:creationId xmlns:a16="http://schemas.microsoft.com/office/drawing/2014/main" id="{9335DCB1-55B2-4577-9B34-44A2C997459C}"/>
              </a:ext>
            </a:extLst>
          </p:cNvPr>
          <p:cNvSpPr/>
          <p:nvPr/>
        </p:nvSpPr>
        <p:spPr>
          <a:xfrm rot="16200000">
            <a:off x="7266887" y="5296910"/>
            <a:ext cx="1373476" cy="606149"/>
          </a:xfrm>
          <a:prstGeom prst="homePlate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41CB8A9-AC8A-46E1-B036-DA56FC83B7AD}"/>
              </a:ext>
            </a:extLst>
          </p:cNvPr>
          <p:cNvCxnSpPr>
            <a:cxnSpLocks/>
          </p:cNvCxnSpPr>
          <p:nvPr/>
        </p:nvCxnSpPr>
        <p:spPr>
          <a:xfrm flipH="1" flipV="1">
            <a:off x="7403220" y="685801"/>
            <a:ext cx="483536" cy="4226412"/>
          </a:xfrm>
          <a:prstGeom prst="straightConnector1">
            <a:avLst/>
          </a:prstGeom>
          <a:ln w="539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Up Arrow 11">
            <a:extLst>
              <a:ext uri="{FF2B5EF4-FFF2-40B4-BE49-F238E27FC236}">
                <a16:creationId xmlns:a16="http://schemas.microsoft.com/office/drawing/2014/main" id="{9988BA66-F816-4157-A70F-0F697BF42990}"/>
              </a:ext>
            </a:extLst>
          </p:cNvPr>
          <p:cNvSpPr/>
          <p:nvPr/>
        </p:nvSpPr>
        <p:spPr>
          <a:xfrm>
            <a:off x="8128427" y="1498600"/>
            <a:ext cx="664748" cy="2032000"/>
          </a:xfrm>
          <a:prstGeom prst="upArrow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963E477-3535-4316-A37A-34FF7E0E1E24}"/>
              </a:ext>
            </a:extLst>
          </p:cNvPr>
          <p:cNvCxnSpPr>
            <a:cxnSpLocks/>
          </p:cNvCxnSpPr>
          <p:nvPr/>
        </p:nvCxnSpPr>
        <p:spPr>
          <a:xfrm flipV="1">
            <a:off x="8093192" y="3577797"/>
            <a:ext cx="367608" cy="1427883"/>
          </a:xfrm>
          <a:prstGeom prst="straightConnector1">
            <a:avLst/>
          </a:prstGeom>
          <a:ln w="4762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404ADC2-761E-4768-8B36-8ADA0BCD24B8}"/>
              </a:ext>
            </a:extLst>
          </p:cNvPr>
          <p:cNvCxnSpPr>
            <a:cxnSpLocks/>
            <a:endCxn id="24" idx="2"/>
          </p:cNvCxnSpPr>
          <p:nvPr/>
        </p:nvCxnSpPr>
        <p:spPr>
          <a:xfrm flipH="1">
            <a:off x="7026805" y="487458"/>
            <a:ext cx="47155" cy="6293308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EA3C91A1-2258-4B49-AE46-B7E498A1F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011" y="279400"/>
            <a:ext cx="979535" cy="116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9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A1B08-3C5D-48B4-BF0F-1D001ECA6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Driving Environments Brainstorm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1AC19-A63D-499E-ABAF-E54B9164F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How do driving environments change?</a:t>
            </a:r>
          </a:p>
          <a:p>
            <a:endParaRPr lang="en-US"/>
          </a:p>
          <a:p>
            <a:r>
              <a:rPr lang="en-US"/>
              <a:t>How should we adjust our driving techniques in those different environments?</a:t>
            </a:r>
          </a:p>
        </p:txBody>
      </p:sp>
    </p:spTree>
    <p:extLst>
      <p:ext uri="{BB962C8B-B14F-4D97-AF65-F5344CB8AC3E}">
        <p14:creationId xmlns:p14="http://schemas.microsoft.com/office/powerpoint/2010/main" val="37184683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77D0384-6AE9-46E9-AF65-0710E3C58915}"/>
              </a:ext>
            </a:extLst>
          </p:cNvPr>
          <p:cNvSpPr/>
          <p:nvPr/>
        </p:nvSpPr>
        <p:spPr>
          <a:xfrm>
            <a:off x="2137320" y="315122"/>
            <a:ext cx="7802381" cy="654287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657D43D-1D3F-4FF0-8B94-F170C10F1B30}"/>
              </a:ext>
            </a:extLst>
          </p:cNvPr>
          <p:cNvCxnSpPr>
            <a:cxnSpLocks/>
          </p:cNvCxnSpPr>
          <p:nvPr/>
        </p:nvCxnSpPr>
        <p:spPr>
          <a:xfrm>
            <a:off x="3096272" y="415039"/>
            <a:ext cx="0" cy="6240829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0437F1E-A41C-4656-9A45-7086B8D36E39}"/>
              </a:ext>
            </a:extLst>
          </p:cNvPr>
          <p:cNvCxnSpPr>
            <a:cxnSpLocks/>
          </p:cNvCxnSpPr>
          <p:nvPr/>
        </p:nvCxnSpPr>
        <p:spPr>
          <a:xfrm>
            <a:off x="4069640" y="323961"/>
            <a:ext cx="1" cy="6331908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A9E36C-44EE-455C-92D7-78B74DC9BE23}"/>
              </a:ext>
            </a:extLst>
          </p:cNvPr>
          <p:cNvCxnSpPr/>
          <p:nvPr/>
        </p:nvCxnSpPr>
        <p:spPr>
          <a:xfrm>
            <a:off x="5052035" y="3742885"/>
            <a:ext cx="1974544" cy="2870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B07E95E-B913-42CC-BB54-1537EDD6B55B}"/>
              </a:ext>
            </a:extLst>
          </p:cNvPr>
          <p:cNvCxnSpPr/>
          <p:nvPr/>
        </p:nvCxnSpPr>
        <p:spPr>
          <a:xfrm>
            <a:off x="5761441" y="1091565"/>
            <a:ext cx="19545" cy="214601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2F1EE7-2AF0-4D7A-9A16-44821A130F56}"/>
              </a:ext>
            </a:extLst>
          </p:cNvPr>
          <p:cNvCxnSpPr/>
          <p:nvPr/>
        </p:nvCxnSpPr>
        <p:spPr>
          <a:xfrm>
            <a:off x="5761442" y="3201460"/>
            <a:ext cx="2512212" cy="34544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30">
            <a:extLst>
              <a:ext uri="{FF2B5EF4-FFF2-40B4-BE49-F238E27FC236}">
                <a16:creationId xmlns:a16="http://schemas.microsoft.com/office/drawing/2014/main" id="{A9320582-58FF-455C-8EE4-0111E9CE1E96}"/>
              </a:ext>
            </a:extLst>
          </p:cNvPr>
          <p:cNvSpPr/>
          <p:nvPr/>
        </p:nvSpPr>
        <p:spPr>
          <a:xfrm rot="20146020">
            <a:off x="5374417" y="3376982"/>
            <a:ext cx="519129" cy="724652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Pentagon 31">
            <a:extLst>
              <a:ext uri="{FF2B5EF4-FFF2-40B4-BE49-F238E27FC236}">
                <a16:creationId xmlns:a16="http://schemas.microsoft.com/office/drawing/2014/main" id="{FF8D888C-AF09-43C2-BCC4-995C1B76FB7D}"/>
              </a:ext>
            </a:extLst>
          </p:cNvPr>
          <p:cNvSpPr/>
          <p:nvPr/>
        </p:nvSpPr>
        <p:spPr>
          <a:xfrm rot="16200000">
            <a:off x="4139949" y="5962967"/>
            <a:ext cx="860321" cy="435699"/>
          </a:xfrm>
          <a:prstGeom prst="homePlate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A103E64-C7F4-4D2B-B4F5-053F48E2C2E2}"/>
              </a:ext>
            </a:extLst>
          </p:cNvPr>
          <p:cNvCxnSpPr>
            <a:stCxn id="15" idx="0"/>
          </p:cNvCxnSpPr>
          <p:nvPr/>
        </p:nvCxnSpPr>
        <p:spPr>
          <a:xfrm flipH="1" flipV="1">
            <a:off x="3725393" y="4437379"/>
            <a:ext cx="814097" cy="1339096"/>
          </a:xfrm>
          <a:prstGeom prst="straightConnector1">
            <a:avLst/>
          </a:prstGeom>
          <a:ln w="444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Up Arrow 35">
            <a:extLst>
              <a:ext uri="{FF2B5EF4-FFF2-40B4-BE49-F238E27FC236}">
                <a16:creationId xmlns:a16="http://schemas.microsoft.com/office/drawing/2014/main" id="{F8B31CDF-0058-4758-A14C-89C26FE30F44}"/>
              </a:ext>
            </a:extLst>
          </p:cNvPr>
          <p:cNvSpPr/>
          <p:nvPr/>
        </p:nvSpPr>
        <p:spPr>
          <a:xfrm>
            <a:off x="3254601" y="2772298"/>
            <a:ext cx="701184" cy="1639260"/>
          </a:xfrm>
          <a:prstGeom prst="upArrow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48BEB0-720C-417B-BDB1-C12641BA8380}"/>
              </a:ext>
            </a:extLst>
          </p:cNvPr>
          <p:cNvSpPr txBox="1"/>
          <p:nvPr/>
        </p:nvSpPr>
        <p:spPr>
          <a:xfrm>
            <a:off x="4405220" y="5776475"/>
            <a:ext cx="268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Y</a:t>
            </a:r>
          </a:p>
          <a:p>
            <a:r>
              <a:rPr lang="en-US" sz="1600" dirty="0">
                <a:solidFill>
                  <a:schemeClr val="bg1"/>
                </a:solidFill>
              </a:rPr>
              <a:t>O</a:t>
            </a:r>
          </a:p>
          <a:p>
            <a:r>
              <a:rPr lang="en-US" sz="1600" dirty="0">
                <a:solidFill>
                  <a:schemeClr val="bg1"/>
                </a:solidFill>
              </a:rPr>
              <a:t>U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99BF395-EC6D-4B66-AF2B-79BF01723B21}"/>
              </a:ext>
            </a:extLst>
          </p:cNvPr>
          <p:cNvCxnSpPr/>
          <p:nvPr/>
        </p:nvCxnSpPr>
        <p:spPr>
          <a:xfrm>
            <a:off x="5019950" y="3742884"/>
            <a:ext cx="40548" cy="2912984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3F9C35-D286-43C1-8254-7E2FCA897D74}"/>
              </a:ext>
            </a:extLst>
          </p:cNvPr>
          <p:cNvCxnSpPr/>
          <p:nvPr/>
        </p:nvCxnSpPr>
        <p:spPr>
          <a:xfrm flipH="1">
            <a:off x="5035752" y="2772298"/>
            <a:ext cx="6249" cy="9562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7DA178E-359C-44EB-BDE8-0F1F5EEFC94A}"/>
              </a:ext>
            </a:extLst>
          </p:cNvPr>
          <p:cNvCxnSpPr/>
          <p:nvPr/>
        </p:nvCxnSpPr>
        <p:spPr>
          <a:xfrm flipH="1">
            <a:off x="5060498" y="577236"/>
            <a:ext cx="8444" cy="219506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5028ED8-8216-4939-9E2B-80F67C11F087}"/>
              </a:ext>
            </a:extLst>
          </p:cNvPr>
          <p:cNvCxnSpPr/>
          <p:nvPr/>
        </p:nvCxnSpPr>
        <p:spPr>
          <a:xfrm>
            <a:off x="5380925" y="323960"/>
            <a:ext cx="390289" cy="776805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30">
            <a:extLst>
              <a:ext uri="{FF2B5EF4-FFF2-40B4-BE49-F238E27FC236}">
                <a16:creationId xmlns:a16="http://schemas.microsoft.com/office/drawing/2014/main" id="{A2CF9F2B-5A9C-4A00-9EE6-4F217344A9F9}"/>
              </a:ext>
            </a:extLst>
          </p:cNvPr>
          <p:cNvSpPr/>
          <p:nvPr/>
        </p:nvSpPr>
        <p:spPr>
          <a:xfrm rot="19651170">
            <a:off x="7191804" y="5872714"/>
            <a:ext cx="476781" cy="751113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E27E3-C9D7-4C35-83D2-ABA0AEA5D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3233" y="1472517"/>
            <a:ext cx="2946400" cy="2133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67" b="1" i="1" dirty="0"/>
              <a:t>Minimize </a:t>
            </a:r>
            <a:r>
              <a:rPr lang="en-US" sz="2667" dirty="0"/>
              <a:t>on the expressway if possible to allow others to merge</a:t>
            </a:r>
            <a:endParaRPr lang="en-US" sz="2667" b="1" i="1" dirty="0"/>
          </a:p>
        </p:txBody>
      </p:sp>
    </p:spTree>
    <p:extLst>
      <p:ext uri="{BB962C8B-B14F-4D97-AF65-F5344CB8AC3E}">
        <p14:creationId xmlns:p14="http://schemas.microsoft.com/office/powerpoint/2010/main" val="354544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A6E9A-B107-493C-980B-7AA1C43A2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Drivers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34AF6-45CD-45AE-9ADB-870FE880F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Good Drivers:</a:t>
            </a:r>
            <a:r>
              <a:rPr lang="en-US"/>
              <a:t> minimize a single hazard by moving away from it</a:t>
            </a:r>
          </a:p>
          <a:p>
            <a:pPr marL="0" indent="0">
              <a:buNone/>
            </a:pPr>
            <a:endParaRPr lang="en-US" b="1"/>
          </a:p>
          <a:p>
            <a:pPr marL="0" indent="0">
              <a:buNone/>
            </a:pPr>
            <a:r>
              <a:rPr lang="en-US" b="1"/>
              <a:t>Fair Drivers: </a:t>
            </a:r>
            <a:r>
              <a:rPr lang="en-US"/>
              <a:t>do nothing and hope everything will work out</a:t>
            </a:r>
          </a:p>
          <a:p>
            <a:pPr marL="0" indent="0">
              <a:buNone/>
            </a:pPr>
            <a:endParaRPr lang="en-US" b="1"/>
          </a:p>
          <a:p>
            <a:pPr marL="0" indent="0">
              <a:buNone/>
            </a:pPr>
            <a:r>
              <a:rPr lang="en-US" b="1"/>
              <a:t>Poor Drivers:</a:t>
            </a:r>
            <a:r>
              <a:rPr lang="en-US"/>
              <a:t>  allow themselves to drift closer to the hazard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821029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DACC1-2E7E-4828-A15A-C89E54F77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Separate = Changing Speed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74ECB-B3FA-4C7E-8B22-878623E15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Separate two or more hazards by changing speed to take them one at a time</a:t>
            </a:r>
          </a:p>
          <a:p>
            <a:endParaRPr lang="en-US" dirty="0"/>
          </a:p>
          <a:p>
            <a:r>
              <a:rPr lang="en-US" dirty="0"/>
              <a:t>It could mean slowing down or speeding up</a:t>
            </a:r>
          </a:p>
          <a:p>
            <a:endParaRPr lang="en-US" dirty="0"/>
          </a:p>
          <a:p>
            <a:r>
              <a:rPr lang="en-US" dirty="0"/>
              <a:t>95% of the time in residential areas it means slowing down.  Why?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Accelerating may cause another problem!</a:t>
            </a:r>
          </a:p>
        </p:txBody>
      </p:sp>
    </p:spTree>
    <p:extLst>
      <p:ext uri="{BB962C8B-B14F-4D97-AF65-F5344CB8AC3E}">
        <p14:creationId xmlns:p14="http://schemas.microsoft.com/office/powerpoint/2010/main" val="10381217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302A4-C0CE-463C-BA52-D2DB24AD0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16" y="275168"/>
            <a:ext cx="10972800" cy="817033"/>
          </a:xfrm>
        </p:spPr>
        <p:txBody>
          <a:bodyPr/>
          <a:lstStyle/>
          <a:p>
            <a:r>
              <a:rPr lang="en-US" dirty="0"/>
              <a:t>Separate Multiple Hazards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4637F-4764-4802-B65A-19B5D4A6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939799"/>
            <a:ext cx="10972800" cy="50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67" dirty="0"/>
              <a:t>When there are two or more hazards minimizing is out!  WHY?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E42D8C-BA87-43C8-8360-70A529059339}"/>
              </a:ext>
            </a:extLst>
          </p:cNvPr>
          <p:cNvSpPr/>
          <p:nvPr/>
        </p:nvSpPr>
        <p:spPr>
          <a:xfrm>
            <a:off x="3556001" y="1397001"/>
            <a:ext cx="5486401" cy="53962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4961681-8DDA-49EA-BBB5-46F193BC0F02}"/>
              </a:ext>
            </a:extLst>
          </p:cNvPr>
          <p:cNvSpPr/>
          <p:nvPr/>
        </p:nvSpPr>
        <p:spPr>
          <a:xfrm>
            <a:off x="8026402" y="3056543"/>
            <a:ext cx="768879" cy="120158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sz="5333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D48A9C7-2B14-45BB-B826-B3945E89AADA}"/>
              </a:ext>
            </a:extLst>
          </p:cNvPr>
          <p:cNvSpPr/>
          <p:nvPr/>
        </p:nvSpPr>
        <p:spPr>
          <a:xfrm>
            <a:off x="4876800" y="1397000"/>
            <a:ext cx="847069" cy="127315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id="{A588132F-02AB-4470-9F33-066A655B0DA1}"/>
              </a:ext>
            </a:extLst>
          </p:cNvPr>
          <p:cNvSpPr/>
          <p:nvPr/>
        </p:nvSpPr>
        <p:spPr>
          <a:xfrm rot="16200000">
            <a:off x="6740692" y="5827794"/>
            <a:ext cx="1198477" cy="732423"/>
          </a:xfrm>
          <a:prstGeom prst="homePlate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en-US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927018-FA39-4050-955B-D1833C11496F}"/>
              </a:ext>
            </a:extLst>
          </p:cNvPr>
          <p:cNvSpPr txBox="1"/>
          <p:nvPr/>
        </p:nvSpPr>
        <p:spPr>
          <a:xfrm>
            <a:off x="5129692" y="2173496"/>
            <a:ext cx="208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04266D7-2A4E-47A1-B9CC-C08433782F65}"/>
              </a:ext>
            </a:extLst>
          </p:cNvPr>
          <p:cNvCxnSpPr/>
          <p:nvPr/>
        </p:nvCxnSpPr>
        <p:spPr>
          <a:xfrm>
            <a:off x="5283200" y="2670160"/>
            <a:ext cx="0" cy="453145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DD12F15-799B-4B8A-95B7-64D0D3709872}"/>
              </a:ext>
            </a:extLst>
          </p:cNvPr>
          <p:cNvSpPr txBox="1"/>
          <p:nvPr/>
        </p:nvSpPr>
        <p:spPr>
          <a:xfrm>
            <a:off x="7060837" y="5684365"/>
            <a:ext cx="496674" cy="1173635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18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13F4191-920C-4BFF-9F72-DD2F51F202DA}"/>
              </a:ext>
            </a:extLst>
          </p:cNvPr>
          <p:cNvCxnSpPr/>
          <p:nvPr/>
        </p:nvCxnSpPr>
        <p:spPr>
          <a:xfrm flipH="1">
            <a:off x="8103519" y="3123305"/>
            <a:ext cx="615220" cy="1068049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19BCA6D-184B-4227-875E-FFD681F806CD}"/>
              </a:ext>
            </a:extLst>
          </p:cNvPr>
          <p:cNvCxnSpPr/>
          <p:nvPr/>
        </p:nvCxnSpPr>
        <p:spPr>
          <a:xfrm>
            <a:off x="8103518" y="3123307"/>
            <a:ext cx="614644" cy="1068052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C263D0D-5BD2-419E-BC6F-96583ACDC71D}"/>
              </a:ext>
            </a:extLst>
          </p:cNvPr>
          <p:cNvSpPr txBox="1"/>
          <p:nvPr/>
        </p:nvSpPr>
        <p:spPr>
          <a:xfrm flipH="1">
            <a:off x="8216743" y="3834385"/>
            <a:ext cx="385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66C9D2-CDCC-4996-BDFA-A3B8F2C0B4DE}"/>
              </a:ext>
            </a:extLst>
          </p:cNvPr>
          <p:cNvSpPr txBox="1"/>
          <p:nvPr/>
        </p:nvSpPr>
        <p:spPr>
          <a:xfrm>
            <a:off x="9115371" y="3200518"/>
            <a:ext cx="2037567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Parked vehicle</a:t>
            </a:r>
          </a:p>
        </p:txBody>
      </p:sp>
    </p:spTree>
    <p:extLst>
      <p:ext uri="{BB962C8B-B14F-4D97-AF65-F5344CB8AC3E}">
        <p14:creationId xmlns:p14="http://schemas.microsoft.com/office/powerpoint/2010/main" val="47529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CF4D3-A8C4-4CD2-9533-0578E49E5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533" y="1531656"/>
            <a:ext cx="3352800" cy="42341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733" dirty="0"/>
              <a:t>To do nothing would mean that the oncoming vehicle </a:t>
            </a:r>
            <a:r>
              <a:rPr lang="en-US" sz="3733" b="1" i="1" dirty="0"/>
              <a:t>and</a:t>
            </a:r>
            <a:r>
              <a:rPr lang="en-US" sz="3733" dirty="0"/>
              <a:t> our vehicle </a:t>
            </a:r>
            <a:r>
              <a:rPr lang="en-US" sz="3733" b="1" i="1" dirty="0"/>
              <a:t>and</a:t>
            </a:r>
            <a:r>
              <a:rPr lang="en-US" sz="3733" dirty="0"/>
              <a:t> the parked vehicle will all be in the same location at the same time.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527431-1B01-4C52-ABAD-151011CC71DC}"/>
              </a:ext>
            </a:extLst>
          </p:cNvPr>
          <p:cNvSpPr txBox="1"/>
          <p:nvPr/>
        </p:nvSpPr>
        <p:spPr>
          <a:xfrm>
            <a:off x="9144000" y="1476844"/>
            <a:ext cx="294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 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COLLISION TRAP!</a:t>
            </a:r>
          </a:p>
          <a:p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82525D-EA22-425E-AAD1-86F2A9B559E4}"/>
              </a:ext>
            </a:extLst>
          </p:cNvPr>
          <p:cNvSpPr txBox="1"/>
          <p:nvPr/>
        </p:nvSpPr>
        <p:spPr>
          <a:xfrm>
            <a:off x="9398000" y="2937087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escape if something goes wrong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7C3778-3ECA-4E11-8BE6-66A9C47CC8FC}"/>
              </a:ext>
            </a:extLst>
          </p:cNvPr>
          <p:cNvSpPr/>
          <p:nvPr/>
        </p:nvSpPr>
        <p:spPr>
          <a:xfrm>
            <a:off x="3911037" y="469901"/>
            <a:ext cx="4847051" cy="638809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A36DC383-1809-419C-81B4-7B06A96BC7ED}"/>
              </a:ext>
            </a:extLst>
          </p:cNvPr>
          <p:cNvSpPr/>
          <p:nvPr/>
        </p:nvSpPr>
        <p:spPr>
          <a:xfrm>
            <a:off x="7897155" y="3239752"/>
            <a:ext cx="787260" cy="1236899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B65B4B9A-F142-4FBC-96AA-89A0A82A8E60}"/>
              </a:ext>
            </a:extLst>
          </p:cNvPr>
          <p:cNvSpPr/>
          <p:nvPr/>
        </p:nvSpPr>
        <p:spPr>
          <a:xfrm>
            <a:off x="4747179" y="487229"/>
            <a:ext cx="739221" cy="1316171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Pentagon 6">
            <a:extLst>
              <a:ext uri="{FF2B5EF4-FFF2-40B4-BE49-F238E27FC236}">
                <a16:creationId xmlns:a16="http://schemas.microsoft.com/office/drawing/2014/main" id="{83286E3B-71B4-4BED-BAB2-63D3BD252C64}"/>
              </a:ext>
            </a:extLst>
          </p:cNvPr>
          <p:cNvSpPr/>
          <p:nvPr/>
        </p:nvSpPr>
        <p:spPr>
          <a:xfrm rot="16200000">
            <a:off x="5939482" y="5789502"/>
            <a:ext cx="1271785" cy="666857"/>
          </a:xfrm>
          <a:prstGeom prst="homePlate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8F731F6-9933-4A2B-BE06-3EBEF01E62C6}"/>
              </a:ext>
            </a:extLst>
          </p:cNvPr>
          <p:cNvCxnSpPr>
            <a:cxnSpLocks/>
          </p:cNvCxnSpPr>
          <p:nvPr/>
        </p:nvCxnSpPr>
        <p:spPr>
          <a:xfrm flipV="1">
            <a:off x="6575373" y="3663951"/>
            <a:ext cx="0" cy="1823085"/>
          </a:xfrm>
          <a:prstGeom prst="straightConnector1">
            <a:avLst/>
          </a:prstGeom>
          <a:ln w="444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E2EE918-48D4-4ABD-888B-A7542AE92AB7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5116789" y="1803401"/>
            <a:ext cx="0" cy="1860551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BA662C53-04CF-4EC3-8B79-3CDC18FB6B55}"/>
              </a:ext>
            </a:extLst>
          </p:cNvPr>
          <p:cNvSpPr/>
          <p:nvPr/>
        </p:nvSpPr>
        <p:spPr>
          <a:xfrm>
            <a:off x="3651333" y="2941099"/>
            <a:ext cx="5492667" cy="1834205"/>
          </a:xfrm>
          <a:prstGeom prst="ellipse">
            <a:avLst/>
          </a:prstGeom>
          <a:noFill/>
          <a:ln w="666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6CF2E5-0FD0-4200-A9D7-B7D888F72806}"/>
              </a:ext>
            </a:extLst>
          </p:cNvPr>
          <p:cNvSpPr txBox="1"/>
          <p:nvPr/>
        </p:nvSpPr>
        <p:spPr>
          <a:xfrm>
            <a:off x="8132912" y="3552529"/>
            <a:ext cx="5634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4971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5BAD3-75C1-4316-AD9F-216A31CF0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98600"/>
            <a:ext cx="2844800" cy="284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67" dirty="0"/>
              <a:t>By slowing down we are able to </a:t>
            </a:r>
            <a:r>
              <a:rPr lang="en-US" sz="2667" b="1" i="1" dirty="0">
                <a:solidFill>
                  <a:srgbClr val="C00000"/>
                </a:solidFill>
              </a:rPr>
              <a:t>change the order of the hazards</a:t>
            </a:r>
            <a:r>
              <a:rPr lang="en-US" sz="2667" dirty="0">
                <a:solidFill>
                  <a:srgbClr val="C00000"/>
                </a:solidFill>
              </a:rPr>
              <a:t> </a:t>
            </a:r>
            <a:r>
              <a:rPr lang="en-US" sz="2667" dirty="0"/>
              <a:t>and take them both </a:t>
            </a:r>
            <a:r>
              <a:rPr lang="en-US" sz="2667" b="1" i="1" dirty="0">
                <a:solidFill>
                  <a:srgbClr val="C00000"/>
                </a:solidFill>
              </a:rPr>
              <a:t>one at a time.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FE02C3-15B4-4C12-9554-A521579C1545}"/>
              </a:ext>
            </a:extLst>
          </p:cNvPr>
          <p:cNvSpPr txBox="1"/>
          <p:nvPr/>
        </p:nvSpPr>
        <p:spPr>
          <a:xfrm>
            <a:off x="9245600" y="1006158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38BEE4-1DF9-4EB7-841E-3EE57A0AC777}"/>
              </a:ext>
            </a:extLst>
          </p:cNvPr>
          <p:cNvSpPr txBox="1"/>
          <p:nvPr/>
        </p:nvSpPr>
        <p:spPr>
          <a:xfrm>
            <a:off x="8839200" y="1504303"/>
            <a:ext cx="304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your speed handle the approaching vehicle first, then MINIMIZE the parked vehicle. </a:t>
            </a:r>
          </a:p>
          <a:p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17235B-0BC4-4777-96DF-B78C59134DC6}"/>
              </a:ext>
            </a:extLst>
          </p:cNvPr>
          <p:cNvSpPr txBox="1"/>
          <p:nvPr/>
        </p:nvSpPr>
        <p:spPr>
          <a:xfrm>
            <a:off x="9010261" y="48514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Critical decision: to slow down</a:t>
            </a:r>
          </a:p>
          <a:p>
            <a:endParaRPr lang="en-US" sz="2400" dirty="0"/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EDCE51AC-6D90-4231-A4BD-B17493BD6236}"/>
              </a:ext>
            </a:extLst>
          </p:cNvPr>
          <p:cNvSpPr/>
          <p:nvPr/>
        </p:nvSpPr>
        <p:spPr>
          <a:xfrm>
            <a:off x="7244907" y="3198202"/>
            <a:ext cx="915071" cy="1232012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7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F9F57141-BFE0-4A0C-B8AD-0415923D80AD}"/>
              </a:ext>
            </a:extLst>
          </p:cNvPr>
          <p:cNvSpPr/>
          <p:nvPr/>
        </p:nvSpPr>
        <p:spPr>
          <a:xfrm>
            <a:off x="4165600" y="584200"/>
            <a:ext cx="812800" cy="11176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Pentagon 7">
            <a:extLst>
              <a:ext uri="{FF2B5EF4-FFF2-40B4-BE49-F238E27FC236}">
                <a16:creationId xmlns:a16="http://schemas.microsoft.com/office/drawing/2014/main" id="{88776D4D-0066-4C2D-83CD-12AFA424F5B8}"/>
              </a:ext>
            </a:extLst>
          </p:cNvPr>
          <p:cNvSpPr/>
          <p:nvPr/>
        </p:nvSpPr>
        <p:spPr>
          <a:xfrm rot="16200000">
            <a:off x="5939355" y="6057191"/>
            <a:ext cx="922896" cy="609600"/>
          </a:xfrm>
          <a:prstGeom prst="homePlate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96F57D0-D704-46D2-BBD5-8616102F6187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6400803" y="5197844"/>
            <a:ext cx="0" cy="702699"/>
          </a:xfrm>
          <a:prstGeom prst="straightConnector1">
            <a:avLst/>
          </a:prstGeom>
          <a:ln w="41275">
            <a:solidFill>
              <a:schemeClr val="accent5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CEC90B1-592F-4400-90A7-EFD01A14D7D8}"/>
              </a:ext>
            </a:extLst>
          </p:cNvPr>
          <p:cNvSpPr txBox="1"/>
          <p:nvPr/>
        </p:nvSpPr>
        <p:spPr>
          <a:xfrm>
            <a:off x="4262669" y="716677"/>
            <a:ext cx="992292" cy="74898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4267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81F0DF8-7D05-41C1-9154-11C476BBBE24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4572000" y="1701800"/>
            <a:ext cx="0" cy="3149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6385C5B-FA20-4087-ACBE-B7BC47098A96}"/>
              </a:ext>
            </a:extLst>
          </p:cNvPr>
          <p:cNvCxnSpPr/>
          <p:nvPr/>
        </p:nvCxnSpPr>
        <p:spPr>
          <a:xfrm>
            <a:off x="5903827" y="5059605"/>
            <a:ext cx="932869" cy="11520"/>
          </a:xfrm>
          <a:prstGeom prst="line">
            <a:avLst/>
          </a:prstGeom>
          <a:ln w="349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8399EAA-2853-425F-96C8-40E88DBEB891}"/>
              </a:ext>
            </a:extLst>
          </p:cNvPr>
          <p:cNvCxnSpPr/>
          <p:nvPr/>
        </p:nvCxnSpPr>
        <p:spPr>
          <a:xfrm flipH="1" flipV="1">
            <a:off x="5592351" y="4017222"/>
            <a:ext cx="743356" cy="1042383"/>
          </a:xfrm>
          <a:prstGeom prst="straightConnector1">
            <a:avLst/>
          </a:prstGeom>
          <a:ln w="444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Up Arrow 33">
            <a:extLst>
              <a:ext uri="{FF2B5EF4-FFF2-40B4-BE49-F238E27FC236}">
                <a16:creationId xmlns:a16="http://schemas.microsoft.com/office/drawing/2014/main" id="{4F2E43C6-32C5-4B1C-BB33-E2F017E1724A}"/>
              </a:ext>
            </a:extLst>
          </p:cNvPr>
          <p:cNvSpPr/>
          <p:nvPr/>
        </p:nvSpPr>
        <p:spPr>
          <a:xfrm>
            <a:off x="5239930" y="2237280"/>
            <a:ext cx="743356" cy="1750993"/>
          </a:xfrm>
          <a:prstGeom prst="upArrow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682711E-0DC2-4DC3-A69E-9611DAE32CD9}"/>
              </a:ext>
            </a:extLst>
          </p:cNvPr>
          <p:cNvCxnSpPr/>
          <p:nvPr/>
        </p:nvCxnSpPr>
        <p:spPr>
          <a:xfrm flipH="1" flipV="1">
            <a:off x="5856583" y="3409331"/>
            <a:ext cx="1365268" cy="2957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D2CBF0E-C348-4464-BBA5-239E0AEEA5CC}"/>
              </a:ext>
            </a:extLst>
          </p:cNvPr>
          <p:cNvSpPr txBox="1"/>
          <p:nvPr/>
        </p:nvSpPr>
        <p:spPr>
          <a:xfrm>
            <a:off x="5888554" y="3481626"/>
            <a:ext cx="1360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more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space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685AB24-ED8F-400A-8716-7A4FE0DF4FF4}"/>
              </a:ext>
            </a:extLst>
          </p:cNvPr>
          <p:cNvCxnSpPr>
            <a:cxnSpLocks/>
          </p:cNvCxnSpPr>
          <p:nvPr/>
        </p:nvCxnSpPr>
        <p:spPr>
          <a:xfrm flipH="1">
            <a:off x="7299839" y="3274811"/>
            <a:ext cx="860140" cy="1068589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44D6B55-F7F5-442E-9FBC-D7211E5FCF74}"/>
              </a:ext>
            </a:extLst>
          </p:cNvPr>
          <p:cNvCxnSpPr>
            <a:cxnSpLocks/>
          </p:cNvCxnSpPr>
          <p:nvPr/>
        </p:nvCxnSpPr>
        <p:spPr>
          <a:xfrm>
            <a:off x="7314526" y="3274811"/>
            <a:ext cx="816525" cy="1029843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5BF09F4-D73E-4D9C-94E9-96A287DE04CB}"/>
              </a:ext>
            </a:extLst>
          </p:cNvPr>
          <p:cNvSpPr txBox="1"/>
          <p:nvPr/>
        </p:nvSpPr>
        <p:spPr>
          <a:xfrm>
            <a:off x="7484847" y="3766859"/>
            <a:ext cx="22496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1392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5" grpId="0" animBg="1"/>
      <p:bldP spid="17" grpId="0"/>
      <p:bldP spid="2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1BC2105-78A5-4C2C-B9CC-31837D100645}"/>
              </a:ext>
            </a:extLst>
          </p:cNvPr>
          <p:cNvSpPr/>
          <p:nvPr/>
        </p:nvSpPr>
        <p:spPr>
          <a:xfrm>
            <a:off x="4173893" y="476570"/>
            <a:ext cx="4165600" cy="63373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0BA6F-13FE-48C3-B07F-665853098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3048000" cy="2235199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rgbClr val="C00000"/>
                </a:solidFill>
              </a:rPr>
              <a:t>Slow Down</a:t>
            </a:r>
            <a:r>
              <a:rPr lang="en-US" dirty="0">
                <a:solidFill>
                  <a:srgbClr val="C00000"/>
                </a:solidFill>
              </a:rPr>
              <a:t>!  </a:t>
            </a:r>
            <a:r>
              <a:rPr lang="en-US" dirty="0"/>
              <a:t>We cannot steer out of this.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832831-DDC5-4AE6-B26F-D590B9DBEBEF}"/>
              </a:ext>
            </a:extLst>
          </p:cNvPr>
          <p:cNvSpPr txBox="1"/>
          <p:nvPr/>
        </p:nvSpPr>
        <p:spPr>
          <a:xfrm>
            <a:off x="8940800" y="984648"/>
            <a:ext cx="3046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FE1E23D-D029-4B02-A7EA-226271860F26}"/>
              </a:ext>
            </a:extLst>
          </p:cNvPr>
          <p:cNvCxnSpPr>
            <a:cxnSpLocks/>
          </p:cNvCxnSpPr>
          <p:nvPr/>
        </p:nvCxnSpPr>
        <p:spPr>
          <a:xfrm>
            <a:off x="5291514" y="2006600"/>
            <a:ext cx="1" cy="2844800"/>
          </a:xfrm>
          <a:prstGeom prst="straightConnector1">
            <a:avLst/>
          </a:prstGeom>
          <a:ln w="349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entagon 7">
            <a:extLst>
              <a:ext uri="{FF2B5EF4-FFF2-40B4-BE49-F238E27FC236}">
                <a16:creationId xmlns:a16="http://schemas.microsoft.com/office/drawing/2014/main" id="{9F939E98-D793-402E-B01D-D3B420501E7C}"/>
              </a:ext>
            </a:extLst>
          </p:cNvPr>
          <p:cNvSpPr/>
          <p:nvPr/>
        </p:nvSpPr>
        <p:spPr>
          <a:xfrm rot="16200000">
            <a:off x="6168375" y="5591826"/>
            <a:ext cx="1277655" cy="812801"/>
          </a:xfrm>
          <a:prstGeom prst="homePlate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01A3456-4B5A-4F2C-A430-BC688259C85D}"/>
              </a:ext>
            </a:extLst>
          </p:cNvPr>
          <p:cNvCxnSpPr>
            <a:cxnSpLocks/>
          </p:cNvCxnSpPr>
          <p:nvPr/>
        </p:nvCxnSpPr>
        <p:spPr>
          <a:xfrm flipH="1" flipV="1">
            <a:off x="6807202" y="4648201"/>
            <a:ext cx="1" cy="711199"/>
          </a:xfrm>
          <a:prstGeom prst="straightConnector1">
            <a:avLst/>
          </a:prstGeom>
          <a:ln w="41275">
            <a:solidFill>
              <a:schemeClr val="accent5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D3FCE39D-4AE5-4B48-9834-91EB6A61EA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049" y="728426"/>
            <a:ext cx="1031032" cy="12776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4D22C8-3280-4AB7-BB02-1151BCAA53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94363" y="3059113"/>
            <a:ext cx="1320996" cy="104477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533B1DA-D3CA-47DA-9279-B30D878E5DD3}"/>
              </a:ext>
            </a:extLst>
          </p:cNvPr>
          <p:cNvCxnSpPr>
            <a:cxnSpLocks/>
          </p:cNvCxnSpPr>
          <p:nvPr/>
        </p:nvCxnSpPr>
        <p:spPr>
          <a:xfrm>
            <a:off x="6299200" y="573110"/>
            <a:ext cx="0" cy="6240829"/>
          </a:xfrm>
          <a:prstGeom prst="line">
            <a:avLst/>
          </a:prstGeom>
          <a:ln w="444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6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2E4E363-3E64-4A5B-A917-746EFE46FE14}"/>
              </a:ext>
            </a:extLst>
          </p:cNvPr>
          <p:cNvSpPr/>
          <p:nvPr/>
        </p:nvSpPr>
        <p:spPr>
          <a:xfrm>
            <a:off x="4368800" y="482600"/>
            <a:ext cx="4673600" cy="637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A5B99-9683-4CCA-810D-CBA0E0B43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685800"/>
            <a:ext cx="2641600" cy="213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33" dirty="0"/>
              <a:t>Substitute any two roadway users at same time.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Pentagon 7">
            <a:extLst>
              <a:ext uri="{FF2B5EF4-FFF2-40B4-BE49-F238E27FC236}">
                <a16:creationId xmlns:a16="http://schemas.microsoft.com/office/drawing/2014/main" id="{DF0B3A5F-588A-447C-9554-C1E347D2DC85}"/>
              </a:ext>
            </a:extLst>
          </p:cNvPr>
          <p:cNvSpPr/>
          <p:nvPr/>
        </p:nvSpPr>
        <p:spPr>
          <a:xfrm rot="16200000">
            <a:off x="6212911" y="5344089"/>
            <a:ext cx="1277655" cy="90187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FDBB870-3DA9-4605-8B0D-A82767ED1D8E}"/>
              </a:ext>
            </a:extLst>
          </p:cNvPr>
          <p:cNvCxnSpPr/>
          <p:nvPr/>
        </p:nvCxnSpPr>
        <p:spPr>
          <a:xfrm flipH="1" flipV="1">
            <a:off x="6850689" y="4140201"/>
            <a:ext cx="1049" cy="878865"/>
          </a:xfrm>
          <a:prstGeom prst="straightConnector1">
            <a:avLst/>
          </a:prstGeom>
          <a:ln w="41275"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47F4B36-BBFC-4319-ADF9-3216F4EFFEE9}"/>
              </a:ext>
            </a:extLst>
          </p:cNvPr>
          <p:cNvSpPr txBox="1"/>
          <p:nvPr/>
        </p:nvSpPr>
        <p:spPr>
          <a:xfrm>
            <a:off x="4368800" y="3378719"/>
            <a:ext cx="477334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SEPARATE!</a:t>
            </a:r>
          </a:p>
        </p:txBody>
      </p:sp>
    </p:spTree>
    <p:extLst>
      <p:ext uri="{BB962C8B-B14F-4D97-AF65-F5344CB8AC3E}">
        <p14:creationId xmlns:p14="http://schemas.microsoft.com/office/powerpoint/2010/main" val="343086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021C550-71B8-4DD6-BA40-A1D4AF520BC9}"/>
              </a:ext>
            </a:extLst>
          </p:cNvPr>
          <p:cNvSpPr/>
          <p:nvPr/>
        </p:nvSpPr>
        <p:spPr>
          <a:xfrm>
            <a:off x="3860801" y="482600"/>
            <a:ext cx="3494809" cy="637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522C5-C29A-4581-9900-85DEF923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1"/>
            <a:ext cx="3556000" cy="39623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733" b="1" i="1" u="sng" dirty="0">
                <a:solidFill>
                  <a:srgbClr val="C00000"/>
                </a:solidFill>
              </a:rPr>
              <a:t>SEPARATE</a:t>
            </a:r>
          </a:p>
          <a:p>
            <a:endParaRPr lang="en-US" sz="4267" b="1" i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733" dirty="0"/>
              <a:t>Roadway feature</a:t>
            </a:r>
          </a:p>
          <a:p>
            <a:endParaRPr lang="en-US" sz="4267" b="1" i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i="1" dirty="0">
                <a:solidFill>
                  <a:srgbClr val="C00000"/>
                </a:solidFill>
              </a:rPr>
              <a:t>The approaching vehicle and the potential side road hazard.</a:t>
            </a:r>
            <a:r>
              <a:rPr lang="en-US" dirty="0">
                <a:solidFill>
                  <a:srgbClr val="C00000"/>
                </a:solidFill>
              </a:rPr>
              <a:t>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Rounded Rectangle 6">
            <a:extLst>
              <a:ext uri="{FF2B5EF4-FFF2-40B4-BE49-F238E27FC236}">
                <a16:creationId xmlns:a16="http://schemas.microsoft.com/office/drawing/2014/main" id="{50F347DE-E00A-4CA6-8F09-7DD0DA7A9EBE}"/>
              </a:ext>
            </a:extLst>
          </p:cNvPr>
          <p:cNvSpPr/>
          <p:nvPr/>
        </p:nvSpPr>
        <p:spPr>
          <a:xfrm>
            <a:off x="4267201" y="584201"/>
            <a:ext cx="738519" cy="1092873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Pentagon 7">
            <a:extLst>
              <a:ext uri="{FF2B5EF4-FFF2-40B4-BE49-F238E27FC236}">
                <a16:creationId xmlns:a16="http://schemas.microsoft.com/office/drawing/2014/main" id="{BF31C21A-95F4-4A76-BD0A-322011C79AF8}"/>
              </a:ext>
            </a:extLst>
          </p:cNvPr>
          <p:cNvSpPr/>
          <p:nvPr/>
        </p:nvSpPr>
        <p:spPr>
          <a:xfrm rot="16200000">
            <a:off x="6028845" y="5935893"/>
            <a:ext cx="1048591" cy="643227"/>
          </a:xfrm>
          <a:prstGeom prst="homePlate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1E34D3-B41E-4DA3-8FCC-D147C55058DB}"/>
              </a:ext>
            </a:extLst>
          </p:cNvPr>
          <p:cNvSpPr/>
          <p:nvPr/>
        </p:nvSpPr>
        <p:spPr>
          <a:xfrm>
            <a:off x="7361018" y="2490977"/>
            <a:ext cx="4018183" cy="179827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955BBF6-3C85-4F67-88D9-BD7193A9973A}"/>
              </a:ext>
            </a:extLst>
          </p:cNvPr>
          <p:cNvCxnSpPr>
            <a:cxnSpLocks/>
          </p:cNvCxnSpPr>
          <p:nvPr/>
        </p:nvCxnSpPr>
        <p:spPr>
          <a:xfrm flipH="1" flipV="1">
            <a:off x="6553140" y="4775095"/>
            <a:ext cx="1" cy="958117"/>
          </a:xfrm>
          <a:prstGeom prst="straightConnector1">
            <a:avLst/>
          </a:prstGeom>
          <a:ln w="44450">
            <a:solidFill>
              <a:schemeClr val="accent5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7EDBBF2-6BE9-4F4F-9050-2FB843785F79}"/>
              </a:ext>
            </a:extLst>
          </p:cNvPr>
          <p:cNvSpPr txBox="1"/>
          <p:nvPr/>
        </p:nvSpPr>
        <p:spPr>
          <a:xfrm>
            <a:off x="10581487" y="2568715"/>
            <a:ext cx="82214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5163FEE-72F0-4B04-B692-ED681691661E}"/>
              </a:ext>
            </a:extLst>
          </p:cNvPr>
          <p:cNvCxnSpPr>
            <a:stCxn id="13" idx="2"/>
          </p:cNvCxnSpPr>
          <p:nvPr/>
        </p:nvCxnSpPr>
        <p:spPr>
          <a:xfrm flipH="1">
            <a:off x="4636460" y="1677074"/>
            <a:ext cx="1" cy="3054996"/>
          </a:xfrm>
          <a:prstGeom prst="straightConnector1">
            <a:avLst/>
          </a:prstGeom>
          <a:ln w="50800" cmpd="thickThin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67FE057-A0B0-4E09-8851-BE45959E457D}"/>
              </a:ext>
            </a:extLst>
          </p:cNvPr>
          <p:cNvGrpSpPr/>
          <p:nvPr/>
        </p:nvGrpSpPr>
        <p:grpSpPr>
          <a:xfrm>
            <a:off x="7506355" y="1411991"/>
            <a:ext cx="1234431" cy="914384"/>
            <a:chOff x="5629766" y="1058991"/>
            <a:chExt cx="925823" cy="685788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CC81DAF-B51C-40CA-9855-064B1628BC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2678" y="1484107"/>
              <a:ext cx="462911" cy="1"/>
            </a:xfrm>
            <a:prstGeom prst="line">
              <a:avLst/>
            </a:prstGeom>
            <a:ln w="603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ctagon 19">
              <a:extLst>
                <a:ext uri="{FF2B5EF4-FFF2-40B4-BE49-F238E27FC236}">
                  <a16:creationId xmlns:a16="http://schemas.microsoft.com/office/drawing/2014/main" id="{BDA6376D-5C77-44BE-ABE2-DED0C92DE4DC}"/>
                </a:ext>
              </a:extLst>
            </p:cNvPr>
            <p:cNvSpPr/>
            <p:nvPr/>
          </p:nvSpPr>
          <p:spPr>
            <a:xfrm>
              <a:off x="5629766" y="1200150"/>
              <a:ext cx="462911" cy="533397"/>
            </a:xfrm>
            <a:prstGeom prst="octag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266F6E4-7F4C-46C4-8C0C-79B81D77C769}"/>
                </a:ext>
              </a:extLst>
            </p:cNvPr>
            <p:cNvSpPr txBox="1"/>
            <p:nvPr/>
          </p:nvSpPr>
          <p:spPr>
            <a:xfrm rot="16200000">
              <a:off x="5518329" y="1259514"/>
              <a:ext cx="685788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67" dirty="0"/>
                <a:t>STOP</a:t>
              </a:r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BEE5220-E026-4C80-A4F2-BB763D3BE851}"/>
              </a:ext>
            </a:extLst>
          </p:cNvPr>
          <p:cNvCxnSpPr>
            <a:cxnSpLocks/>
          </p:cNvCxnSpPr>
          <p:nvPr/>
        </p:nvCxnSpPr>
        <p:spPr>
          <a:xfrm>
            <a:off x="5689600" y="540974"/>
            <a:ext cx="0" cy="6240829"/>
          </a:xfrm>
          <a:prstGeom prst="line">
            <a:avLst/>
          </a:prstGeom>
          <a:ln w="444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8AFF3A3-5570-43FA-9111-6590A43D07BE}"/>
              </a:ext>
            </a:extLst>
          </p:cNvPr>
          <p:cNvCxnSpPr>
            <a:cxnSpLocks/>
          </p:cNvCxnSpPr>
          <p:nvPr/>
        </p:nvCxnSpPr>
        <p:spPr>
          <a:xfrm flipV="1">
            <a:off x="7355610" y="3376432"/>
            <a:ext cx="4023591" cy="52568"/>
          </a:xfrm>
          <a:prstGeom prst="line">
            <a:avLst/>
          </a:prstGeom>
          <a:ln w="444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48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CA921-8C1A-4F7B-8126-01105E273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676991"/>
            <a:ext cx="3048000" cy="1828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67" dirty="0">
                <a:solidFill>
                  <a:srgbClr val="C00000"/>
                </a:solidFill>
              </a:rPr>
              <a:t>Flashing Yellow light at an intersection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ABB8DB-CDFA-47DF-878B-1135963B0919}"/>
              </a:ext>
            </a:extLst>
          </p:cNvPr>
          <p:cNvSpPr txBox="1"/>
          <p:nvPr/>
        </p:nvSpPr>
        <p:spPr>
          <a:xfrm flipH="1">
            <a:off x="9117579" y="692507"/>
            <a:ext cx="2743200" cy="173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SEPARATE</a:t>
            </a:r>
          </a:p>
          <a:p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Traffic control and multiple hazards.</a:t>
            </a:r>
            <a:endParaRPr lang="en-US" sz="2667" b="1" i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EECA45-C340-40EC-AFC3-49EF90EBF43D}"/>
              </a:ext>
            </a:extLst>
          </p:cNvPr>
          <p:cNvSpPr txBox="1"/>
          <p:nvPr/>
        </p:nvSpPr>
        <p:spPr>
          <a:xfrm>
            <a:off x="9259554" y="4546600"/>
            <a:ext cx="27432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down and cover the brake to prepare for dangerous intersection.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C5F6EC-6A82-49BB-860E-74653638B838}"/>
              </a:ext>
            </a:extLst>
          </p:cNvPr>
          <p:cNvSpPr/>
          <p:nvPr/>
        </p:nvSpPr>
        <p:spPr>
          <a:xfrm>
            <a:off x="3556000" y="482600"/>
            <a:ext cx="4572000" cy="23114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2AE45A-5A36-4F87-A2BD-25646BFCF704}"/>
              </a:ext>
            </a:extLst>
          </p:cNvPr>
          <p:cNvSpPr/>
          <p:nvPr/>
        </p:nvSpPr>
        <p:spPr>
          <a:xfrm>
            <a:off x="0" y="2794000"/>
            <a:ext cx="35560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D30EB3-D528-4716-B652-5CE8E1CD12A1}"/>
              </a:ext>
            </a:extLst>
          </p:cNvPr>
          <p:cNvSpPr/>
          <p:nvPr/>
        </p:nvSpPr>
        <p:spPr>
          <a:xfrm>
            <a:off x="8128000" y="2794000"/>
            <a:ext cx="40640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5D2FA6-73EE-4106-9274-0489800830F7}"/>
              </a:ext>
            </a:extLst>
          </p:cNvPr>
          <p:cNvSpPr/>
          <p:nvPr/>
        </p:nvSpPr>
        <p:spPr>
          <a:xfrm>
            <a:off x="3556000" y="4546600"/>
            <a:ext cx="4572000" cy="23114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A9B52A7-B1E7-483C-AE78-84A42C3F480E}"/>
              </a:ext>
            </a:extLst>
          </p:cNvPr>
          <p:cNvCxnSpPr/>
          <p:nvPr/>
        </p:nvCxnSpPr>
        <p:spPr>
          <a:xfrm>
            <a:off x="3556000" y="2413000"/>
            <a:ext cx="4572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BD9CAB-3F0A-4383-9A52-2EF882AB5C16}"/>
              </a:ext>
            </a:extLst>
          </p:cNvPr>
          <p:cNvCxnSpPr/>
          <p:nvPr/>
        </p:nvCxnSpPr>
        <p:spPr>
          <a:xfrm>
            <a:off x="3556000" y="4953000"/>
            <a:ext cx="4572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DBDC97-1598-42A9-B203-DA5EFC267B14}"/>
              </a:ext>
            </a:extLst>
          </p:cNvPr>
          <p:cNvCxnSpPr>
            <a:cxnSpLocks/>
          </p:cNvCxnSpPr>
          <p:nvPr/>
        </p:nvCxnSpPr>
        <p:spPr>
          <a:xfrm>
            <a:off x="3251200" y="2794000"/>
            <a:ext cx="0" cy="17526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BE15A59-DEB8-4869-9561-B4E4979F072C}"/>
              </a:ext>
            </a:extLst>
          </p:cNvPr>
          <p:cNvCxnSpPr>
            <a:cxnSpLocks/>
          </p:cNvCxnSpPr>
          <p:nvPr/>
        </p:nvCxnSpPr>
        <p:spPr>
          <a:xfrm>
            <a:off x="8432800" y="2794000"/>
            <a:ext cx="0" cy="17526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A595A22-F55F-4A5F-83B9-DB6F9B366468}"/>
              </a:ext>
            </a:extLst>
          </p:cNvPr>
          <p:cNvGrpSpPr/>
          <p:nvPr/>
        </p:nvGrpSpPr>
        <p:grpSpPr>
          <a:xfrm>
            <a:off x="8199994" y="1992935"/>
            <a:ext cx="917585" cy="812799"/>
            <a:chOff x="5629766" y="970297"/>
            <a:chExt cx="925823" cy="783758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6979318-6062-401B-8A43-A82920859E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2678" y="1484107"/>
              <a:ext cx="462911" cy="1"/>
            </a:xfrm>
            <a:prstGeom prst="line">
              <a:avLst/>
            </a:prstGeom>
            <a:ln w="603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ctagon 18">
              <a:extLst>
                <a:ext uri="{FF2B5EF4-FFF2-40B4-BE49-F238E27FC236}">
                  <a16:creationId xmlns:a16="http://schemas.microsoft.com/office/drawing/2014/main" id="{3119A986-89FE-4E41-870C-AF1E47FA6429}"/>
                </a:ext>
              </a:extLst>
            </p:cNvPr>
            <p:cNvSpPr/>
            <p:nvPr/>
          </p:nvSpPr>
          <p:spPr>
            <a:xfrm>
              <a:off x="5629766" y="1200150"/>
              <a:ext cx="462911" cy="533397"/>
            </a:xfrm>
            <a:prstGeom prst="octag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46A5BB5-58F8-45F5-9A06-83456013DF47}"/>
                </a:ext>
              </a:extLst>
            </p:cNvPr>
            <p:cNvSpPr txBox="1"/>
            <p:nvPr/>
          </p:nvSpPr>
          <p:spPr>
            <a:xfrm rot="16200000">
              <a:off x="5469344" y="1201698"/>
              <a:ext cx="783758" cy="320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67" dirty="0"/>
                <a:t>STOP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7CF7959-B624-4AA9-9346-05B848396A2D}"/>
              </a:ext>
            </a:extLst>
          </p:cNvPr>
          <p:cNvGrpSpPr/>
          <p:nvPr/>
        </p:nvGrpSpPr>
        <p:grpSpPr>
          <a:xfrm rot="10800000">
            <a:off x="2601856" y="4598933"/>
            <a:ext cx="917585" cy="820396"/>
            <a:chOff x="5629766" y="942463"/>
            <a:chExt cx="925823" cy="791084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E8F0CA3-A46B-4D82-9AB1-02C91EAC6E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2678" y="1484107"/>
              <a:ext cx="462911" cy="1"/>
            </a:xfrm>
            <a:prstGeom prst="line">
              <a:avLst/>
            </a:prstGeom>
            <a:ln w="603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ctagon 22">
              <a:extLst>
                <a:ext uri="{FF2B5EF4-FFF2-40B4-BE49-F238E27FC236}">
                  <a16:creationId xmlns:a16="http://schemas.microsoft.com/office/drawing/2014/main" id="{2C9EEEC4-11DF-46BD-B4AD-DD0EC8A47E77}"/>
                </a:ext>
              </a:extLst>
            </p:cNvPr>
            <p:cNvSpPr/>
            <p:nvPr/>
          </p:nvSpPr>
          <p:spPr>
            <a:xfrm>
              <a:off x="5629766" y="1200150"/>
              <a:ext cx="462911" cy="533397"/>
            </a:xfrm>
            <a:prstGeom prst="octag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D997D64-4E9F-4FEC-8AD7-F10B08CEBF4A}"/>
                </a:ext>
              </a:extLst>
            </p:cNvPr>
            <p:cNvSpPr txBox="1"/>
            <p:nvPr/>
          </p:nvSpPr>
          <p:spPr>
            <a:xfrm rot="16200000">
              <a:off x="5469344" y="1173864"/>
              <a:ext cx="783758" cy="320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67" dirty="0"/>
                <a:t>STOP</a:t>
              </a:r>
            </a:p>
          </p:txBody>
        </p:sp>
      </p:grpSp>
      <p:sp>
        <p:nvSpPr>
          <p:cNvPr id="25" name="Pentagon 7">
            <a:extLst>
              <a:ext uri="{FF2B5EF4-FFF2-40B4-BE49-F238E27FC236}">
                <a16:creationId xmlns:a16="http://schemas.microsoft.com/office/drawing/2014/main" id="{216A74D8-6C89-4239-996C-F232516AFCB5}"/>
              </a:ext>
            </a:extLst>
          </p:cNvPr>
          <p:cNvSpPr/>
          <p:nvPr/>
        </p:nvSpPr>
        <p:spPr>
          <a:xfrm rot="16200000">
            <a:off x="6532502" y="6075296"/>
            <a:ext cx="955804" cy="609600"/>
          </a:xfrm>
          <a:prstGeom prst="homePlate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4D89CB2-5F07-4118-958E-076B856E2EDA}"/>
              </a:ext>
            </a:extLst>
          </p:cNvPr>
          <p:cNvCxnSpPr>
            <a:cxnSpLocks/>
          </p:cNvCxnSpPr>
          <p:nvPr/>
        </p:nvCxnSpPr>
        <p:spPr>
          <a:xfrm flipH="1" flipV="1">
            <a:off x="7010401" y="5152091"/>
            <a:ext cx="1" cy="750101"/>
          </a:xfrm>
          <a:prstGeom prst="straightConnector1">
            <a:avLst/>
          </a:prstGeom>
          <a:ln w="44450">
            <a:solidFill>
              <a:schemeClr val="accent5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9B754C9-5234-4567-8EA9-201924F31939}"/>
              </a:ext>
            </a:extLst>
          </p:cNvPr>
          <p:cNvGrpSpPr/>
          <p:nvPr/>
        </p:nvGrpSpPr>
        <p:grpSpPr>
          <a:xfrm>
            <a:off x="5485132" y="3192328"/>
            <a:ext cx="704056" cy="972171"/>
            <a:chOff x="4114800" y="2396642"/>
            <a:chExt cx="528042" cy="72912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838F8CF-0A48-4E76-BAB0-3B2BB5D7A4E5}"/>
                </a:ext>
              </a:extLst>
            </p:cNvPr>
            <p:cNvSpPr/>
            <p:nvPr/>
          </p:nvSpPr>
          <p:spPr>
            <a:xfrm>
              <a:off x="4114800" y="2518672"/>
              <a:ext cx="528042" cy="25835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3A86DFF-A60D-4C0A-BD57-2F5F5002D74C}"/>
                </a:ext>
              </a:extLst>
            </p:cNvPr>
            <p:cNvCxnSpPr/>
            <p:nvPr/>
          </p:nvCxnSpPr>
          <p:spPr>
            <a:xfrm flipH="1">
              <a:off x="4170466" y="2982581"/>
              <a:ext cx="102850" cy="143189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31E65C1-5D15-4B64-8F40-FF43D799ECBD}"/>
                </a:ext>
              </a:extLst>
            </p:cNvPr>
            <p:cNvCxnSpPr/>
            <p:nvPr/>
          </p:nvCxnSpPr>
          <p:spPr>
            <a:xfrm>
              <a:off x="4372667" y="2982581"/>
              <a:ext cx="0" cy="143189"/>
            </a:xfrm>
            <a:prstGeom prst="line">
              <a:avLst/>
            </a:prstGeom>
            <a:ln w="222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CFA559F-DD52-4B0D-BE36-5C30A472EA85}"/>
                </a:ext>
              </a:extLst>
            </p:cNvPr>
            <p:cNvCxnSpPr/>
            <p:nvPr/>
          </p:nvCxnSpPr>
          <p:spPr>
            <a:xfrm>
              <a:off x="4480018" y="2982581"/>
              <a:ext cx="74650" cy="143189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6CCBDAB-4AA5-4AE8-A997-5895AFDB5C6A}"/>
                </a:ext>
              </a:extLst>
            </p:cNvPr>
            <p:cNvSpPr/>
            <p:nvPr/>
          </p:nvSpPr>
          <p:spPr>
            <a:xfrm>
              <a:off x="4273316" y="2396642"/>
              <a:ext cx="211015" cy="50241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96B0AD5-3F60-487B-BED9-6179DB373008}"/>
              </a:ext>
            </a:extLst>
          </p:cNvPr>
          <p:cNvCxnSpPr/>
          <p:nvPr/>
        </p:nvCxnSpPr>
        <p:spPr>
          <a:xfrm>
            <a:off x="1016001" y="3835400"/>
            <a:ext cx="1272791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487BCC9-EB3B-4F34-8644-4D941858B65C}"/>
              </a:ext>
            </a:extLst>
          </p:cNvPr>
          <p:cNvCxnSpPr>
            <a:cxnSpLocks/>
          </p:cNvCxnSpPr>
          <p:nvPr/>
        </p:nvCxnSpPr>
        <p:spPr>
          <a:xfrm>
            <a:off x="4267200" y="889001"/>
            <a:ext cx="0" cy="929199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2092A7A-B1A1-4BC4-9765-E9090668B819}"/>
              </a:ext>
            </a:extLst>
          </p:cNvPr>
          <p:cNvCxnSpPr>
            <a:cxnSpLocks/>
          </p:cNvCxnSpPr>
          <p:nvPr/>
        </p:nvCxnSpPr>
        <p:spPr>
          <a:xfrm flipH="1">
            <a:off x="10464800" y="3204251"/>
            <a:ext cx="1194821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1AA0231-A817-4FCA-925D-0A31879C93C4}"/>
              </a:ext>
            </a:extLst>
          </p:cNvPr>
          <p:cNvCxnSpPr>
            <a:cxnSpLocks/>
          </p:cNvCxnSpPr>
          <p:nvPr/>
        </p:nvCxnSpPr>
        <p:spPr>
          <a:xfrm>
            <a:off x="5842000" y="535993"/>
            <a:ext cx="0" cy="2580289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30F523C-E46F-4D88-8D61-1DCBEEADDA49}"/>
              </a:ext>
            </a:extLst>
          </p:cNvPr>
          <p:cNvCxnSpPr>
            <a:cxnSpLocks/>
          </p:cNvCxnSpPr>
          <p:nvPr/>
        </p:nvCxnSpPr>
        <p:spPr>
          <a:xfrm>
            <a:off x="5842000" y="4236997"/>
            <a:ext cx="0" cy="2580289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3F53B65-62EE-4BD8-9D25-52F2E94B1327}"/>
              </a:ext>
            </a:extLst>
          </p:cNvPr>
          <p:cNvCxnSpPr>
            <a:cxnSpLocks/>
          </p:cNvCxnSpPr>
          <p:nvPr/>
        </p:nvCxnSpPr>
        <p:spPr>
          <a:xfrm>
            <a:off x="30927" y="3530600"/>
            <a:ext cx="5385293" cy="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E4090FB-28E2-4785-8A19-8536AC593EAA}"/>
              </a:ext>
            </a:extLst>
          </p:cNvPr>
          <p:cNvCxnSpPr>
            <a:cxnSpLocks/>
          </p:cNvCxnSpPr>
          <p:nvPr/>
        </p:nvCxnSpPr>
        <p:spPr>
          <a:xfrm flipH="1">
            <a:off x="6282640" y="3530600"/>
            <a:ext cx="5909360" cy="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73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D137B-D5D1-4A57-BA91-8CA149A97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Different Driving Environments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19257-CD6A-479D-AD27-56E5E1B9D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Residential areas</a:t>
            </a:r>
          </a:p>
          <a:p>
            <a:r>
              <a:rPr lang="en-US"/>
              <a:t>Urban areas</a:t>
            </a:r>
          </a:p>
          <a:p>
            <a:r>
              <a:rPr lang="en-US"/>
              <a:t>Rural areas</a:t>
            </a:r>
          </a:p>
          <a:p>
            <a:r>
              <a:rPr lang="en-US"/>
              <a:t>Highways/Expressways</a:t>
            </a:r>
          </a:p>
        </p:txBody>
      </p:sp>
    </p:spTree>
    <p:extLst>
      <p:ext uri="{BB962C8B-B14F-4D97-AF65-F5344CB8AC3E}">
        <p14:creationId xmlns:p14="http://schemas.microsoft.com/office/powerpoint/2010/main" val="6058701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7CE310-17F4-492B-8792-DE2D7EE87E25}"/>
              </a:ext>
            </a:extLst>
          </p:cNvPr>
          <p:cNvSpPr/>
          <p:nvPr/>
        </p:nvSpPr>
        <p:spPr>
          <a:xfrm>
            <a:off x="4368800" y="136395"/>
            <a:ext cx="6400800" cy="67216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E4835-D48E-4CAC-B9B3-E6A604B4E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3352800" cy="2336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67" b="1" i="1" u="sng" dirty="0">
                <a:solidFill>
                  <a:srgbClr val="C00000"/>
                </a:solidFill>
              </a:rPr>
              <a:t>SEPARATE</a:t>
            </a:r>
            <a:endParaRPr lang="en-US" sz="2667" b="1" i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667" b="1" i="1" dirty="0">
                <a:solidFill>
                  <a:srgbClr val="C00000"/>
                </a:solidFill>
              </a:rPr>
              <a:t>The upcoming curve and the potential side road hazard.</a:t>
            </a:r>
            <a:r>
              <a:rPr lang="en-US" sz="2667" dirty="0">
                <a:solidFill>
                  <a:srgbClr val="C00000"/>
                </a:solidFill>
              </a:rPr>
              <a:t>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CF9A59-A364-487A-B91A-D58C04F30D49}"/>
              </a:ext>
            </a:extLst>
          </p:cNvPr>
          <p:cNvSpPr/>
          <p:nvPr/>
        </p:nvSpPr>
        <p:spPr>
          <a:xfrm rot="19188876">
            <a:off x="5181463" y="1124421"/>
            <a:ext cx="3597061" cy="18842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54CA94-DDEA-4701-AD40-3CEA6199BBCA}"/>
              </a:ext>
            </a:extLst>
          </p:cNvPr>
          <p:cNvSpPr/>
          <p:nvPr/>
        </p:nvSpPr>
        <p:spPr>
          <a:xfrm>
            <a:off x="7416801" y="3946849"/>
            <a:ext cx="3288097" cy="1740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B26D42-3955-4C91-9823-AF140D8125C1}"/>
              </a:ext>
            </a:extLst>
          </p:cNvPr>
          <p:cNvSpPr/>
          <p:nvPr/>
        </p:nvSpPr>
        <p:spPr>
          <a:xfrm rot="16200000">
            <a:off x="4023037" y="3501130"/>
            <a:ext cx="4343399" cy="2370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A3D5056-59BE-4341-9FB1-CDCD8BD05222}"/>
              </a:ext>
            </a:extLst>
          </p:cNvPr>
          <p:cNvCxnSpPr>
            <a:cxnSpLocks/>
            <a:stCxn id="4" idx="3"/>
          </p:cNvCxnSpPr>
          <p:nvPr/>
        </p:nvCxnSpPr>
        <p:spPr>
          <a:xfrm flipH="1">
            <a:off x="6333685" y="906038"/>
            <a:ext cx="2020316" cy="1773969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1E5BF2D-1CF1-4219-8FD9-B1A76C0D93C6}"/>
              </a:ext>
            </a:extLst>
          </p:cNvPr>
          <p:cNvCxnSpPr>
            <a:cxnSpLocks/>
          </p:cNvCxnSpPr>
          <p:nvPr/>
        </p:nvCxnSpPr>
        <p:spPr>
          <a:xfrm>
            <a:off x="6302311" y="2745512"/>
            <a:ext cx="0" cy="4112488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DFFCEA2-EB3D-4251-A249-9FB8B12497EE}"/>
              </a:ext>
            </a:extLst>
          </p:cNvPr>
          <p:cNvCxnSpPr>
            <a:cxnSpLocks/>
            <a:stCxn id="5" idx="1"/>
            <a:endCxn id="5" idx="3"/>
          </p:cNvCxnSpPr>
          <p:nvPr/>
        </p:nvCxnSpPr>
        <p:spPr>
          <a:xfrm>
            <a:off x="7416801" y="4816887"/>
            <a:ext cx="3288097" cy="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entagon 7">
            <a:extLst>
              <a:ext uri="{FF2B5EF4-FFF2-40B4-BE49-F238E27FC236}">
                <a16:creationId xmlns:a16="http://schemas.microsoft.com/office/drawing/2014/main" id="{71BFDCC4-3567-4E61-BFB1-829F51946356}"/>
              </a:ext>
            </a:extLst>
          </p:cNvPr>
          <p:cNvSpPr/>
          <p:nvPr/>
        </p:nvSpPr>
        <p:spPr>
          <a:xfrm rot="16200000">
            <a:off x="6532502" y="5938903"/>
            <a:ext cx="955804" cy="609600"/>
          </a:xfrm>
          <a:prstGeom prst="homePlate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91992F4-5B81-42E0-B5D6-61948C0926BD}"/>
              </a:ext>
            </a:extLst>
          </p:cNvPr>
          <p:cNvCxnSpPr>
            <a:cxnSpLocks/>
          </p:cNvCxnSpPr>
          <p:nvPr/>
        </p:nvCxnSpPr>
        <p:spPr>
          <a:xfrm flipH="1" flipV="1">
            <a:off x="7010401" y="4953000"/>
            <a:ext cx="1" cy="750101"/>
          </a:xfrm>
          <a:prstGeom prst="straightConnector1">
            <a:avLst/>
          </a:prstGeom>
          <a:ln w="44450">
            <a:solidFill>
              <a:schemeClr val="accent5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6">
            <a:extLst>
              <a:ext uri="{FF2B5EF4-FFF2-40B4-BE49-F238E27FC236}">
                <a16:creationId xmlns:a16="http://schemas.microsoft.com/office/drawing/2014/main" id="{49B3595A-1074-4AF1-A33C-0DBDDE81B9FF}"/>
              </a:ext>
            </a:extLst>
          </p:cNvPr>
          <p:cNvSpPr/>
          <p:nvPr/>
        </p:nvSpPr>
        <p:spPr>
          <a:xfrm rot="5400000">
            <a:off x="9641255" y="3874616"/>
            <a:ext cx="639947" cy="962033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511A17-0287-44F7-B751-051D7A61411D}"/>
              </a:ext>
            </a:extLst>
          </p:cNvPr>
          <p:cNvSpPr txBox="1"/>
          <p:nvPr/>
        </p:nvSpPr>
        <p:spPr>
          <a:xfrm>
            <a:off x="9784538" y="3977979"/>
            <a:ext cx="5634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41CBDE-07E0-4294-9489-E6B088E821E6}"/>
              </a:ext>
            </a:extLst>
          </p:cNvPr>
          <p:cNvSpPr txBox="1"/>
          <p:nvPr/>
        </p:nvSpPr>
        <p:spPr>
          <a:xfrm>
            <a:off x="6979992" y="905723"/>
            <a:ext cx="538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?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50CCEA2-12EE-4234-A126-A3151D3ED881}"/>
              </a:ext>
            </a:extLst>
          </p:cNvPr>
          <p:cNvGrpSpPr/>
          <p:nvPr/>
        </p:nvGrpSpPr>
        <p:grpSpPr>
          <a:xfrm>
            <a:off x="7459908" y="3137033"/>
            <a:ext cx="917585" cy="812799"/>
            <a:chOff x="5629766" y="1025990"/>
            <a:chExt cx="925823" cy="783758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1F14F87-4F19-4E9B-B076-78FE837F49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2678" y="1484107"/>
              <a:ext cx="462911" cy="1"/>
            </a:xfrm>
            <a:prstGeom prst="line">
              <a:avLst/>
            </a:prstGeom>
            <a:ln w="603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ctagon 25">
              <a:extLst>
                <a:ext uri="{FF2B5EF4-FFF2-40B4-BE49-F238E27FC236}">
                  <a16:creationId xmlns:a16="http://schemas.microsoft.com/office/drawing/2014/main" id="{3096DAE6-2A50-4FFC-8EF5-16F51B0DEAEC}"/>
                </a:ext>
              </a:extLst>
            </p:cNvPr>
            <p:cNvSpPr/>
            <p:nvPr/>
          </p:nvSpPr>
          <p:spPr>
            <a:xfrm>
              <a:off x="5629766" y="1200150"/>
              <a:ext cx="462911" cy="533397"/>
            </a:xfrm>
            <a:prstGeom prst="octag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7BD1B7A-968C-4968-A630-13B198CB0776}"/>
                </a:ext>
              </a:extLst>
            </p:cNvPr>
            <p:cNvSpPr txBox="1"/>
            <p:nvPr/>
          </p:nvSpPr>
          <p:spPr>
            <a:xfrm rot="16200000">
              <a:off x="5469344" y="1257391"/>
              <a:ext cx="783758" cy="320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67" dirty="0"/>
                <a:t>STOP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375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20058-B52B-4E2B-9F4B-07CE59476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3" y="4445002"/>
            <a:ext cx="2537927" cy="2235199"/>
          </a:xfrm>
        </p:spPr>
        <p:txBody>
          <a:bodyPr/>
          <a:lstStyle/>
          <a:p>
            <a:pPr marL="0" indent="0">
              <a:buNone/>
            </a:pPr>
            <a:r>
              <a:rPr lang="en-US" sz="2667" b="1" i="1" dirty="0">
                <a:solidFill>
                  <a:srgbClr val="C00000"/>
                </a:solidFill>
              </a:rPr>
              <a:t>The upcoming curve and the potential side road hazard.</a:t>
            </a:r>
            <a:r>
              <a:rPr lang="en-US" sz="2667" dirty="0">
                <a:solidFill>
                  <a:srgbClr val="C00000"/>
                </a:solidFill>
              </a:rPr>
              <a:t>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F18161-6651-4F67-A639-723FF5CE42FF}"/>
              </a:ext>
            </a:extLst>
          </p:cNvPr>
          <p:cNvSpPr/>
          <p:nvPr/>
        </p:nvSpPr>
        <p:spPr>
          <a:xfrm>
            <a:off x="2540000" y="8813"/>
            <a:ext cx="8331200" cy="68491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B91891-94D3-4E17-A8CE-9589B68EF3B4}"/>
              </a:ext>
            </a:extLst>
          </p:cNvPr>
          <p:cNvSpPr/>
          <p:nvPr/>
        </p:nvSpPr>
        <p:spPr>
          <a:xfrm rot="16200000">
            <a:off x="4203219" y="3492321"/>
            <a:ext cx="4343399" cy="2370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C9FA44-B92D-4456-B404-B9354E45FE71}"/>
              </a:ext>
            </a:extLst>
          </p:cNvPr>
          <p:cNvSpPr/>
          <p:nvPr/>
        </p:nvSpPr>
        <p:spPr>
          <a:xfrm rot="12965238">
            <a:off x="3266976" y="1066023"/>
            <a:ext cx="4094869" cy="2042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4EEB6C-2516-4B60-9E57-53E8909AC637}"/>
              </a:ext>
            </a:extLst>
          </p:cNvPr>
          <p:cNvSpPr/>
          <p:nvPr/>
        </p:nvSpPr>
        <p:spPr>
          <a:xfrm rot="10800000">
            <a:off x="7518400" y="3936997"/>
            <a:ext cx="3251200" cy="14428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C6D48B0A-1B3A-4E7D-B1DB-592EA0861E51}"/>
              </a:ext>
            </a:extLst>
          </p:cNvPr>
          <p:cNvSpPr/>
          <p:nvPr/>
        </p:nvSpPr>
        <p:spPr>
          <a:xfrm rot="16200000">
            <a:off x="6532502" y="5938903"/>
            <a:ext cx="955804" cy="609600"/>
          </a:xfrm>
          <a:prstGeom prst="homePlate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CCC4225-2330-460F-B0D2-A88FC63B79EA}"/>
              </a:ext>
            </a:extLst>
          </p:cNvPr>
          <p:cNvCxnSpPr>
            <a:cxnSpLocks/>
          </p:cNvCxnSpPr>
          <p:nvPr/>
        </p:nvCxnSpPr>
        <p:spPr>
          <a:xfrm flipH="1" flipV="1">
            <a:off x="7010401" y="4953000"/>
            <a:ext cx="1" cy="750101"/>
          </a:xfrm>
          <a:prstGeom prst="straightConnector1">
            <a:avLst/>
          </a:prstGeom>
          <a:ln w="44450">
            <a:solidFill>
              <a:schemeClr val="accent5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B529893C-10F7-4DC3-BBEE-49EA5D403232}"/>
              </a:ext>
            </a:extLst>
          </p:cNvPr>
          <p:cNvSpPr/>
          <p:nvPr/>
        </p:nvSpPr>
        <p:spPr>
          <a:xfrm rot="5400000">
            <a:off x="9641255" y="3874616"/>
            <a:ext cx="639947" cy="962033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5D0832-3310-4A37-A24E-1E06537E5ADF}"/>
              </a:ext>
            </a:extLst>
          </p:cNvPr>
          <p:cNvSpPr txBox="1"/>
          <p:nvPr/>
        </p:nvSpPr>
        <p:spPr>
          <a:xfrm>
            <a:off x="9784538" y="3977979"/>
            <a:ext cx="5634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0D23451-C1A7-4BEE-89CC-D21BEB173135}"/>
              </a:ext>
            </a:extLst>
          </p:cNvPr>
          <p:cNvCxnSpPr>
            <a:cxnSpLocks/>
          </p:cNvCxnSpPr>
          <p:nvPr/>
        </p:nvCxnSpPr>
        <p:spPr>
          <a:xfrm>
            <a:off x="6302311" y="2745512"/>
            <a:ext cx="0" cy="4112488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ADBB4AC-8CFB-46E0-BD7D-BCF6F3A52F06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3659838" y="881187"/>
            <a:ext cx="2642473" cy="1864325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33AF0F4-77E5-40BC-A5D6-C5116A10D99F}"/>
              </a:ext>
            </a:extLst>
          </p:cNvPr>
          <p:cNvCxnSpPr>
            <a:cxnSpLocks/>
          </p:cNvCxnSpPr>
          <p:nvPr/>
        </p:nvCxnSpPr>
        <p:spPr>
          <a:xfrm flipH="1">
            <a:off x="7620003" y="4749800"/>
            <a:ext cx="3149597" cy="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9DC68DD-E473-4CA7-938E-8C573BCEFF30}"/>
              </a:ext>
            </a:extLst>
          </p:cNvPr>
          <p:cNvGrpSpPr/>
          <p:nvPr/>
        </p:nvGrpSpPr>
        <p:grpSpPr>
          <a:xfrm>
            <a:off x="7630029" y="3165180"/>
            <a:ext cx="917585" cy="812799"/>
            <a:chOff x="5629766" y="1025990"/>
            <a:chExt cx="925823" cy="783758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BEC2117-F2BD-44C4-8ECA-3F101657F5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2678" y="1484107"/>
              <a:ext cx="462911" cy="1"/>
            </a:xfrm>
            <a:prstGeom prst="line">
              <a:avLst/>
            </a:prstGeom>
            <a:ln w="603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ctagon 24">
              <a:extLst>
                <a:ext uri="{FF2B5EF4-FFF2-40B4-BE49-F238E27FC236}">
                  <a16:creationId xmlns:a16="http://schemas.microsoft.com/office/drawing/2014/main" id="{E99CC154-4650-45E4-AE35-F2D841DABD17}"/>
                </a:ext>
              </a:extLst>
            </p:cNvPr>
            <p:cNvSpPr/>
            <p:nvPr/>
          </p:nvSpPr>
          <p:spPr>
            <a:xfrm>
              <a:off x="5629766" y="1200150"/>
              <a:ext cx="462911" cy="533397"/>
            </a:xfrm>
            <a:prstGeom prst="octag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F87355F-1741-42DD-9C07-739B87564FF4}"/>
                </a:ext>
              </a:extLst>
            </p:cNvPr>
            <p:cNvSpPr txBox="1"/>
            <p:nvPr/>
          </p:nvSpPr>
          <p:spPr>
            <a:xfrm rot="16200000">
              <a:off x="5469344" y="1257391"/>
              <a:ext cx="783758" cy="320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67" dirty="0"/>
                <a:t>STOP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DF98CD65-3E7F-41C2-A199-5C6F76F84CC3}"/>
              </a:ext>
            </a:extLst>
          </p:cNvPr>
          <p:cNvSpPr txBox="1"/>
          <p:nvPr/>
        </p:nvSpPr>
        <p:spPr>
          <a:xfrm>
            <a:off x="3580521" y="1397001"/>
            <a:ext cx="538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7C79C0-0A0D-44E7-A899-B905F820D8B2}"/>
              </a:ext>
            </a:extLst>
          </p:cNvPr>
          <p:cNvSpPr txBox="1"/>
          <p:nvPr/>
        </p:nvSpPr>
        <p:spPr>
          <a:xfrm>
            <a:off x="7969571" y="944708"/>
            <a:ext cx="2188572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SEPARATE</a:t>
            </a:r>
            <a:endParaRPr lang="en-US" sz="26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Slow before minimizing</a:t>
            </a:r>
          </a:p>
        </p:txBody>
      </p:sp>
    </p:spTree>
    <p:extLst>
      <p:ext uri="{BB962C8B-B14F-4D97-AF65-F5344CB8AC3E}">
        <p14:creationId xmlns:p14="http://schemas.microsoft.com/office/powerpoint/2010/main" val="1770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D7914-6022-4E84-83C7-8E56B1202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691" y="1248103"/>
            <a:ext cx="36576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933" b="1" i="1" dirty="0">
                <a:solidFill>
                  <a:srgbClr val="C00000"/>
                </a:solidFill>
              </a:rPr>
              <a:t>SEPARATE</a:t>
            </a:r>
            <a:endParaRPr lang="en-US" sz="2933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933" dirty="0"/>
              <a:t>Going uphill with the threat of a vehicle in poor lane position and the pedestrian.</a:t>
            </a:r>
          </a:p>
          <a:p>
            <a:pPr marL="0" indent="0">
              <a:buNone/>
            </a:pPr>
            <a:endParaRPr lang="en-US" sz="2933" dirty="0"/>
          </a:p>
          <a:p>
            <a:pPr marL="0" indent="0">
              <a:buNone/>
            </a:pPr>
            <a:r>
              <a:rPr lang="en-US" sz="2933" dirty="0">
                <a:solidFill>
                  <a:srgbClr val="C00000"/>
                </a:solidFill>
              </a:rPr>
              <a:t>Minimize</a:t>
            </a:r>
            <a:r>
              <a:rPr lang="en-US" sz="2933" dirty="0"/>
              <a:t> the potential oncoming threat, then </a:t>
            </a:r>
            <a:r>
              <a:rPr lang="en-US" sz="2933" dirty="0">
                <a:solidFill>
                  <a:srgbClr val="C00000"/>
                </a:solidFill>
              </a:rPr>
              <a:t>separate</a:t>
            </a:r>
            <a:r>
              <a:rPr lang="en-US" sz="2933" dirty="0"/>
              <a:t> (slow down) before reaching the top of hill.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293826-1FEA-4DC4-893F-37D60DFA0938}"/>
              </a:ext>
            </a:extLst>
          </p:cNvPr>
          <p:cNvSpPr txBox="1"/>
          <p:nvPr/>
        </p:nvSpPr>
        <p:spPr>
          <a:xfrm>
            <a:off x="9230086" y="1618088"/>
            <a:ext cx="2506508" cy="2965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 Vision  </a:t>
            </a:r>
            <a:r>
              <a:rPr lang="en-US" sz="2667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oncoming traffic.</a:t>
            </a:r>
          </a:p>
          <a:p>
            <a:endParaRPr lang="en-US" sz="2667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67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 Space</a:t>
            </a:r>
          </a:p>
          <a:p>
            <a:r>
              <a:rPr lang="en-US" sz="2667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pedestrian on shoulder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9B7558-D356-4CAD-94DE-9CE306EA24F6}"/>
              </a:ext>
            </a:extLst>
          </p:cNvPr>
          <p:cNvSpPr/>
          <p:nvPr/>
        </p:nvSpPr>
        <p:spPr>
          <a:xfrm>
            <a:off x="4470400" y="482597"/>
            <a:ext cx="4300016" cy="629920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Left Bracket 12">
            <a:extLst>
              <a:ext uri="{FF2B5EF4-FFF2-40B4-BE49-F238E27FC236}">
                <a16:creationId xmlns:a16="http://schemas.microsoft.com/office/drawing/2014/main" id="{9CA510E3-DE79-40C7-B6A7-39D7832E9C1F}"/>
              </a:ext>
            </a:extLst>
          </p:cNvPr>
          <p:cNvSpPr/>
          <p:nvPr/>
        </p:nvSpPr>
        <p:spPr>
          <a:xfrm rot="5400000">
            <a:off x="3470807" y="1482194"/>
            <a:ext cx="6299200" cy="4300015"/>
          </a:xfrm>
          <a:prstGeom prst="leftBracke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4" name="Pentagon 8">
            <a:extLst>
              <a:ext uri="{FF2B5EF4-FFF2-40B4-BE49-F238E27FC236}">
                <a16:creationId xmlns:a16="http://schemas.microsoft.com/office/drawing/2014/main" id="{948A7EC0-31A5-4F61-B11C-E1A998F6A248}"/>
              </a:ext>
            </a:extLst>
          </p:cNvPr>
          <p:cNvSpPr/>
          <p:nvPr/>
        </p:nvSpPr>
        <p:spPr>
          <a:xfrm rot="16200000">
            <a:off x="6799769" y="5776406"/>
            <a:ext cx="1373476" cy="606149"/>
          </a:xfrm>
          <a:prstGeom prst="homePlate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CEFED9A-8B98-40DE-8583-3B260042ECD3}"/>
              </a:ext>
            </a:extLst>
          </p:cNvPr>
          <p:cNvCxnSpPr>
            <a:cxnSpLocks/>
          </p:cNvCxnSpPr>
          <p:nvPr/>
        </p:nvCxnSpPr>
        <p:spPr>
          <a:xfrm flipH="1" flipV="1">
            <a:off x="6993684" y="1149142"/>
            <a:ext cx="483536" cy="4226412"/>
          </a:xfrm>
          <a:prstGeom prst="straightConnector1">
            <a:avLst/>
          </a:prstGeom>
          <a:ln w="539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Up Arrow 11">
            <a:extLst>
              <a:ext uri="{FF2B5EF4-FFF2-40B4-BE49-F238E27FC236}">
                <a16:creationId xmlns:a16="http://schemas.microsoft.com/office/drawing/2014/main" id="{78326D62-9E10-4028-870E-D920A22DAE9B}"/>
              </a:ext>
            </a:extLst>
          </p:cNvPr>
          <p:cNvSpPr/>
          <p:nvPr/>
        </p:nvSpPr>
        <p:spPr>
          <a:xfrm>
            <a:off x="7717045" y="2087033"/>
            <a:ext cx="664748" cy="2032000"/>
          </a:xfrm>
          <a:prstGeom prst="upArrow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26D386F-E5C6-400B-AD37-8F4D0B2B86A5}"/>
              </a:ext>
            </a:extLst>
          </p:cNvPr>
          <p:cNvCxnSpPr>
            <a:cxnSpLocks/>
          </p:cNvCxnSpPr>
          <p:nvPr/>
        </p:nvCxnSpPr>
        <p:spPr>
          <a:xfrm flipV="1">
            <a:off x="7605779" y="4119035"/>
            <a:ext cx="367608" cy="1427883"/>
          </a:xfrm>
          <a:prstGeom prst="straightConnector1">
            <a:avLst/>
          </a:prstGeom>
          <a:ln w="4762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584E952-C39F-48CC-989C-20FFDA88572D}"/>
              </a:ext>
            </a:extLst>
          </p:cNvPr>
          <p:cNvCxnSpPr>
            <a:cxnSpLocks/>
            <a:endCxn id="12" idx="2"/>
          </p:cNvCxnSpPr>
          <p:nvPr/>
        </p:nvCxnSpPr>
        <p:spPr>
          <a:xfrm flipH="1">
            <a:off x="6620408" y="488493"/>
            <a:ext cx="47155" cy="6293308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E298A00F-10DD-4E23-9769-1DC62E110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1614" y="280435"/>
            <a:ext cx="979535" cy="1167693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36AD1C7-AD8F-4CC0-9D71-B8E9F38CA035}"/>
              </a:ext>
            </a:extLst>
          </p:cNvPr>
          <p:cNvCxnSpPr>
            <a:cxnSpLocks/>
            <a:stCxn id="16" idx="0"/>
          </p:cNvCxnSpPr>
          <p:nvPr/>
        </p:nvCxnSpPr>
        <p:spPr>
          <a:xfrm flipH="1" flipV="1">
            <a:off x="7851112" y="1149142"/>
            <a:ext cx="198307" cy="937892"/>
          </a:xfrm>
          <a:prstGeom prst="straightConnector1">
            <a:avLst/>
          </a:prstGeom>
          <a:ln w="38100">
            <a:solidFill>
              <a:schemeClr val="accent5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onut 4">
            <a:extLst>
              <a:ext uri="{FF2B5EF4-FFF2-40B4-BE49-F238E27FC236}">
                <a16:creationId xmlns:a16="http://schemas.microsoft.com/office/drawing/2014/main" id="{DBF10CB2-7055-47C9-A492-2E4FC9FE735A}"/>
              </a:ext>
            </a:extLst>
          </p:cNvPr>
          <p:cNvSpPr/>
          <p:nvPr/>
        </p:nvSpPr>
        <p:spPr>
          <a:xfrm>
            <a:off x="8603824" y="701090"/>
            <a:ext cx="292843" cy="281060"/>
          </a:xfrm>
          <a:prstGeom prst="donut">
            <a:avLst/>
          </a:prstGeom>
          <a:solidFill>
            <a:schemeClr val="bg1">
              <a:lumMod val="75000"/>
            </a:schemeClr>
          </a:solidFill>
          <a:ln w="476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>
              <a:solidFill>
                <a:srgbClr val="FFFF00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A5465E8-421E-4D49-B225-15EEB57C8042}"/>
              </a:ext>
            </a:extLst>
          </p:cNvPr>
          <p:cNvCxnSpPr/>
          <p:nvPr/>
        </p:nvCxnSpPr>
        <p:spPr>
          <a:xfrm>
            <a:off x="8784697" y="1153659"/>
            <a:ext cx="143784" cy="166347"/>
          </a:xfrm>
          <a:prstGeom prst="line">
            <a:avLst/>
          </a:prstGeom>
          <a:ln w="539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7B68810-BA42-4589-9AFF-9A8FB9A71B50}"/>
              </a:ext>
            </a:extLst>
          </p:cNvPr>
          <p:cNvCxnSpPr/>
          <p:nvPr/>
        </p:nvCxnSpPr>
        <p:spPr>
          <a:xfrm flipH="1">
            <a:off x="8595299" y="1166080"/>
            <a:ext cx="178300" cy="164049"/>
          </a:xfrm>
          <a:prstGeom prst="line">
            <a:avLst/>
          </a:prstGeom>
          <a:ln w="603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49F92CA-8E9E-4EBC-B8AE-4F0D26F4BB53}"/>
              </a:ext>
            </a:extLst>
          </p:cNvPr>
          <p:cNvCxnSpPr>
            <a:cxnSpLocks/>
          </p:cNvCxnSpPr>
          <p:nvPr/>
        </p:nvCxnSpPr>
        <p:spPr>
          <a:xfrm>
            <a:off x="8574241" y="1033656"/>
            <a:ext cx="354241" cy="0"/>
          </a:xfrm>
          <a:prstGeom prst="line">
            <a:avLst/>
          </a:prstGeom>
          <a:ln w="603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2785205-8482-4434-B86C-84B94626E395}"/>
              </a:ext>
            </a:extLst>
          </p:cNvPr>
          <p:cNvCxnSpPr>
            <a:cxnSpLocks/>
          </p:cNvCxnSpPr>
          <p:nvPr/>
        </p:nvCxnSpPr>
        <p:spPr>
          <a:xfrm>
            <a:off x="8784697" y="1011041"/>
            <a:ext cx="0" cy="203200"/>
          </a:xfrm>
          <a:prstGeom prst="line">
            <a:avLst/>
          </a:prstGeom>
          <a:ln w="603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04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D97491D-6D4A-4AAB-AF10-40AE4D41CB52}"/>
              </a:ext>
            </a:extLst>
          </p:cNvPr>
          <p:cNvSpPr/>
          <p:nvPr/>
        </p:nvSpPr>
        <p:spPr>
          <a:xfrm>
            <a:off x="2137320" y="315122"/>
            <a:ext cx="7802381" cy="654287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33B9F98-8959-4FEE-9BDE-16A46DA2CBCE}"/>
              </a:ext>
            </a:extLst>
          </p:cNvPr>
          <p:cNvCxnSpPr>
            <a:cxnSpLocks/>
          </p:cNvCxnSpPr>
          <p:nvPr/>
        </p:nvCxnSpPr>
        <p:spPr>
          <a:xfrm>
            <a:off x="3096272" y="415039"/>
            <a:ext cx="0" cy="6240829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03B6C24-0F9D-457B-A828-648F71698E5C}"/>
              </a:ext>
            </a:extLst>
          </p:cNvPr>
          <p:cNvCxnSpPr>
            <a:cxnSpLocks/>
          </p:cNvCxnSpPr>
          <p:nvPr/>
        </p:nvCxnSpPr>
        <p:spPr>
          <a:xfrm>
            <a:off x="4069640" y="415039"/>
            <a:ext cx="1" cy="6240829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003B34-1B7E-48B1-A1DE-24B87516AE0F}"/>
              </a:ext>
            </a:extLst>
          </p:cNvPr>
          <p:cNvCxnSpPr/>
          <p:nvPr/>
        </p:nvCxnSpPr>
        <p:spPr>
          <a:xfrm>
            <a:off x="5052035" y="3742885"/>
            <a:ext cx="1974544" cy="2870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64AE443-84A6-43B7-9597-E3C1BBD661A8}"/>
              </a:ext>
            </a:extLst>
          </p:cNvPr>
          <p:cNvCxnSpPr/>
          <p:nvPr/>
        </p:nvCxnSpPr>
        <p:spPr>
          <a:xfrm>
            <a:off x="5761441" y="1091565"/>
            <a:ext cx="19545" cy="214601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291792-6FF0-478B-912D-A33F38DE62E3}"/>
              </a:ext>
            </a:extLst>
          </p:cNvPr>
          <p:cNvCxnSpPr/>
          <p:nvPr/>
        </p:nvCxnSpPr>
        <p:spPr>
          <a:xfrm>
            <a:off x="5761442" y="3201460"/>
            <a:ext cx="2512212" cy="34544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30">
            <a:extLst>
              <a:ext uri="{FF2B5EF4-FFF2-40B4-BE49-F238E27FC236}">
                <a16:creationId xmlns:a16="http://schemas.microsoft.com/office/drawing/2014/main" id="{53C0F7D7-F90A-4AD5-9F19-DE7E482B3704}"/>
              </a:ext>
            </a:extLst>
          </p:cNvPr>
          <p:cNvSpPr/>
          <p:nvPr/>
        </p:nvSpPr>
        <p:spPr>
          <a:xfrm rot="20146020">
            <a:off x="5350374" y="3264991"/>
            <a:ext cx="519129" cy="841804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Pentagon 31">
            <a:extLst>
              <a:ext uri="{FF2B5EF4-FFF2-40B4-BE49-F238E27FC236}">
                <a16:creationId xmlns:a16="http://schemas.microsoft.com/office/drawing/2014/main" id="{B3DB286D-36E7-4677-894A-D15E5B1D317F}"/>
              </a:ext>
            </a:extLst>
          </p:cNvPr>
          <p:cNvSpPr/>
          <p:nvPr/>
        </p:nvSpPr>
        <p:spPr>
          <a:xfrm rot="16200000">
            <a:off x="4135302" y="4710813"/>
            <a:ext cx="860321" cy="435699"/>
          </a:xfrm>
          <a:prstGeom prst="homePlate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CDAC6D3-5B9C-4CDF-AA9C-7F69C6B08B3D}"/>
              </a:ext>
            </a:extLst>
          </p:cNvPr>
          <p:cNvCxnSpPr/>
          <p:nvPr/>
        </p:nvCxnSpPr>
        <p:spPr>
          <a:xfrm>
            <a:off x="5019950" y="3742884"/>
            <a:ext cx="40548" cy="2912984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6001E1A-B02A-4E85-8C36-72B024EBA759}"/>
              </a:ext>
            </a:extLst>
          </p:cNvPr>
          <p:cNvCxnSpPr/>
          <p:nvPr/>
        </p:nvCxnSpPr>
        <p:spPr>
          <a:xfrm flipH="1">
            <a:off x="5035752" y="2819401"/>
            <a:ext cx="6249" cy="9562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AC17B5C-E65E-4F1A-9B29-F0CF0A0EE922}"/>
              </a:ext>
            </a:extLst>
          </p:cNvPr>
          <p:cNvCxnSpPr/>
          <p:nvPr/>
        </p:nvCxnSpPr>
        <p:spPr>
          <a:xfrm flipH="1">
            <a:off x="5060498" y="577236"/>
            <a:ext cx="8444" cy="219506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8418CB8-16F6-4A8A-A2EF-B4174818C68E}"/>
              </a:ext>
            </a:extLst>
          </p:cNvPr>
          <p:cNvCxnSpPr/>
          <p:nvPr/>
        </p:nvCxnSpPr>
        <p:spPr>
          <a:xfrm>
            <a:off x="5380925" y="323960"/>
            <a:ext cx="390289" cy="776805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30">
            <a:extLst>
              <a:ext uri="{FF2B5EF4-FFF2-40B4-BE49-F238E27FC236}">
                <a16:creationId xmlns:a16="http://schemas.microsoft.com/office/drawing/2014/main" id="{CA47A78C-7F3E-4F69-96E6-CCB95E1E4660}"/>
              </a:ext>
            </a:extLst>
          </p:cNvPr>
          <p:cNvSpPr/>
          <p:nvPr/>
        </p:nvSpPr>
        <p:spPr>
          <a:xfrm rot="19651170">
            <a:off x="7191804" y="5872714"/>
            <a:ext cx="476781" cy="751113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071DAD6-2919-4DF9-A0B8-8371C10D8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3484" y="577236"/>
            <a:ext cx="2492667" cy="2016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67" dirty="0"/>
              <a:t>Speeding up a bit may solve this multiple hazard situation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2381AF9-CB67-4C06-B39A-6012DB12587F}"/>
              </a:ext>
            </a:extLst>
          </p:cNvPr>
          <p:cNvCxnSpPr>
            <a:cxnSpLocks/>
          </p:cNvCxnSpPr>
          <p:nvPr/>
        </p:nvCxnSpPr>
        <p:spPr>
          <a:xfrm flipV="1">
            <a:off x="4568282" y="482601"/>
            <a:ext cx="11621" cy="4015903"/>
          </a:xfrm>
          <a:prstGeom prst="straightConnector1">
            <a:avLst/>
          </a:prstGeom>
          <a:ln w="82550" cmpd="tri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30">
            <a:extLst>
              <a:ext uri="{FF2B5EF4-FFF2-40B4-BE49-F238E27FC236}">
                <a16:creationId xmlns:a16="http://schemas.microsoft.com/office/drawing/2014/main" id="{C7908C20-7958-4146-BF08-F42101C7E43F}"/>
              </a:ext>
            </a:extLst>
          </p:cNvPr>
          <p:cNvSpPr/>
          <p:nvPr/>
        </p:nvSpPr>
        <p:spPr>
          <a:xfrm>
            <a:off x="3387105" y="5257801"/>
            <a:ext cx="519129" cy="861732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7" name="Rounded Rectangle 30">
            <a:extLst>
              <a:ext uri="{FF2B5EF4-FFF2-40B4-BE49-F238E27FC236}">
                <a16:creationId xmlns:a16="http://schemas.microsoft.com/office/drawing/2014/main" id="{FDE41F9C-DF3B-448F-978B-F1BDDF5B118D}"/>
              </a:ext>
            </a:extLst>
          </p:cNvPr>
          <p:cNvSpPr/>
          <p:nvPr/>
        </p:nvSpPr>
        <p:spPr>
          <a:xfrm>
            <a:off x="4312748" y="6119533"/>
            <a:ext cx="519129" cy="724652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8" name="Rounded Rectangle 30">
            <a:extLst>
              <a:ext uri="{FF2B5EF4-FFF2-40B4-BE49-F238E27FC236}">
                <a16:creationId xmlns:a16="http://schemas.microsoft.com/office/drawing/2014/main" id="{BC57137B-E85D-45CA-8B13-6BCAF5B24C0E}"/>
              </a:ext>
            </a:extLst>
          </p:cNvPr>
          <p:cNvSpPr/>
          <p:nvPr/>
        </p:nvSpPr>
        <p:spPr>
          <a:xfrm>
            <a:off x="2329505" y="3066674"/>
            <a:ext cx="519129" cy="87032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7603F42-5607-4542-A996-901905FFCC99}"/>
              </a:ext>
            </a:extLst>
          </p:cNvPr>
          <p:cNvCxnSpPr>
            <a:cxnSpLocks/>
          </p:cNvCxnSpPr>
          <p:nvPr/>
        </p:nvCxnSpPr>
        <p:spPr>
          <a:xfrm flipH="1" flipV="1">
            <a:off x="4830427" y="1491845"/>
            <a:ext cx="602856" cy="1765747"/>
          </a:xfrm>
          <a:prstGeom prst="straightConnector1">
            <a:avLst/>
          </a:prstGeom>
          <a:ln w="44450">
            <a:solidFill>
              <a:srgbClr val="FFFF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0DC2828-031B-4F64-90A9-20F956F37630}"/>
              </a:ext>
            </a:extLst>
          </p:cNvPr>
          <p:cNvSpPr txBox="1"/>
          <p:nvPr/>
        </p:nvSpPr>
        <p:spPr>
          <a:xfrm>
            <a:off x="7000026" y="3284544"/>
            <a:ext cx="2512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can’t we change lanes or slow down?</a:t>
            </a:r>
          </a:p>
        </p:txBody>
      </p:sp>
    </p:spTree>
    <p:extLst>
      <p:ext uri="{BB962C8B-B14F-4D97-AF65-F5344CB8AC3E}">
        <p14:creationId xmlns:p14="http://schemas.microsoft.com/office/powerpoint/2010/main" val="310706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3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AE24C-2B0D-4129-AF1F-74566DBD5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Compromise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5BAAD-4DB0-4E79-91B5-6D3BF122E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2" y="1371601"/>
            <a:ext cx="11045952" cy="4805362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/>
              <a:t>Compromise by giving up what is necessary to avoid a collision</a:t>
            </a:r>
            <a:endParaRPr lang="en-US">
              <a:cs typeface="Calibri"/>
            </a:endParaRPr>
          </a:p>
          <a:p>
            <a:r>
              <a:rPr lang="en-US"/>
              <a:t>We have two possessions on the road.  Our “time” and our “space”.   </a:t>
            </a:r>
          </a:p>
          <a:p>
            <a:r>
              <a:rPr lang="en-US"/>
              <a:t>Time = our speed</a:t>
            </a:r>
          </a:p>
          <a:p>
            <a:r>
              <a:rPr lang="en-US"/>
              <a:t>Space = our lane position</a:t>
            </a:r>
          </a:p>
          <a:p>
            <a:pPr lvl="1"/>
            <a:r>
              <a:rPr lang="en-US"/>
              <a:t>Both are ours to give to the other driver</a:t>
            </a:r>
          </a:p>
          <a:p>
            <a:r>
              <a:rPr lang="en-US"/>
              <a:t>Compromise by giving more space to the greater hazard</a:t>
            </a:r>
          </a:p>
          <a:p>
            <a:r>
              <a:rPr lang="en-US"/>
              <a:t>Compromise by choosing the lesser of two alternatives</a:t>
            </a:r>
          </a:p>
          <a:p>
            <a:r>
              <a:rPr lang="en-US"/>
              <a:t>Compromise when you can not minimize or separate</a:t>
            </a:r>
          </a:p>
          <a:p>
            <a:r>
              <a:rPr lang="en-US"/>
              <a:t>Compromise can happen in both non-emergency and emergency situations</a:t>
            </a:r>
          </a:p>
          <a:p>
            <a:r>
              <a:rPr lang="en-US"/>
              <a:t>Compromise can save a life!</a:t>
            </a:r>
          </a:p>
        </p:txBody>
      </p:sp>
    </p:spTree>
    <p:extLst>
      <p:ext uri="{BB962C8B-B14F-4D97-AF65-F5344CB8AC3E}">
        <p14:creationId xmlns:p14="http://schemas.microsoft.com/office/powerpoint/2010/main" val="31905480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8FB3154B-3390-49A6-BB5F-46102ECC79C7}"/>
              </a:ext>
            </a:extLst>
          </p:cNvPr>
          <p:cNvSpPr/>
          <p:nvPr/>
        </p:nvSpPr>
        <p:spPr>
          <a:xfrm>
            <a:off x="3555999" y="486969"/>
            <a:ext cx="4572000" cy="23114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FE81173-FF3D-46D9-A24D-B8004852BC35}"/>
              </a:ext>
            </a:extLst>
          </p:cNvPr>
          <p:cNvSpPr/>
          <p:nvPr/>
        </p:nvSpPr>
        <p:spPr>
          <a:xfrm>
            <a:off x="0" y="2794000"/>
            <a:ext cx="35560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7ABBA04-7B43-4FC9-9564-25B53A5DB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676991"/>
            <a:ext cx="3048000" cy="1828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67" dirty="0"/>
              <a:t>Non-Emergency Situation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73E818-2C31-431D-B861-3BE25D053A09}"/>
              </a:ext>
            </a:extLst>
          </p:cNvPr>
          <p:cNvSpPr txBox="1"/>
          <p:nvPr/>
        </p:nvSpPr>
        <p:spPr>
          <a:xfrm flipH="1">
            <a:off x="9117579" y="692507"/>
            <a:ext cx="2743200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Compromise</a:t>
            </a:r>
          </a:p>
          <a:p>
            <a:r>
              <a:rPr lang="en-US" sz="2667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a stop sign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5E48BE-E9FB-4994-A73C-E5F7A962A43D}"/>
              </a:ext>
            </a:extLst>
          </p:cNvPr>
          <p:cNvSpPr/>
          <p:nvPr/>
        </p:nvSpPr>
        <p:spPr>
          <a:xfrm>
            <a:off x="8128000" y="2794000"/>
            <a:ext cx="40640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6B0542-52F1-46C9-8498-0809BD77E7BB}"/>
              </a:ext>
            </a:extLst>
          </p:cNvPr>
          <p:cNvSpPr/>
          <p:nvPr/>
        </p:nvSpPr>
        <p:spPr>
          <a:xfrm>
            <a:off x="3556000" y="4546600"/>
            <a:ext cx="4572000" cy="23114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12A53AD-9ABA-463F-8FB2-A7EB9A39A66E}"/>
              </a:ext>
            </a:extLst>
          </p:cNvPr>
          <p:cNvCxnSpPr/>
          <p:nvPr/>
        </p:nvCxnSpPr>
        <p:spPr>
          <a:xfrm>
            <a:off x="3556000" y="2413000"/>
            <a:ext cx="4572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B85A1B1-1B2E-47E4-8C0C-8ADBD7185504}"/>
              </a:ext>
            </a:extLst>
          </p:cNvPr>
          <p:cNvCxnSpPr/>
          <p:nvPr/>
        </p:nvCxnSpPr>
        <p:spPr>
          <a:xfrm>
            <a:off x="3556000" y="4953000"/>
            <a:ext cx="4572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6AC879-251A-4568-99A8-F173521758FF}"/>
              </a:ext>
            </a:extLst>
          </p:cNvPr>
          <p:cNvCxnSpPr>
            <a:cxnSpLocks/>
          </p:cNvCxnSpPr>
          <p:nvPr/>
        </p:nvCxnSpPr>
        <p:spPr>
          <a:xfrm>
            <a:off x="3251200" y="2794000"/>
            <a:ext cx="0" cy="17526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EDC6488-2D47-4F82-8A38-38F4803914A6}"/>
              </a:ext>
            </a:extLst>
          </p:cNvPr>
          <p:cNvCxnSpPr>
            <a:cxnSpLocks/>
          </p:cNvCxnSpPr>
          <p:nvPr/>
        </p:nvCxnSpPr>
        <p:spPr>
          <a:xfrm>
            <a:off x="8432800" y="2794000"/>
            <a:ext cx="0" cy="17526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BEDF911-3C19-476E-97D2-CA47D4D49E16}"/>
              </a:ext>
            </a:extLst>
          </p:cNvPr>
          <p:cNvGrpSpPr/>
          <p:nvPr/>
        </p:nvGrpSpPr>
        <p:grpSpPr>
          <a:xfrm rot="5400000">
            <a:off x="8156937" y="4648201"/>
            <a:ext cx="917585" cy="812799"/>
            <a:chOff x="5629766" y="961023"/>
            <a:chExt cx="925823" cy="78375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C464892-1E45-44B4-A78D-700D8915F8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2678" y="1484107"/>
              <a:ext cx="462911" cy="1"/>
            </a:xfrm>
            <a:prstGeom prst="line">
              <a:avLst/>
            </a:prstGeom>
            <a:ln w="603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ctagon 14">
              <a:extLst>
                <a:ext uri="{FF2B5EF4-FFF2-40B4-BE49-F238E27FC236}">
                  <a16:creationId xmlns:a16="http://schemas.microsoft.com/office/drawing/2014/main" id="{87789688-17D0-40AB-9C8D-DBF07050414E}"/>
                </a:ext>
              </a:extLst>
            </p:cNvPr>
            <p:cNvSpPr/>
            <p:nvPr/>
          </p:nvSpPr>
          <p:spPr>
            <a:xfrm>
              <a:off x="5629766" y="1200150"/>
              <a:ext cx="462911" cy="533397"/>
            </a:xfrm>
            <a:prstGeom prst="octag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77B4642-0741-462D-A32C-10A5AB14B87A}"/>
                </a:ext>
              </a:extLst>
            </p:cNvPr>
            <p:cNvSpPr txBox="1"/>
            <p:nvPr/>
          </p:nvSpPr>
          <p:spPr>
            <a:xfrm rot="16200000">
              <a:off x="5453850" y="1192424"/>
              <a:ext cx="783758" cy="320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67" dirty="0"/>
                <a:t>STOP</a:t>
              </a:r>
            </a:p>
          </p:txBody>
        </p:sp>
      </p:grpSp>
      <p:sp>
        <p:nvSpPr>
          <p:cNvPr id="21" name="Pentagon 7">
            <a:extLst>
              <a:ext uri="{FF2B5EF4-FFF2-40B4-BE49-F238E27FC236}">
                <a16:creationId xmlns:a16="http://schemas.microsoft.com/office/drawing/2014/main" id="{DD7B2353-6CAA-4A08-BC35-A2BB5D3C828C}"/>
              </a:ext>
            </a:extLst>
          </p:cNvPr>
          <p:cNvSpPr/>
          <p:nvPr/>
        </p:nvSpPr>
        <p:spPr>
          <a:xfrm rot="16200000">
            <a:off x="6735699" y="5325195"/>
            <a:ext cx="955804" cy="609600"/>
          </a:xfrm>
          <a:prstGeom prst="homePlate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E35FB1-12F4-483F-B8A6-FEEA44176790}"/>
              </a:ext>
            </a:extLst>
          </p:cNvPr>
          <p:cNvCxnSpPr>
            <a:cxnSpLocks/>
          </p:cNvCxnSpPr>
          <p:nvPr/>
        </p:nvCxnSpPr>
        <p:spPr>
          <a:xfrm>
            <a:off x="5842000" y="535992"/>
            <a:ext cx="0" cy="2984541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257E73F-58D0-4F95-B794-08354D110CCD}"/>
              </a:ext>
            </a:extLst>
          </p:cNvPr>
          <p:cNvCxnSpPr>
            <a:cxnSpLocks/>
          </p:cNvCxnSpPr>
          <p:nvPr/>
        </p:nvCxnSpPr>
        <p:spPr>
          <a:xfrm>
            <a:off x="5842000" y="3530600"/>
            <a:ext cx="0" cy="3286685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7BE3616-6C04-4972-B3CC-CCAAB121B23F}"/>
              </a:ext>
            </a:extLst>
          </p:cNvPr>
          <p:cNvCxnSpPr>
            <a:cxnSpLocks/>
          </p:cNvCxnSpPr>
          <p:nvPr/>
        </p:nvCxnSpPr>
        <p:spPr>
          <a:xfrm flipH="1" flipV="1">
            <a:off x="5842000" y="3520533"/>
            <a:ext cx="6350001" cy="10067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39116C6-5B31-4D9D-9423-85B9FAF89B6B}"/>
              </a:ext>
            </a:extLst>
          </p:cNvPr>
          <p:cNvCxnSpPr>
            <a:cxnSpLocks/>
          </p:cNvCxnSpPr>
          <p:nvPr/>
        </p:nvCxnSpPr>
        <p:spPr>
          <a:xfrm flipH="1" flipV="1">
            <a:off x="1" y="3520534"/>
            <a:ext cx="5841999" cy="5033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30">
            <a:extLst>
              <a:ext uri="{FF2B5EF4-FFF2-40B4-BE49-F238E27FC236}">
                <a16:creationId xmlns:a16="http://schemas.microsoft.com/office/drawing/2014/main" id="{2F30C717-1BDF-4766-8409-2422A4C6F4AE}"/>
              </a:ext>
            </a:extLst>
          </p:cNvPr>
          <p:cNvSpPr/>
          <p:nvPr/>
        </p:nvSpPr>
        <p:spPr>
          <a:xfrm rot="5400000">
            <a:off x="560890" y="3619102"/>
            <a:ext cx="519129" cy="1000689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4" name="Rounded Rectangle 30">
            <a:extLst>
              <a:ext uri="{FF2B5EF4-FFF2-40B4-BE49-F238E27FC236}">
                <a16:creationId xmlns:a16="http://schemas.microsoft.com/office/drawing/2014/main" id="{CE373DFB-11EC-49B2-8DB0-52B88C6293C8}"/>
              </a:ext>
            </a:extLst>
          </p:cNvPr>
          <p:cNvSpPr/>
          <p:nvPr/>
        </p:nvSpPr>
        <p:spPr>
          <a:xfrm rot="5400000">
            <a:off x="3695688" y="3446687"/>
            <a:ext cx="519129" cy="1030279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5" name="Rounded Rectangle 30">
            <a:extLst>
              <a:ext uri="{FF2B5EF4-FFF2-40B4-BE49-F238E27FC236}">
                <a16:creationId xmlns:a16="http://schemas.microsoft.com/office/drawing/2014/main" id="{BABB892B-AEEA-41C0-BB83-3C03D95C1876}"/>
              </a:ext>
            </a:extLst>
          </p:cNvPr>
          <p:cNvSpPr/>
          <p:nvPr/>
        </p:nvSpPr>
        <p:spPr>
          <a:xfrm rot="16200000">
            <a:off x="7009250" y="2717645"/>
            <a:ext cx="519129" cy="923219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6" name="Rounded Rectangle 30">
            <a:extLst>
              <a:ext uri="{FF2B5EF4-FFF2-40B4-BE49-F238E27FC236}">
                <a16:creationId xmlns:a16="http://schemas.microsoft.com/office/drawing/2014/main" id="{765767C6-3BC4-49A7-8FCC-69F757E4F081}"/>
              </a:ext>
            </a:extLst>
          </p:cNvPr>
          <p:cNvSpPr/>
          <p:nvPr/>
        </p:nvSpPr>
        <p:spPr>
          <a:xfrm rot="16200000">
            <a:off x="10488001" y="2693293"/>
            <a:ext cx="519129" cy="971924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72DEC82-8474-4BDC-A715-CFF1DDA012C5}"/>
              </a:ext>
            </a:extLst>
          </p:cNvPr>
          <p:cNvCxnSpPr>
            <a:cxnSpLocks/>
          </p:cNvCxnSpPr>
          <p:nvPr/>
        </p:nvCxnSpPr>
        <p:spPr>
          <a:xfrm flipV="1">
            <a:off x="1336098" y="4142781"/>
            <a:ext cx="441903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442DADB-3B21-44DD-8890-6645A1F48132}"/>
              </a:ext>
            </a:extLst>
          </p:cNvPr>
          <p:cNvCxnSpPr>
            <a:cxnSpLocks/>
          </p:cNvCxnSpPr>
          <p:nvPr/>
        </p:nvCxnSpPr>
        <p:spPr>
          <a:xfrm flipV="1">
            <a:off x="4468202" y="3961826"/>
            <a:ext cx="399765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0275E01-B3C5-4BFF-9508-846FC8EA8E80}"/>
              </a:ext>
            </a:extLst>
          </p:cNvPr>
          <p:cNvCxnSpPr>
            <a:cxnSpLocks/>
          </p:cNvCxnSpPr>
          <p:nvPr/>
        </p:nvCxnSpPr>
        <p:spPr>
          <a:xfrm flipH="1">
            <a:off x="6413461" y="3198224"/>
            <a:ext cx="393740" cy="25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6028E3D-5578-464B-8BD6-5B33896125E6}"/>
              </a:ext>
            </a:extLst>
          </p:cNvPr>
          <p:cNvCxnSpPr>
            <a:cxnSpLocks/>
          </p:cNvCxnSpPr>
          <p:nvPr/>
        </p:nvCxnSpPr>
        <p:spPr>
          <a:xfrm flipH="1" flipV="1">
            <a:off x="9805827" y="3198225"/>
            <a:ext cx="421192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6148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E2D43FF5-FDED-40E3-840B-1B7B69D05D1A}"/>
              </a:ext>
            </a:extLst>
          </p:cNvPr>
          <p:cNvSpPr/>
          <p:nvPr/>
        </p:nvSpPr>
        <p:spPr>
          <a:xfrm>
            <a:off x="-1" y="2794000"/>
            <a:ext cx="3553801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705324-6BE1-426D-8635-171ADDC7674C}"/>
              </a:ext>
            </a:extLst>
          </p:cNvPr>
          <p:cNvSpPr/>
          <p:nvPr/>
        </p:nvSpPr>
        <p:spPr>
          <a:xfrm>
            <a:off x="3555999" y="486969"/>
            <a:ext cx="4572000" cy="23114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AF0DB42-83DF-4136-8E51-987D97A11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676991"/>
            <a:ext cx="3048000" cy="1828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67" dirty="0"/>
              <a:t>Non-Emergency Situation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7600B3-D7DB-4DED-B2FE-AACDB5053013}"/>
              </a:ext>
            </a:extLst>
          </p:cNvPr>
          <p:cNvSpPr txBox="1"/>
          <p:nvPr/>
        </p:nvSpPr>
        <p:spPr>
          <a:xfrm flipH="1">
            <a:off x="9117579" y="692507"/>
            <a:ext cx="27432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Compromise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951B9A-3F00-46B4-BDF1-3C28BBD94D76}"/>
              </a:ext>
            </a:extLst>
          </p:cNvPr>
          <p:cNvSpPr/>
          <p:nvPr/>
        </p:nvSpPr>
        <p:spPr>
          <a:xfrm>
            <a:off x="8128000" y="2794000"/>
            <a:ext cx="40640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4D74A9-C7A6-4A44-9833-7808F3447B1C}"/>
              </a:ext>
            </a:extLst>
          </p:cNvPr>
          <p:cNvSpPr/>
          <p:nvPr/>
        </p:nvSpPr>
        <p:spPr>
          <a:xfrm>
            <a:off x="3556000" y="4546600"/>
            <a:ext cx="4572000" cy="23114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4F5F06-359A-4E3F-AD39-9145A190C304}"/>
              </a:ext>
            </a:extLst>
          </p:cNvPr>
          <p:cNvCxnSpPr/>
          <p:nvPr/>
        </p:nvCxnSpPr>
        <p:spPr>
          <a:xfrm>
            <a:off x="3556000" y="2413000"/>
            <a:ext cx="4572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735820-4520-4EAE-9888-2B7B9A32E6CC}"/>
              </a:ext>
            </a:extLst>
          </p:cNvPr>
          <p:cNvCxnSpPr/>
          <p:nvPr/>
        </p:nvCxnSpPr>
        <p:spPr>
          <a:xfrm>
            <a:off x="3556000" y="4953000"/>
            <a:ext cx="4572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23A25B-3DF2-4198-BFC9-658918C66394}"/>
              </a:ext>
            </a:extLst>
          </p:cNvPr>
          <p:cNvCxnSpPr>
            <a:cxnSpLocks/>
          </p:cNvCxnSpPr>
          <p:nvPr/>
        </p:nvCxnSpPr>
        <p:spPr>
          <a:xfrm>
            <a:off x="3251200" y="2794000"/>
            <a:ext cx="0" cy="17526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35A07BA-C76C-4E23-BE85-07473F3B0FA2}"/>
              </a:ext>
            </a:extLst>
          </p:cNvPr>
          <p:cNvCxnSpPr>
            <a:cxnSpLocks/>
          </p:cNvCxnSpPr>
          <p:nvPr/>
        </p:nvCxnSpPr>
        <p:spPr>
          <a:xfrm>
            <a:off x="8432800" y="2794000"/>
            <a:ext cx="0" cy="17526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entagon 7">
            <a:extLst>
              <a:ext uri="{FF2B5EF4-FFF2-40B4-BE49-F238E27FC236}">
                <a16:creationId xmlns:a16="http://schemas.microsoft.com/office/drawing/2014/main" id="{3E711F43-7839-4E23-A46E-E08E36DFCFE3}"/>
              </a:ext>
            </a:extLst>
          </p:cNvPr>
          <p:cNvSpPr/>
          <p:nvPr/>
        </p:nvSpPr>
        <p:spPr>
          <a:xfrm rot="16200000">
            <a:off x="6735699" y="5325195"/>
            <a:ext cx="955804" cy="609600"/>
          </a:xfrm>
          <a:prstGeom prst="homePlate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F2AFD8A-08E3-4ED5-B7C3-418D65303CB8}"/>
              </a:ext>
            </a:extLst>
          </p:cNvPr>
          <p:cNvCxnSpPr>
            <a:cxnSpLocks/>
          </p:cNvCxnSpPr>
          <p:nvPr/>
        </p:nvCxnSpPr>
        <p:spPr>
          <a:xfrm>
            <a:off x="5842000" y="535992"/>
            <a:ext cx="0" cy="2984541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A0007BA-22C0-4155-802C-2AA6A90D206D}"/>
              </a:ext>
            </a:extLst>
          </p:cNvPr>
          <p:cNvCxnSpPr>
            <a:cxnSpLocks/>
          </p:cNvCxnSpPr>
          <p:nvPr/>
        </p:nvCxnSpPr>
        <p:spPr>
          <a:xfrm>
            <a:off x="5842000" y="3530600"/>
            <a:ext cx="0" cy="3286685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5F41867-3E3F-48D8-94FC-235A3C09F7C7}"/>
              </a:ext>
            </a:extLst>
          </p:cNvPr>
          <p:cNvCxnSpPr>
            <a:cxnSpLocks/>
          </p:cNvCxnSpPr>
          <p:nvPr/>
        </p:nvCxnSpPr>
        <p:spPr>
          <a:xfrm flipH="1" flipV="1">
            <a:off x="1" y="3506664"/>
            <a:ext cx="12192001" cy="23937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30">
            <a:extLst>
              <a:ext uri="{FF2B5EF4-FFF2-40B4-BE49-F238E27FC236}">
                <a16:creationId xmlns:a16="http://schemas.microsoft.com/office/drawing/2014/main" id="{6DA1295D-1BAA-4181-8990-540B078CF637}"/>
              </a:ext>
            </a:extLst>
          </p:cNvPr>
          <p:cNvSpPr/>
          <p:nvPr/>
        </p:nvSpPr>
        <p:spPr>
          <a:xfrm rot="5400000">
            <a:off x="560890" y="3619102"/>
            <a:ext cx="519129" cy="1000689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Rounded Rectangle 30">
            <a:extLst>
              <a:ext uri="{FF2B5EF4-FFF2-40B4-BE49-F238E27FC236}">
                <a16:creationId xmlns:a16="http://schemas.microsoft.com/office/drawing/2014/main" id="{97710F50-F4B2-43B2-9A87-10E9FEC04EFF}"/>
              </a:ext>
            </a:extLst>
          </p:cNvPr>
          <p:cNvSpPr/>
          <p:nvPr/>
        </p:nvSpPr>
        <p:spPr>
          <a:xfrm rot="5400000">
            <a:off x="3695688" y="3446687"/>
            <a:ext cx="519129" cy="1030279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Rounded Rectangle 30">
            <a:extLst>
              <a:ext uri="{FF2B5EF4-FFF2-40B4-BE49-F238E27FC236}">
                <a16:creationId xmlns:a16="http://schemas.microsoft.com/office/drawing/2014/main" id="{B0D57BD9-C17F-4529-88AB-E2C547CD17BE}"/>
              </a:ext>
            </a:extLst>
          </p:cNvPr>
          <p:cNvSpPr/>
          <p:nvPr/>
        </p:nvSpPr>
        <p:spPr>
          <a:xfrm rot="16200000">
            <a:off x="7009250" y="2717645"/>
            <a:ext cx="519129" cy="923219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Rounded Rectangle 30">
            <a:extLst>
              <a:ext uri="{FF2B5EF4-FFF2-40B4-BE49-F238E27FC236}">
                <a16:creationId xmlns:a16="http://schemas.microsoft.com/office/drawing/2014/main" id="{9C3CF4A1-5A5B-4F88-8B16-2DC00265B138}"/>
              </a:ext>
            </a:extLst>
          </p:cNvPr>
          <p:cNvSpPr/>
          <p:nvPr/>
        </p:nvSpPr>
        <p:spPr>
          <a:xfrm rot="16200000">
            <a:off x="10488001" y="2693293"/>
            <a:ext cx="519129" cy="971924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7A8801B-B7B2-41D6-AFF3-7B896C5AAE7C}"/>
              </a:ext>
            </a:extLst>
          </p:cNvPr>
          <p:cNvCxnSpPr>
            <a:cxnSpLocks/>
          </p:cNvCxnSpPr>
          <p:nvPr/>
        </p:nvCxnSpPr>
        <p:spPr>
          <a:xfrm flipV="1">
            <a:off x="1336098" y="4142781"/>
            <a:ext cx="441903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FED9FFB-C88C-40CE-B574-FD2589F6F138}"/>
              </a:ext>
            </a:extLst>
          </p:cNvPr>
          <p:cNvCxnSpPr>
            <a:cxnSpLocks/>
          </p:cNvCxnSpPr>
          <p:nvPr/>
        </p:nvCxnSpPr>
        <p:spPr>
          <a:xfrm flipV="1">
            <a:off x="4468202" y="3961826"/>
            <a:ext cx="399765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DF203D1-DE32-40F0-B5CB-E84D59E6DDAC}"/>
              </a:ext>
            </a:extLst>
          </p:cNvPr>
          <p:cNvCxnSpPr>
            <a:cxnSpLocks/>
          </p:cNvCxnSpPr>
          <p:nvPr/>
        </p:nvCxnSpPr>
        <p:spPr>
          <a:xfrm flipH="1">
            <a:off x="6413461" y="3198224"/>
            <a:ext cx="393740" cy="25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B6FB4EC-76DD-4E3A-B3C2-15B568DBB1B2}"/>
              </a:ext>
            </a:extLst>
          </p:cNvPr>
          <p:cNvCxnSpPr>
            <a:cxnSpLocks/>
          </p:cNvCxnSpPr>
          <p:nvPr/>
        </p:nvCxnSpPr>
        <p:spPr>
          <a:xfrm flipH="1" flipV="1">
            <a:off x="9805827" y="3198225"/>
            <a:ext cx="421192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9AF7CA2-1C89-4BBF-9073-2418D88600D4}"/>
              </a:ext>
            </a:extLst>
          </p:cNvPr>
          <p:cNvSpPr txBox="1"/>
          <p:nvPr/>
        </p:nvSpPr>
        <p:spPr>
          <a:xfrm>
            <a:off x="282787" y="4999611"/>
            <a:ext cx="3085371" cy="140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the same at a yield sign.</a:t>
            </a:r>
          </a:p>
          <a:p>
            <a:endParaRPr lang="en-US" sz="3733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16AD2FF-DAE3-4F3F-855C-136E6AF02AC8}"/>
              </a:ext>
            </a:extLst>
          </p:cNvPr>
          <p:cNvCxnSpPr>
            <a:cxnSpLocks/>
          </p:cNvCxnSpPr>
          <p:nvPr/>
        </p:nvCxnSpPr>
        <p:spPr>
          <a:xfrm>
            <a:off x="8534400" y="4999611"/>
            <a:ext cx="0" cy="61370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AB031E99-3ACD-447A-8DAD-7AEBAD21BE2F}"/>
              </a:ext>
            </a:extLst>
          </p:cNvPr>
          <p:cNvSpPr/>
          <p:nvPr/>
        </p:nvSpPr>
        <p:spPr>
          <a:xfrm rot="10800000">
            <a:off x="8172799" y="4614444"/>
            <a:ext cx="768000" cy="53764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DD39F88-C76D-4DCC-A010-A924A51DEF7B}"/>
              </a:ext>
            </a:extLst>
          </p:cNvPr>
          <p:cNvSpPr txBox="1"/>
          <p:nvPr/>
        </p:nvSpPr>
        <p:spPr>
          <a:xfrm>
            <a:off x="8249799" y="4614446"/>
            <a:ext cx="97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YIELD</a:t>
            </a:r>
          </a:p>
        </p:txBody>
      </p:sp>
    </p:spTree>
    <p:extLst>
      <p:ext uri="{BB962C8B-B14F-4D97-AF65-F5344CB8AC3E}">
        <p14:creationId xmlns:p14="http://schemas.microsoft.com/office/powerpoint/2010/main" val="38454449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C75E0D-2FD7-4FDA-9E98-E9B40A9BC2A3}"/>
              </a:ext>
            </a:extLst>
          </p:cNvPr>
          <p:cNvSpPr/>
          <p:nvPr/>
        </p:nvSpPr>
        <p:spPr>
          <a:xfrm>
            <a:off x="4652872" y="495299"/>
            <a:ext cx="3373528" cy="636270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1AEB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09585">
              <a:defRPr/>
            </a:pPr>
            <a:endParaRPr lang="en-US" sz="2400" kern="0" dirty="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5" name="Pentagon 3">
            <a:extLst>
              <a:ext uri="{FF2B5EF4-FFF2-40B4-BE49-F238E27FC236}">
                <a16:creationId xmlns:a16="http://schemas.microsoft.com/office/drawing/2014/main" id="{38FAC4A7-1215-4A12-955C-8FAF42424BAD}"/>
              </a:ext>
            </a:extLst>
          </p:cNvPr>
          <p:cNvSpPr/>
          <p:nvPr/>
        </p:nvSpPr>
        <p:spPr>
          <a:xfrm rot="16200000">
            <a:off x="6328471" y="5878376"/>
            <a:ext cx="1148220" cy="516667"/>
          </a:xfrm>
          <a:prstGeom prst="homePlate">
            <a:avLst/>
          </a:prstGeom>
          <a:solidFill>
            <a:srgbClr val="41AEBD"/>
          </a:solidFill>
          <a:ln w="12700" cap="flat" cmpd="sng" algn="ctr">
            <a:solidFill>
              <a:srgbClr val="41AEB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09585">
              <a:defRPr/>
            </a:pPr>
            <a:endParaRPr lang="en-US" sz="2400" kern="0">
              <a:solidFill>
                <a:prstClr val="white"/>
              </a:solidFill>
              <a:latin typeface="Corbel" panose="020B0503020204020204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8A4061E-DDE7-4922-8EAE-55B03A50C858}"/>
              </a:ext>
            </a:extLst>
          </p:cNvPr>
          <p:cNvCxnSpPr>
            <a:cxnSpLocks/>
            <a:endCxn id="4" idx="2"/>
          </p:cNvCxnSpPr>
          <p:nvPr/>
        </p:nvCxnSpPr>
        <p:spPr>
          <a:xfrm>
            <a:off x="6288460" y="495299"/>
            <a:ext cx="51177" cy="6362701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0C65F-26CF-4004-8DDF-129F12F97DE4}"/>
              </a:ext>
            </a:extLst>
          </p:cNvPr>
          <p:cNvCxnSpPr>
            <a:cxnSpLocks/>
          </p:cNvCxnSpPr>
          <p:nvPr/>
        </p:nvCxnSpPr>
        <p:spPr>
          <a:xfrm flipH="1" flipV="1">
            <a:off x="6902580" y="3247289"/>
            <a:ext cx="1" cy="2326807"/>
          </a:xfrm>
          <a:prstGeom prst="straightConnector1">
            <a:avLst/>
          </a:prstGeom>
          <a:ln w="38100">
            <a:solidFill>
              <a:schemeClr val="accent5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BFA723-DDF2-4DB5-ADDF-E753247930C1}"/>
              </a:ext>
            </a:extLst>
          </p:cNvPr>
          <p:cNvCxnSpPr>
            <a:cxnSpLocks/>
          </p:cNvCxnSpPr>
          <p:nvPr/>
        </p:nvCxnSpPr>
        <p:spPr>
          <a:xfrm>
            <a:off x="6400801" y="3022600"/>
            <a:ext cx="1245889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5C143EE-DA24-467B-8993-C1F531A8B12B}"/>
              </a:ext>
            </a:extLst>
          </p:cNvPr>
          <p:cNvGrpSpPr/>
          <p:nvPr/>
        </p:nvGrpSpPr>
        <p:grpSpPr>
          <a:xfrm>
            <a:off x="6699379" y="1126297"/>
            <a:ext cx="406400" cy="914428"/>
            <a:chOff x="4986979" y="792631"/>
            <a:chExt cx="448736" cy="813916"/>
          </a:xfrm>
        </p:grpSpPr>
        <p:sp>
          <p:nvSpPr>
            <p:cNvPr id="19" name="Flowchart: Connector 18">
              <a:extLst>
                <a:ext uri="{FF2B5EF4-FFF2-40B4-BE49-F238E27FC236}">
                  <a16:creationId xmlns:a16="http://schemas.microsoft.com/office/drawing/2014/main" id="{ACC33E09-F3C1-4095-91F7-F278B41B5389}"/>
                </a:ext>
              </a:extLst>
            </p:cNvPr>
            <p:cNvSpPr/>
            <p:nvPr/>
          </p:nvSpPr>
          <p:spPr>
            <a:xfrm>
              <a:off x="5073975" y="792631"/>
              <a:ext cx="251208" cy="210064"/>
            </a:xfrm>
            <a:prstGeom prst="flowChartConnector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2705638-FDFE-4157-BA8B-A9D01287AAE6}"/>
                </a:ext>
              </a:extLst>
            </p:cNvPr>
            <p:cNvCxnSpPr>
              <a:cxnSpLocks/>
            </p:cNvCxnSpPr>
            <p:nvPr/>
          </p:nvCxnSpPr>
          <p:spPr>
            <a:xfrm>
              <a:off x="5237657" y="1012743"/>
              <a:ext cx="51254" cy="412934"/>
            </a:xfrm>
            <a:prstGeom prst="line">
              <a:avLst/>
            </a:prstGeom>
            <a:ln w="44450">
              <a:solidFill>
                <a:srgbClr val="F53D0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BF04C49-24D0-4F65-86D8-2BC19A15A53C}"/>
                </a:ext>
              </a:extLst>
            </p:cNvPr>
            <p:cNvCxnSpPr>
              <a:cxnSpLocks/>
            </p:cNvCxnSpPr>
            <p:nvPr/>
          </p:nvCxnSpPr>
          <p:spPr>
            <a:xfrm>
              <a:off x="5325183" y="1415629"/>
              <a:ext cx="98279" cy="190918"/>
            </a:xfrm>
            <a:prstGeom prst="line">
              <a:avLst/>
            </a:prstGeom>
            <a:ln w="44450">
              <a:solidFill>
                <a:srgbClr val="F53D0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621B01B-3949-4FDE-AA18-E78B740845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99579" y="1425677"/>
              <a:ext cx="53061" cy="180870"/>
            </a:xfrm>
            <a:prstGeom prst="line">
              <a:avLst/>
            </a:prstGeom>
            <a:ln w="44450">
              <a:solidFill>
                <a:srgbClr val="F53D0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E52B99D-B57C-4FDD-9C34-40A5AEE92E7E}"/>
                </a:ext>
              </a:extLst>
            </p:cNvPr>
            <p:cNvCxnSpPr>
              <a:cxnSpLocks/>
            </p:cNvCxnSpPr>
            <p:nvPr/>
          </p:nvCxnSpPr>
          <p:spPr>
            <a:xfrm>
              <a:off x="5159474" y="1204137"/>
              <a:ext cx="170822" cy="20097"/>
            </a:xfrm>
            <a:prstGeom prst="line">
              <a:avLst/>
            </a:prstGeom>
            <a:ln w="60325">
              <a:solidFill>
                <a:srgbClr val="F53D0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1C2389A-5F67-4570-820C-33522E3D8EF7}"/>
                </a:ext>
              </a:extLst>
            </p:cNvPr>
            <p:cNvCxnSpPr>
              <a:cxnSpLocks/>
            </p:cNvCxnSpPr>
            <p:nvPr/>
          </p:nvCxnSpPr>
          <p:spPr>
            <a:xfrm>
              <a:off x="4986979" y="1085951"/>
              <a:ext cx="145259" cy="118186"/>
            </a:xfrm>
            <a:prstGeom prst="line">
              <a:avLst/>
            </a:prstGeom>
            <a:ln w="47625">
              <a:solidFill>
                <a:srgbClr val="F53D0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1C67DF7-119B-42AB-A808-974FE66DF306}"/>
                </a:ext>
              </a:extLst>
            </p:cNvPr>
            <p:cNvCxnSpPr>
              <a:cxnSpLocks/>
            </p:cNvCxnSpPr>
            <p:nvPr/>
          </p:nvCxnSpPr>
          <p:spPr>
            <a:xfrm>
              <a:off x="5325183" y="1204137"/>
              <a:ext cx="110532" cy="131105"/>
            </a:xfrm>
            <a:prstGeom prst="line">
              <a:avLst/>
            </a:prstGeom>
            <a:ln w="38100">
              <a:solidFill>
                <a:srgbClr val="F53D0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2090598-4894-4D47-897D-96ED08C89F4A}"/>
              </a:ext>
            </a:extLst>
          </p:cNvPr>
          <p:cNvGrpSpPr/>
          <p:nvPr/>
        </p:nvGrpSpPr>
        <p:grpSpPr>
          <a:xfrm rot="5400000">
            <a:off x="6209434" y="702328"/>
            <a:ext cx="785316" cy="807171"/>
            <a:chOff x="5629766" y="1030550"/>
            <a:chExt cx="925823" cy="779196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CD1C0E8-AF24-49E9-9248-B2F837ACB1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2678" y="1484107"/>
              <a:ext cx="462911" cy="1"/>
            </a:xfrm>
            <a:prstGeom prst="line">
              <a:avLst/>
            </a:prstGeom>
            <a:ln w="603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ctagon 37">
              <a:extLst>
                <a:ext uri="{FF2B5EF4-FFF2-40B4-BE49-F238E27FC236}">
                  <a16:creationId xmlns:a16="http://schemas.microsoft.com/office/drawing/2014/main" id="{581B78E0-400A-4076-A851-444216F29049}"/>
                </a:ext>
              </a:extLst>
            </p:cNvPr>
            <p:cNvSpPr/>
            <p:nvPr/>
          </p:nvSpPr>
          <p:spPr>
            <a:xfrm>
              <a:off x="5629766" y="1200150"/>
              <a:ext cx="462911" cy="533397"/>
            </a:xfrm>
            <a:prstGeom prst="octag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902301B-CA1D-4AD5-8F18-14AFF71CB1C1}"/>
                </a:ext>
              </a:extLst>
            </p:cNvPr>
            <p:cNvSpPr txBox="1"/>
            <p:nvPr/>
          </p:nvSpPr>
          <p:spPr>
            <a:xfrm rot="16200000">
              <a:off x="5483159" y="1232641"/>
              <a:ext cx="779196" cy="375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67" dirty="0"/>
                <a:t>STOP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11F39821-F6EF-4F7C-B3FC-46F0FC4EEAC3}"/>
              </a:ext>
            </a:extLst>
          </p:cNvPr>
          <p:cNvSpPr txBox="1"/>
          <p:nvPr/>
        </p:nvSpPr>
        <p:spPr>
          <a:xfrm>
            <a:off x="125048" y="775804"/>
            <a:ext cx="4750843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latin typeface="Arial" panose="020B0604020202020204" pitchFamily="34" charset="0"/>
                <a:cs typeface="Arial" panose="020B0604020202020204" pitchFamily="34" charset="0"/>
              </a:rPr>
              <a:t>CONSTRUCTION</a:t>
            </a:r>
          </a:p>
          <a:p>
            <a:endParaRPr lang="en-US" sz="373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733" i="1" dirty="0">
                <a:latin typeface="Arial" panose="020B0604020202020204" pitchFamily="34" charset="0"/>
                <a:cs typeface="Arial" panose="020B0604020202020204" pitchFamily="34" charset="0"/>
              </a:rPr>
              <a:t>Non-Emergency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04D3481-98D6-4B9C-8018-FE9A0EC08F7D}"/>
              </a:ext>
            </a:extLst>
          </p:cNvPr>
          <p:cNvSpPr txBox="1"/>
          <p:nvPr/>
        </p:nvSpPr>
        <p:spPr>
          <a:xfrm>
            <a:off x="8551310" y="821463"/>
            <a:ext cx="3136365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 – Give up your time for as long as needed.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DE97014-F307-468B-935C-D0A57FB3A824}"/>
              </a:ext>
            </a:extLst>
          </p:cNvPr>
          <p:cNvGrpSpPr/>
          <p:nvPr/>
        </p:nvGrpSpPr>
        <p:grpSpPr>
          <a:xfrm>
            <a:off x="7752204" y="3081149"/>
            <a:ext cx="1736773" cy="1465451"/>
            <a:chOff x="6088820" y="2144537"/>
            <a:chExt cx="1346959" cy="1015663"/>
          </a:xfrm>
        </p:grpSpPr>
        <p:sp>
          <p:nvSpPr>
            <p:cNvPr id="42" name="Diamond 41">
              <a:extLst>
                <a:ext uri="{FF2B5EF4-FFF2-40B4-BE49-F238E27FC236}">
                  <a16:creationId xmlns:a16="http://schemas.microsoft.com/office/drawing/2014/main" id="{FF7F97CE-E99D-409F-BF7F-DBF7C76D7374}"/>
                </a:ext>
              </a:extLst>
            </p:cNvPr>
            <p:cNvSpPr/>
            <p:nvPr/>
          </p:nvSpPr>
          <p:spPr>
            <a:xfrm>
              <a:off x="6088820" y="2144537"/>
              <a:ext cx="1157670" cy="1015663"/>
            </a:xfrm>
            <a:prstGeom prst="diamond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846ADC9-D4D8-410C-9273-10A4216E3E6E}"/>
                </a:ext>
              </a:extLst>
            </p:cNvPr>
            <p:cNvSpPr txBox="1"/>
            <p:nvPr/>
          </p:nvSpPr>
          <p:spPr>
            <a:xfrm>
              <a:off x="6172200" y="2375369"/>
              <a:ext cx="1263579" cy="490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 </a:t>
              </a:r>
              <a:r>
                <a:rPr lang="en-US" sz="1600" dirty="0"/>
                <a:t>Roadwork</a:t>
              </a:r>
            </a:p>
            <a:p>
              <a:r>
                <a:rPr lang="en-US" sz="1600" dirty="0"/>
                <a:t>    Ahead   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C83EF39-7225-4F74-8A59-0895F11C87C8}"/>
              </a:ext>
            </a:extLst>
          </p:cNvPr>
          <p:cNvGrpSpPr/>
          <p:nvPr/>
        </p:nvGrpSpPr>
        <p:grpSpPr>
          <a:xfrm>
            <a:off x="7767268" y="5279087"/>
            <a:ext cx="1736773" cy="1465451"/>
            <a:chOff x="6088820" y="2144537"/>
            <a:chExt cx="1346959" cy="1015663"/>
          </a:xfrm>
        </p:grpSpPr>
        <p:sp>
          <p:nvSpPr>
            <p:cNvPr id="46" name="Diamond 45">
              <a:extLst>
                <a:ext uri="{FF2B5EF4-FFF2-40B4-BE49-F238E27FC236}">
                  <a16:creationId xmlns:a16="http://schemas.microsoft.com/office/drawing/2014/main" id="{D59839B8-C129-477F-A119-E60F15CB5DB5}"/>
                </a:ext>
              </a:extLst>
            </p:cNvPr>
            <p:cNvSpPr/>
            <p:nvPr/>
          </p:nvSpPr>
          <p:spPr>
            <a:xfrm>
              <a:off x="6088820" y="2144537"/>
              <a:ext cx="1157670" cy="1015663"/>
            </a:xfrm>
            <a:prstGeom prst="diamond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8FAA8E9-ABF4-4727-9037-497CDDA8594B}"/>
                </a:ext>
              </a:extLst>
            </p:cNvPr>
            <p:cNvSpPr txBox="1"/>
            <p:nvPr/>
          </p:nvSpPr>
          <p:spPr>
            <a:xfrm>
              <a:off x="6172200" y="2375369"/>
              <a:ext cx="1263579" cy="490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 </a:t>
              </a:r>
              <a:r>
                <a:rPr lang="en-US" sz="1600" dirty="0"/>
                <a:t>Flagman</a:t>
              </a:r>
            </a:p>
            <a:p>
              <a:r>
                <a:rPr lang="en-US" sz="1600" dirty="0"/>
                <a:t>    Ahead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14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FB0F449-3EAF-4520-8D09-31399D76AE0E}"/>
              </a:ext>
            </a:extLst>
          </p:cNvPr>
          <p:cNvSpPr/>
          <p:nvPr/>
        </p:nvSpPr>
        <p:spPr>
          <a:xfrm>
            <a:off x="4368800" y="482600"/>
            <a:ext cx="3728469" cy="63754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4395D-23E3-4E71-88E4-12308B4F2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889000"/>
            <a:ext cx="3860800" cy="4064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Non- Emergency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u="sng" dirty="0">
                <a:solidFill>
                  <a:srgbClr val="C00000"/>
                </a:solidFill>
              </a:rPr>
              <a:t>COMPROMISE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Child follows the ball out into the street and </a:t>
            </a:r>
            <a:r>
              <a:rPr lang="en-US" b="1" i="1" dirty="0">
                <a:solidFill>
                  <a:srgbClr val="C00000"/>
                </a:solidFill>
              </a:rPr>
              <a:t>you see it and predict it.  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Come to a complete stop and let him pick up the ball.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Pentagon 7">
            <a:extLst>
              <a:ext uri="{FF2B5EF4-FFF2-40B4-BE49-F238E27FC236}">
                <a16:creationId xmlns:a16="http://schemas.microsoft.com/office/drawing/2014/main" id="{0ADABFAE-9658-4EB4-8098-1687BED093BD}"/>
              </a:ext>
            </a:extLst>
          </p:cNvPr>
          <p:cNvSpPr/>
          <p:nvPr/>
        </p:nvSpPr>
        <p:spPr>
          <a:xfrm rot="16200000">
            <a:off x="6420957" y="5935893"/>
            <a:ext cx="1048591" cy="643227"/>
          </a:xfrm>
          <a:prstGeom prst="homePlate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0D40D1-88A8-4D8B-AE6E-417B50AF4118}"/>
              </a:ext>
            </a:extLst>
          </p:cNvPr>
          <p:cNvSpPr/>
          <p:nvPr/>
        </p:nvSpPr>
        <p:spPr>
          <a:xfrm>
            <a:off x="8097269" y="2622752"/>
            <a:ext cx="4094731" cy="103962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797228-A7F7-43AD-9ACC-380BBCA12C2C}"/>
              </a:ext>
            </a:extLst>
          </p:cNvPr>
          <p:cNvCxnSpPr>
            <a:cxnSpLocks/>
          </p:cNvCxnSpPr>
          <p:nvPr/>
        </p:nvCxnSpPr>
        <p:spPr>
          <a:xfrm>
            <a:off x="6233035" y="579072"/>
            <a:ext cx="0" cy="6240829"/>
          </a:xfrm>
          <a:prstGeom prst="line">
            <a:avLst/>
          </a:prstGeom>
          <a:ln w="444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303C7F-CD55-46AD-B4E2-7AF61265D722}"/>
              </a:ext>
            </a:extLst>
          </p:cNvPr>
          <p:cNvSpPr/>
          <p:nvPr/>
        </p:nvSpPr>
        <p:spPr>
          <a:xfrm>
            <a:off x="8097269" y="5213399"/>
            <a:ext cx="4094731" cy="103962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39C0ED-3FD6-4520-9E93-B0E2D1E0E387}"/>
              </a:ext>
            </a:extLst>
          </p:cNvPr>
          <p:cNvSpPr/>
          <p:nvPr/>
        </p:nvSpPr>
        <p:spPr>
          <a:xfrm>
            <a:off x="8097269" y="676877"/>
            <a:ext cx="4094731" cy="103962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771AF41-BF88-4686-8018-EAFECBAFB74D}"/>
              </a:ext>
            </a:extLst>
          </p:cNvPr>
          <p:cNvCxnSpPr/>
          <p:nvPr/>
        </p:nvCxnSpPr>
        <p:spPr>
          <a:xfrm>
            <a:off x="6400801" y="4648200"/>
            <a:ext cx="117295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FD7DBC77-7946-4AE1-978C-507E040F4C43}"/>
              </a:ext>
            </a:extLst>
          </p:cNvPr>
          <p:cNvSpPr/>
          <p:nvPr/>
        </p:nvSpPr>
        <p:spPr>
          <a:xfrm>
            <a:off x="7081542" y="3044026"/>
            <a:ext cx="185324" cy="197077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F961BAD-4325-4766-8CA2-A7836DB6E195}"/>
              </a:ext>
            </a:extLst>
          </p:cNvPr>
          <p:cNvCxnSpPr>
            <a:cxnSpLocks/>
          </p:cNvCxnSpPr>
          <p:nvPr/>
        </p:nvCxnSpPr>
        <p:spPr>
          <a:xfrm>
            <a:off x="12159760" y="3105396"/>
            <a:ext cx="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Donut 10">
            <a:extLst>
              <a:ext uri="{FF2B5EF4-FFF2-40B4-BE49-F238E27FC236}">
                <a16:creationId xmlns:a16="http://schemas.microsoft.com/office/drawing/2014/main" id="{545C8EF4-C566-43DD-B3EB-061A78668D4C}"/>
              </a:ext>
            </a:extLst>
          </p:cNvPr>
          <p:cNvSpPr/>
          <p:nvPr/>
        </p:nvSpPr>
        <p:spPr>
          <a:xfrm>
            <a:off x="10112566" y="2789115"/>
            <a:ext cx="245989" cy="240108"/>
          </a:xfrm>
          <a:prstGeom prst="don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8C24953-29A6-40AD-A998-5A29E02CB181}"/>
              </a:ext>
            </a:extLst>
          </p:cNvPr>
          <p:cNvCxnSpPr>
            <a:cxnSpLocks/>
          </p:cNvCxnSpPr>
          <p:nvPr/>
        </p:nvCxnSpPr>
        <p:spPr>
          <a:xfrm flipH="1" flipV="1">
            <a:off x="10166731" y="3392187"/>
            <a:ext cx="137659" cy="13397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B4E2A4E-0612-4BEE-B404-6DE966E333E8}"/>
              </a:ext>
            </a:extLst>
          </p:cNvPr>
          <p:cNvCxnSpPr>
            <a:cxnSpLocks/>
          </p:cNvCxnSpPr>
          <p:nvPr/>
        </p:nvCxnSpPr>
        <p:spPr>
          <a:xfrm>
            <a:off x="9991509" y="3045380"/>
            <a:ext cx="375040" cy="1373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888B866-864C-4F21-BBFC-94514B62C399}"/>
              </a:ext>
            </a:extLst>
          </p:cNvPr>
          <p:cNvCxnSpPr>
            <a:cxnSpLocks/>
          </p:cNvCxnSpPr>
          <p:nvPr/>
        </p:nvCxnSpPr>
        <p:spPr>
          <a:xfrm flipH="1">
            <a:off x="9991509" y="3301614"/>
            <a:ext cx="66891" cy="1764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B516DD9-8721-409D-BE62-58A803F094F4}"/>
              </a:ext>
            </a:extLst>
          </p:cNvPr>
          <p:cNvCxnSpPr>
            <a:cxnSpLocks/>
          </p:cNvCxnSpPr>
          <p:nvPr/>
        </p:nvCxnSpPr>
        <p:spPr>
          <a:xfrm flipH="1">
            <a:off x="10164463" y="3015205"/>
            <a:ext cx="48964" cy="4137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5CD0A4E-5274-459D-8320-CAFCB49D1AB8}"/>
              </a:ext>
            </a:extLst>
          </p:cNvPr>
          <p:cNvCxnSpPr>
            <a:cxnSpLocks/>
          </p:cNvCxnSpPr>
          <p:nvPr/>
        </p:nvCxnSpPr>
        <p:spPr>
          <a:xfrm>
            <a:off x="10062190" y="3315571"/>
            <a:ext cx="125535" cy="12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30FA00E-78BD-4BCB-B6B7-BA2E40C187FB}"/>
              </a:ext>
            </a:extLst>
          </p:cNvPr>
          <p:cNvGrpSpPr/>
          <p:nvPr/>
        </p:nvGrpSpPr>
        <p:grpSpPr>
          <a:xfrm>
            <a:off x="7350725" y="3068591"/>
            <a:ext cx="2636995" cy="457572"/>
            <a:chOff x="5513044" y="2301443"/>
            <a:chExt cx="1977746" cy="343179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AB182B6-2333-4E47-B983-939F5D718A8C}"/>
                </a:ext>
              </a:extLst>
            </p:cNvPr>
            <p:cNvSpPr/>
            <p:nvPr/>
          </p:nvSpPr>
          <p:spPr>
            <a:xfrm>
              <a:off x="5680313" y="2301551"/>
              <a:ext cx="1810477" cy="343071"/>
            </a:xfrm>
            <a:custGeom>
              <a:avLst/>
              <a:gdLst>
                <a:gd name="connsiteX0" fmla="*/ 2021633 w 2021633"/>
                <a:gd name="connsiteY0" fmla="*/ 174171 h 174171"/>
                <a:gd name="connsiteX1" fmla="*/ 1971869 w 2021633"/>
                <a:gd name="connsiteY1" fmla="*/ 130629 h 174171"/>
                <a:gd name="connsiteX2" fmla="*/ 1909665 w 2021633"/>
                <a:gd name="connsiteY2" fmla="*/ 105747 h 174171"/>
                <a:gd name="connsiteX3" fmla="*/ 1884784 w 2021633"/>
                <a:gd name="connsiteY3" fmla="*/ 99527 h 174171"/>
                <a:gd name="connsiteX4" fmla="*/ 1866122 w 2021633"/>
                <a:gd name="connsiteY4" fmla="*/ 93306 h 174171"/>
                <a:gd name="connsiteX5" fmla="*/ 1835020 w 2021633"/>
                <a:gd name="connsiteY5" fmla="*/ 87086 h 174171"/>
                <a:gd name="connsiteX6" fmla="*/ 1791478 w 2021633"/>
                <a:gd name="connsiteY6" fmla="*/ 74645 h 174171"/>
                <a:gd name="connsiteX7" fmla="*/ 1741714 w 2021633"/>
                <a:gd name="connsiteY7" fmla="*/ 68425 h 174171"/>
                <a:gd name="connsiteX8" fmla="*/ 1586204 w 2021633"/>
                <a:gd name="connsiteY8" fmla="*/ 74645 h 174171"/>
                <a:gd name="connsiteX9" fmla="*/ 1536441 w 2021633"/>
                <a:gd name="connsiteY9" fmla="*/ 87086 h 174171"/>
                <a:gd name="connsiteX10" fmla="*/ 1480457 w 2021633"/>
                <a:gd name="connsiteY10" fmla="*/ 105747 h 174171"/>
                <a:gd name="connsiteX11" fmla="*/ 1461796 w 2021633"/>
                <a:gd name="connsiteY11" fmla="*/ 111967 h 174171"/>
                <a:gd name="connsiteX12" fmla="*/ 1443135 w 2021633"/>
                <a:gd name="connsiteY12" fmla="*/ 118188 h 174171"/>
                <a:gd name="connsiteX13" fmla="*/ 1412033 w 2021633"/>
                <a:gd name="connsiteY13" fmla="*/ 124408 h 174171"/>
                <a:gd name="connsiteX14" fmla="*/ 1281404 w 2021633"/>
                <a:gd name="connsiteY14" fmla="*/ 118188 h 174171"/>
                <a:gd name="connsiteX15" fmla="*/ 1244082 w 2021633"/>
                <a:gd name="connsiteY15" fmla="*/ 99527 h 174171"/>
                <a:gd name="connsiteX16" fmla="*/ 1219200 w 2021633"/>
                <a:gd name="connsiteY16" fmla="*/ 87086 h 174171"/>
                <a:gd name="connsiteX17" fmla="*/ 1175657 w 2021633"/>
                <a:gd name="connsiteY17" fmla="*/ 74645 h 174171"/>
                <a:gd name="connsiteX18" fmla="*/ 1119673 w 2021633"/>
                <a:gd name="connsiteY18" fmla="*/ 55984 h 174171"/>
                <a:gd name="connsiteX19" fmla="*/ 1101012 w 2021633"/>
                <a:gd name="connsiteY19" fmla="*/ 49763 h 174171"/>
                <a:gd name="connsiteX20" fmla="*/ 1076131 w 2021633"/>
                <a:gd name="connsiteY20" fmla="*/ 43543 h 174171"/>
                <a:gd name="connsiteX21" fmla="*/ 926841 w 2021633"/>
                <a:gd name="connsiteY21" fmla="*/ 49763 h 174171"/>
                <a:gd name="connsiteX22" fmla="*/ 889518 w 2021633"/>
                <a:gd name="connsiteY22" fmla="*/ 62204 h 174171"/>
                <a:gd name="connsiteX23" fmla="*/ 852196 w 2021633"/>
                <a:gd name="connsiteY23" fmla="*/ 74645 h 174171"/>
                <a:gd name="connsiteX24" fmla="*/ 808653 w 2021633"/>
                <a:gd name="connsiteY24" fmla="*/ 87086 h 174171"/>
                <a:gd name="connsiteX25" fmla="*/ 783771 w 2021633"/>
                <a:gd name="connsiteY25" fmla="*/ 99527 h 174171"/>
                <a:gd name="connsiteX26" fmla="*/ 746449 w 2021633"/>
                <a:gd name="connsiteY26" fmla="*/ 111967 h 174171"/>
                <a:gd name="connsiteX27" fmla="*/ 709127 w 2021633"/>
                <a:gd name="connsiteY27" fmla="*/ 124408 h 174171"/>
                <a:gd name="connsiteX28" fmla="*/ 690465 w 2021633"/>
                <a:gd name="connsiteY28" fmla="*/ 130629 h 174171"/>
                <a:gd name="connsiteX29" fmla="*/ 659363 w 2021633"/>
                <a:gd name="connsiteY29" fmla="*/ 136849 h 174171"/>
                <a:gd name="connsiteX30" fmla="*/ 534955 w 2021633"/>
                <a:gd name="connsiteY30" fmla="*/ 124408 h 174171"/>
                <a:gd name="connsiteX31" fmla="*/ 516294 w 2021633"/>
                <a:gd name="connsiteY31" fmla="*/ 111967 h 174171"/>
                <a:gd name="connsiteX32" fmla="*/ 510073 w 2021633"/>
                <a:gd name="connsiteY32" fmla="*/ 93306 h 174171"/>
                <a:gd name="connsiteX33" fmla="*/ 454090 w 2021633"/>
                <a:gd name="connsiteY33" fmla="*/ 49763 h 174171"/>
                <a:gd name="connsiteX34" fmla="*/ 435429 w 2021633"/>
                <a:gd name="connsiteY34" fmla="*/ 37322 h 174171"/>
                <a:gd name="connsiteX35" fmla="*/ 373224 w 2021633"/>
                <a:gd name="connsiteY35" fmla="*/ 12441 h 174171"/>
                <a:gd name="connsiteX36" fmla="*/ 323461 w 2021633"/>
                <a:gd name="connsiteY36" fmla="*/ 0 h 174171"/>
                <a:gd name="connsiteX37" fmla="*/ 143069 w 2021633"/>
                <a:gd name="connsiteY37" fmla="*/ 6220 h 174171"/>
                <a:gd name="connsiteX38" fmla="*/ 105747 w 2021633"/>
                <a:gd name="connsiteY38" fmla="*/ 18661 h 174171"/>
                <a:gd name="connsiteX39" fmla="*/ 80865 w 2021633"/>
                <a:gd name="connsiteY39" fmla="*/ 24882 h 174171"/>
                <a:gd name="connsiteX40" fmla="*/ 24882 w 2021633"/>
                <a:gd name="connsiteY40" fmla="*/ 49763 h 174171"/>
                <a:gd name="connsiteX41" fmla="*/ 0 w 2021633"/>
                <a:gd name="connsiteY41" fmla="*/ 49763 h 17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021633" h="174171">
                  <a:moveTo>
                    <a:pt x="2021633" y="174171"/>
                  </a:moveTo>
                  <a:cubicBezTo>
                    <a:pt x="1998686" y="151224"/>
                    <a:pt x="1995877" y="144347"/>
                    <a:pt x="1971869" y="130629"/>
                  </a:cubicBezTo>
                  <a:cubicBezTo>
                    <a:pt x="1951846" y="119188"/>
                    <a:pt x="1932326" y="111412"/>
                    <a:pt x="1909665" y="105747"/>
                  </a:cubicBezTo>
                  <a:cubicBezTo>
                    <a:pt x="1901371" y="103674"/>
                    <a:pt x="1893004" y="101876"/>
                    <a:pt x="1884784" y="99527"/>
                  </a:cubicBezTo>
                  <a:cubicBezTo>
                    <a:pt x="1878479" y="97726"/>
                    <a:pt x="1872483" y="94896"/>
                    <a:pt x="1866122" y="93306"/>
                  </a:cubicBezTo>
                  <a:cubicBezTo>
                    <a:pt x="1855865" y="90742"/>
                    <a:pt x="1845277" y="89650"/>
                    <a:pt x="1835020" y="87086"/>
                  </a:cubicBezTo>
                  <a:cubicBezTo>
                    <a:pt x="1805431" y="79689"/>
                    <a:pt x="1826394" y="80464"/>
                    <a:pt x="1791478" y="74645"/>
                  </a:cubicBezTo>
                  <a:cubicBezTo>
                    <a:pt x="1774988" y="71897"/>
                    <a:pt x="1758302" y="70498"/>
                    <a:pt x="1741714" y="68425"/>
                  </a:cubicBezTo>
                  <a:cubicBezTo>
                    <a:pt x="1689877" y="70498"/>
                    <a:pt x="1637869" y="69948"/>
                    <a:pt x="1586204" y="74645"/>
                  </a:cubicBezTo>
                  <a:cubicBezTo>
                    <a:pt x="1569176" y="76193"/>
                    <a:pt x="1552662" y="81679"/>
                    <a:pt x="1536441" y="87086"/>
                  </a:cubicBezTo>
                  <a:lnTo>
                    <a:pt x="1480457" y="105747"/>
                  </a:lnTo>
                  <a:lnTo>
                    <a:pt x="1461796" y="111967"/>
                  </a:lnTo>
                  <a:cubicBezTo>
                    <a:pt x="1455576" y="114041"/>
                    <a:pt x="1449565" y="116902"/>
                    <a:pt x="1443135" y="118188"/>
                  </a:cubicBezTo>
                  <a:lnTo>
                    <a:pt x="1412033" y="124408"/>
                  </a:lnTo>
                  <a:cubicBezTo>
                    <a:pt x="1368490" y="122335"/>
                    <a:pt x="1324846" y="121808"/>
                    <a:pt x="1281404" y="118188"/>
                  </a:cubicBezTo>
                  <a:cubicBezTo>
                    <a:pt x="1264717" y="116797"/>
                    <a:pt x="1257862" y="107401"/>
                    <a:pt x="1244082" y="99527"/>
                  </a:cubicBezTo>
                  <a:cubicBezTo>
                    <a:pt x="1236031" y="94926"/>
                    <a:pt x="1227723" y="90739"/>
                    <a:pt x="1219200" y="87086"/>
                  </a:cubicBezTo>
                  <a:cubicBezTo>
                    <a:pt x="1202932" y="80114"/>
                    <a:pt x="1193205" y="79909"/>
                    <a:pt x="1175657" y="74645"/>
                  </a:cubicBezTo>
                  <a:cubicBezTo>
                    <a:pt x="1156816" y="68993"/>
                    <a:pt x="1138334" y="62204"/>
                    <a:pt x="1119673" y="55984"/>
                  </a:cubicBezTo>
                  <a:cubicBezTo>
                    <a:pt x="1113453" y="53911"/>
                    <a:pt x="1107373" y="51353"/>
                    <a:pt x="1101012" y="49763"/>
                  </a:cubicBezTo>
                  <a:lnTo>
                    <a:pt x="1076131" y="43543"/>
                  </a:lnTo>
                  <a:cubicBezTo>
                    <a:pt x="1026368" y="45616"/>
                    <a:pt x="976400" y="44807"/>
                    <a:pt x="926841" y="49763"/>
                  </a:cubicBezTo>
                  <a:cubicBezTo>
                    <a:pt x="913792" y="51068"/>
                    <a:pt x="901959" y="58057"/>
                    <a:pt x="889518" y="62204"/>
                  </a:cubicBezTo>
                  <a:lnTo>
                    <a:pt x="852196" y="74645"/>
                  </a:lnTo>
                  <a:cubicBezTo>
                    <a:pt x="839562" y="77803"/>
                    <a:pt x="821152" y="81729"/>
                    <a:pt x="808653" y="87086"/>
                  </a:cubicBezTo>
                  <a:cubicBezTo>
                    <a:pt x="800130" y="90739"/>
                    <a:pt x="792381" y="96083"/>
                    <a:pt x="783771" y="99527"/>
                  </a:cubicBezTo>
                  <a:cubicBezTo>
                    <a:pt x="771595" y="104397"/>
                    <a:pt x="758890" y="107820"/>
                    <a:pt x="746449" y="111967"/>
                  </a:cubicBezTo>
                  <a:lnTo>
                    <a:pt x="709127" y="124408"/>
                  </a:lnTo>
                  <a:cubicBezTo>
                    <a:pt x="702906" y="126482"/>
                    <a:pt x="696895" y="129343"/>
                    <a:pt x="690465" y="130629"/>
                  </a:cubicBezTo>
                  <a:lnTo>
                    <a:pt x="659363" y="136849"/>
                  </a:lnTo>
                  <a:cubicBezTo>
                    <a:pt x="653169" y="136485"/>
                    <a:pt x="567412" y="140637"/>
                    <a:pt x="534955" y="124408"/>
                  </a:cubicBezTo>
                  <a:cubicBezTo>
                    <a:pt x="528268" y="121065"/>
                    <a:pt x="522514" y="116114"/>
                    <a:pt x="516294" y="111967"/>
                  </a:cubicBezTo>
                  <a:cubicBezTo>
                    <a:pt x="514220" y="105747"/>
                    <a:pt x="513710" y="98762"/>
                    <a:pt x="510073" y="93306"/>
                  </a:cubicBezTo>
                  <a:cubicBezTo>
                    <a:pt x="498379" y="75766"/>
                    <a:pt x="468919" y="59649"/>
                    <a:pt x="454090" y="49763"/>
                  </a:cubicBezTo>
                  <a:cubicBezTo>
                    <a:pt x="447870" y="45616"/>
                    <a:pt x="442116" y="40665"/>
                    <a:pt x="435429" y="37322"/>
                  </a:cubicBezTo>
                  <a:cubicBezTo>
                    <a:pt x="409689" y="24453"/>
                    <a:pt x="403969" y="20127"/>
                    <a:pt x="373224" y="12441"/>
                  </a:cubicBezTo>
                  <a:lnTo>
                    <a:pt x="323461" y="0"/>
                  </a:lnTo>
                  <a:cubicBezTo>
                    <a:pt x="263330" y="2073"/>
                    <a:pt x="203016" y="1082"/>
                    <a:pt x="143069" y="6220"/>
                  </a:cubicBezTo>
                  <a:cubicBezTo>
                    <a:pt x="130003" y="7340"/>
                    <a:pt x="118469" y="15480"/>
                    <a:pt x="105747" y="18661"/>
                  </a:cubicBezTo>
                  <a:lnTo>
                    <a:pt x="80865" y="24882"/>
                  </a:lnTo>
                  <a:cubicBezTo>
                    <a:pt x="63953" y="36156"/>
                    <a:pt x="47087" y="49763"/>
                    <a:pt x="24882" y="49763"/>
                  </a:cubicBezTo>
                  <a:lnTo>
                    <a:pt x="0" y="49763"/>
                  </a:lnTo>
                </a:path>
              </a:pathLst>
            </a:cu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id="{08B13C34-20DC-4154-A93C-BFACEBBC40A0}"/>
                </a:ext>
              </a:extLst>
            </p:cNvPr>
            <p:cNvSpPr/>
            <p:nvPr/>
          </p:nvSpPr>
          <p:spPr>
            <a:xfrm rot="16200000">
              <a:off x="5523656" y="2290831"/>
              <a:ext cx="126584" cy="14780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D0AF695-E922-4758-B06C-1416C80ECC61}"/>
              </a:ext>
            </a:extLst>
          </p:cNvPr>
          <p:cNvCxnSpPr>
            <a:cxnSpLocks/>
          </p:cNvCxnSpPr>
          <p:nvPr/>
        </p:nvCxnSpPr>
        <p:spPr>
          <a:xfrm>
            <a:off x="6945251" y="4699000"/>
            <a:ext cx="0" cy="1006104"/>
          </a:xfrm>
          <a:prstGeom prst="line">
            <a:avLst/>
          </a:prstGeom>
          <a:ln w="38100">
            <a:solidFill>
              <a:schemeClr val="accent5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39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00C33E-502F-42BE-8003-CB019D741B88}"/>
              </a:ext>
            </a:extLst>
          </p:cNvPr>
          <p:cNvSpPr txBox="1"/>
          <p:nvPr/>
        </p:nvSpPr>
        <p:spPr>
          <a:xfrm flipH="1">
            <a:off x="8814821" y="604775"/>
            <a:ext cx="2743200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SEPARATE</a:t>
            </a:r>
          </a:p>
          <a:p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Multiple hazards</a:t>
            </a:r>
            <a:endParaRPr lang="en-US" sz="2667" b="1" i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E0851C-07BE-4077-A563-498C40CC02B9}"/>
              </a:ext>
            </a:extLst>
          </p:cNvPr>
          <p:cNvSpPr txBox="1"/>
          <p:nvPr/>
        </p:nvSpPr>
        <p:spPr>
          <a:xfrm>
            <a:off x="8634407" y="4460473"/>
            <a:ext cx="35653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latin typeface="Arial" panose="020B0604020202020204" pitchFamily="34" charset="0"/>
                <a:cs typeface="Arial" panose="020B0604020202020204" pitchFamily="34" charset="0"/>
              </a:rPr>
              <a:t>Slow down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, proceed with </a:t>
            </a:r>
            <a:r>
              <a:rPr lang="en-US" sz="2400" b="1" i="1">
                <a:latin typeface="Arial" panose="020B0604020202020204" pitchFamily="34" charset="0"/>
                <a:cs typeface="Arial" panose="020B0604020202020204" pitchFamily="34" charset="0"/>
              </a:rPr>
              <a:t>caution,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and be prepared to </a:t>
            </a:r>
            <a:r>
              <a:rPr lang="en-US" sz="2400" b="1" i="1">
                <a:latin typeface="Arial" panose="020B0604020202020204" pitchFamily="34" charset="0"/>
                <a:cs typeface="Arial" panose="020B0604020202020204" pitchFamily="34" charset="0"/>
              </a:rPr>
              <a:t>stop, swerve or stop and swerve to avoid a collision.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D011BB-B423-4986-82C3-F47915665777}"/>
              </a:ext>
            </a:extLst>
          </p:cNvPr>
          <p:cNvSpPr/>
          <p:nvPr/>
        </p:nvSpPr>
        <p:spPr>
          <a:xfrm>
            <a:off x="3531621" y="381000"/>
            <a:ext cx="4572000" cy="23114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8CF60C-EE75-4F24-AAF4-A0BE4F266257}"/>
              </a:ext>
            </a:extLst>
          </p:cNvPr>
          <p:cNvSpPr/>
          <p:nvPr/>
        </p:nvSpPr>
        <p:spPr>
          <a:xfrm>
            <a:off x="-24379" y="2692400"/>
            <a:ext cx="35560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315619-D2B7-4F7E-AD02-718C8D8E871E}"/>
              </a:ext>
            </a:extLst>
          </p:cNvPr>
          <p:cNvSpPr/>
          <p:nvPr/>
        </p:nvSpPr>
        <p:spPr>
          <a:xfrm>
            <a:off x="8103621" y="2692400"/>
            <a:ext cx="40640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CB6E66-1348-4472-B006-D569956F96A5}"/>
              </a:ext>
            </a:extLst>
          </p:cNvPr>
          <p:cNvSpPr/>
          <p:nvPr/>
        </p:nvSpPr>
        <p:spPr>
          <a:xfrm>
            <a:off x="3531621" y="4445000"/>
            <a:ext cx="4572000" cy="23114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DAB5F0-0EDB-4F4A-A49D-3631822EFEBA}"/>
              </a:ext>
            </a:extLst>
          </p:cNvPr>
          <p:cNvCxnSpPr/>
          <p:nvPr/>
        </p:nvCxnSpPr>
        <p:spPr>
          <a:xfrm>
            <a:off x="3531621" y="2311400"/>
            <a:ext cx="4572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8400A9-481A-432B-BEFF-567600904D81}"/>
              </a:ext>
            </a:extLst>
          </p:cNvPr>
          <p:cNvCxnSpPr/>
          <p:nvPr/>
        </p:nvCxnSpPr>
        <p:spPr>
          <a:xfrm>
            <a:off x="3531621" y="4851400"/>
            <a:ext cx="4572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EA84FF7-C3CC-4AE0-B473-4A3968C3A6B3}"/>
              </a:ext>
            </a:extLst>
          </p:cNvPr>
          <p:cNvCxnSpPr>
            <a:cxnSpLocks/>
          </p:cNvCxnSpPr>
          <p:nvPr/>
        </p:nvCxnSpPr>
        <p:spPr>
          <a:xfrm>
            <a:off x="3226821" y="2692400"/>
            <a:ext cx="0" cy="17526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3A9B62-443C-4CDC-A5B0-7301A77DD739}"/>
              </a:ext>
            </a:extLst>
          </p:cNvPr>
          <p:cNvCxnSpPr>
            <a:cxnSpLocks/>
          </p:cNvCxnSpPr>
          <p:nvPr/>
        </p:nvCxnSpPr>
        <p:spPr>
          <a:xfrm>
            <a:off x="8408421" y="2692400"/>
            <a:ext cx="0" cy="17526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B5F3D6D-8059-4B9D-9D8F-27284C7626BF}"/>
              </a:ext>
            </a:extLst>
          </p:cNvPr>
          <p:cNvGrpSpPr/>
          <p:nvPr/>
        </p:nvGrpSpPr>
        <p:grpSpPr>
          <a:xfrm>
            <a:off x="8175616" y="1900962"/>
            <a:ext cx="917585" cy="812799"/>
            <a:chOff x="5629766" y="979580"/>
            <a:chExt cx="925823" cy="783758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66662A0-A154-4727-9F2B-236A34907D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2678" y="1484107"/>
              <a:ext cx="462911" cy="1"/>
            </a:xfrm>
            <a:prstGeom prst="line">
              <a:avLst/>
            </a:prstGeom>
            <a:ln w="603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ctagon 15">
              <a:extLst>
                <a:ext uri="{FF2B5EF4-FFF2-40B4-BE49-F238E27FC236}">
                  <a16:creationId xmlns:a16="http://schemas.microsoft.com/office/drawing/2014/main" id="{26DD2239-B7CE-4932-8BDE-7543CC6764D9}"/>
                </a:ext>
              </a:extLst>
            </p:cNvPr>
            <p:cNvSpPr/>
            <p:nvPr/>
          </p:nvSpPr>
          <p:spPr>
            <a:xfrm>
              <a:off x="5629766" y="1200150"/>
              <a:ext cx="462911" cy="533397"/>
            </a:xfrm>
            <a:prstGeom prst="octag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4777F03-5B82-4C64-AB81-A8226FDFFA9D}"/>
                </a:ext>
              </a:extLst>
            </p:cNvPr>
            <p:cNvSpPr txBox="1"/>
            <p:nvPr/>
          </p:nvSpPr>
          <p:spPr>
            <a:xfrm rot="16200000">
              <a:off x="5469344" y="1210981"/>
              <a:ext cx="783758" cy="320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67" dirty="0"/>
                <a:t>STOP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512F7BA-1FCA-4CCD-8D30-9A356631A792}"/>
              </a:ext>
            </a:extLst>
          </p:cNvPr>
          <p:cNvGrpSpPr/>
          <p:nvPr/>
        </p:nvGrpSpPr>
        <p:grpSpPr>
          <a:xfrm rot="10800000">
            <a:off x="2577477" y="4476055"/>
            <a:ext cx="917585" cy="812799"/>
            <a:chOff x="5629766" y="970306"/>
            <a:chExt cx="925823" cy="783758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ECF82DE-B266-4BA0-803E-F21029D271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2678" y="1484107"/>
              <a:ext cx="462911" cy="1"/>
            </a:xfrm>
            <a:prstGeom prst="line">
              <a:avLst/>
            </a:prstGeom>
            <a:ln w="603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ctagon 19">
              <a:extLst>
                <a:ext uri="{FF2B5EF4-FFF2-40B4-BE49-F238E27FC236}">
                  <a16:creationId xmlns:a16="http://schemas.microsoft.com/office/drawing/2014/main" id="{1CABB0EF-9F19-4D22-8051-B9BABBCA9476}"/>
                </a:ext>
              </a:extLst>
            </p:cNvPr>
            <p:cNvSpPr/>
            <p:nvPr/>
          </p:nvSpPr>
          <p:spPr>
            <a:xfrm>
              <a:off x="5629766" y="1200150"/>
              <a:ext cx="462911" cy="533397"/>
            </a:xfrm>
            <a:prstGeom prst="octag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BD205E5-23A0-4146-B8F4-C988E4F55CB8}"/>
                </a:ext>
              </a:extLst>
            </p:cNvPr>
            <p:cNvSpPr txBox="1"/>
            <p:nvPr/>
          </p:nvSpPr>
          <p:spPr>
            <a:xfrm rot="16200000">
              <a:off x="5469344" y="1201707"/>
              <a:ext cx="783758" cy="320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67" dirty="0"/>
                <a:t>STOP</a:t>
              </a:r>
            </a:p>
          </p:txBody>
        </p:sp>
      </p:grpSp>
      <p:sp>
        <p:nvSpPr>
          <p:cNvPr id="22" name="Pentagon 7">
            <a:extLst>
              <a:ext uri="{FF2B5EF4-FFF2-40B4-BE49-F238E27FC236}">
                <a16:creationId xmlns:a16="http://schemas.microsoft.com/office/drawing/2014/main" id="{A83815C2-8544-40A0-A6A1-598EBF317932}"/>
              </a:ext>
            </a:extLst>
          </p:cNvPr>
          <p:cNvSpPr/>
          <p:nvPr/>
        </p:nvSpPr>
        <p:spPr>
          <a:xfrm rot="16200000">
            <a:off x="6508123" y="5973696"/>
            <a:ext cx="955804" cy="609600"/>
          </a:xfrm>
          <a:prstGeom prst="homePlate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2E58E65-B5AD-48CC-9E0E-970B3073C65A}"/>
              </a:ext>
            </a:extLst>
          </p:cNvPr>
          <p:cNvCxnSpPr>
            <a:cxnSpLocks/>
          </p:cNvCxnSpPr>
          <p:nvPr/>
        </p:nvCxnSpPr>
        <p:spPr>
          <a:xfrm flipH="1" flipV="1">
            <a:off x="6986022" y="5050491"/>
            <a:ext cx="1" cy="750101"/>
          </a:xfrm>
          <a:prstGeom prst="straightConnector1">
            <a:avLst/>
          </a:prstGeom>
          <a:ln w="44450">
            <a:solidFill>
              <a:schemeClr val="accent5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8FB7401-9D9C-42B1-BDA8-A9804E775129}"/>
              </a:ext>
            </a:extLst>
          </p:cNvPr>
          <p:cNvGrpSpPr/>
          <p:nvPr/>
        </p:nvGrpSpPr>
        <p:grpSpPr>
          <a:xfrm>
            <a:off x="5460753" y="3090728"/>
            <a:ext cx="704056" cy="972171"/>
            <a:chOff x="4114800" y="2396642"/>
            <a:chExt cx="528042" cy="72912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5DFAC38-44E8-4298-BDCF-7DE139E00C57}"/>
                </a:ext>
              </a:extLst>
            </p:cNvPr>
            <p:cNvSpPr/>
            <p:nvPr/>
          </p:nvSpPr>
          <p:spPr>
            <a:xfrm>
              <a:off x="4114800" y="2518672"/>
              <a:ext cx="528042" cy="25835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935E97D-66CB-43FB-B2A1-70AC93993D30}"/>
                </a:ext>
              </a:extLst>
            </p:cNvPr>
            <p:cNvCxnSpPr/>
            <p:nvPr/>
          </p:nvCxnSpPr>
          <p:spPr>
            <a:xfrm flipH="1">
              <a:off x="4170466" y="2982581"/>
              <a:ext cx="102850" cy="143189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67060A0-2FFB-4F83-9BBD-5AC321050A55}"/>
                </a:ext>
              </a:extLst>
            </p:cNvPr>
            <p:cNvCxnSpPr/>
            <p:nvPr/>
          </p:nvCxnSpPr>
          <p:spPr>
            <a:xfrm>
              <a:off x="4372667" y="2982581"/>
              <a:ext cx="0" cy="143189"/>
            </a:xfrm>
            <a:prstGeom prst="line">
              <a:avLst/>
            </a:prstGeom>
            <a:ln w="222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9BBDD4F-22F5-4DD7-A682-64FD3F457842}"/>
                </a:ext>
              </a:extLst>
            </p:cNvPr>
            <p:cNvCxnSpPr/>
            <p:nvPr/>
          </p:nvCxnSpPr>
          <p:spPr>
            <a:xfrm>
              <a:off x="4480018" y="2982581"/>
              <a:ext cx="74650" cy="143189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88F3325-53DC-4FD6-BF9A-3C5712D71C41}"/>
                </a:ext>
              </a:extLst>
            </p:cNvPr>
            <p:cNvSpPr/>
            <p:nvPr/>
          </p:nvSpPr>
          <p:spPr>
            <a:xfrm>
              <a:off x="4273316" y="2396642"/>
              <a:ext cx="211015" cy="50241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3C71A64-8F0A-4F30-8B08-75AC3BC150F1}"/>
              </a:ext>
            </a:extLst>
          </p:cNvPr>
          <p:cNvCxnSpPr/>
          <p:nvPr/>
        </p:nvCxnSpPr>
        <p:spPr>
          <a:xfrm>
            <a:off x="991622" y="3733800"/>
            <a:ext cx="1272791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5AF4AA9-51DF-48FE-AC94-6C7F35BB1F83}"/>
              </a:ext>
            </a:extLst>
          </p:cNvPr>
          <p:cNvCxnSpPr>
            <a:cxnSpLocks/>
          </p:cNvCxnSpPr>
          <p:nvPr/>
        </p:nvCxnSpPr>
        <p:spPr>
          <a:xfrm>
            <a:off x="4242821" y="787401"/>
            <a:ext cx="0" cy="929199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EF33EB2-C55A-40B4-AEB2-E5F92FFD9C87}"/>
              </a:ext>
            </a:extLst>
          </p:cNvPr>
          <p:cNvCxnSpPr>
            <a:cxnSpLocks/>
          </p:cNvCxnSpPr>
          <p:nvPr/>
        </p:nvCxnSpPr>
        <p:spPr>
          <a:xfrm flipH="1">
            <a:off x="10464800" y="3124200"/>
            <a:ext cx="1093221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6133A1A-38FC-49FE-9A5F-82D43FC78FB5}"/>
              </a:ext>
            </a:extLst>
          </p:cNvPr>
          <p:cNvCxnSpPr>
            <a:cxnSpLocks/>
          </p:cNvCxnSpPr>
          <p:nvPr/>
        </p:nvCxnSpPr>
        <p:spPr>
          <a:xfrm>
            <a:off x="5817621" y="434393"/>
            <a:ext cx="0" cy="2580289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DAE6012-0BEE-4DB5-A0A4-66E9B4961B77}"/>
              </a:ext>
            </a:extLst>
          </p:cNvPr>
          <p:cNvCxnSpPr>
            <a:cxnSpLocks/>
          </p:cNvCxnSpPr>
          <p:nvPr/>
        </p:nvCxnSpPr>
        <p:spPr>
          <a:xfrm>
            <a:off x="5817621" y="4135397"/>
            <a:ext cx="0" cy="2580289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B2F71E7-D55B-4FCC-A26D-E45A1692D66E}"/>
              </a:ext>
            </a:extLst>
          </p:cNvPr>
          <p:cNvCxnSpPr>
            <a:cxnSpLocks/>
          </p:cNvCxnSpPr>
          <p:nvPr/>
        </p:nvCxnSpPr>
        <p:spPr>
          <a:xfrm>
            <a:off x="6548" y="3429000"/>
            <a:ext cx="5385293" cy="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1066E9A-C23D-431E-BACF-259A7F6E3086}"/>
              </a:ext>
            </a:extLst>
          </p:cNvPr>
          <p:cNvCxnSpPr>
            <a:cxnSpLocks/>
          </p:cNvCxnSpPr>
          <p:nvPr/>
        </p:nvCxnSpPr>
        <p:spPr>
          <a:xfrm flipH="1">
            <a:off x="6258261" y="3429000"/>
            <a:ext cx="5909360" cy="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A938C502-801A-449A-85E4-2BFC1AD5A095}"/>
              </a:ext>
            </a:extLst>
          </p:cNvPr>
          <p:cNvSpPr/>
          <p:nvPr/>
        </p:nvSpPr>
        <p:spPr>
          <a:xfrm>
            <a:off x="321923" y="5056454"/>
            <a:ext cx="23969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 prepared for the emergency. </a:t>
            </a:r>
          </a:p>
          <a:p>
            <a:r>
              <a:rPr lang="en-US" sz="2400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COMPROMISE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7825CCC-C5DD-467E-9DF3-F838D896BDC2}"/>
              </a:ext>
            </a:extLst>
          </p:cNvPr>
          <p:cNvSpPr txBox="1"/>
          <p:nvPr/>
        </p:nvSpPr>
        <p:spPr>
          <a:xfrm>
            <a:off x="402389" y="786881"/>
            <a:ext cx="2773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Flashing yellow light at an intersection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4071521-3188-47FE-B7D8-D9E90719FFDD}"/>
              </a:ext>
            </a:extLst>
          </p:cNvPr>
          <p:cNvCxnSpPr>
            <a:cxnSpLocks/>
          </p:cNvCxnSpPr>
          <p:nvPr/>
        </p:nvCxnSpPr>
        <p:spPr>
          <a:xfrm flipV="1">
            <a:off x="6986021" y="4062899"/>
            <a:ext cx="0" cy="1066229"/>
          </a:xfrm>
          <a:prstGeom prst="line">
            <a:avLst/>
          </a:prstGeom>
          <a:ln w="28575">
            <a:solidFill>
              <a:schemeClr val="accent5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493226C-CC36-4F31-963B-1A5DDB4E4055}"/>
              </a:ext>
            </a:extLst>
          </p:cNvPr>
          <p:cNvCxnSpPr/>
          <p:nvPr/>
        </p:nvCxnSpPr>
        <p:spPr>
          <a:xfrm>
            <a:off x="6567433" y="3957884"/>
            <a:ext cx="837176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30">
            <a:extLst>
              <a:ext uri="{FF2B5EF4-FFF2-40B4-BE49-F238E27FC236}">
                <a16:creationId xmlns:a16="http://schemas.microsoft.com/office/drawing/2014/main" id="{54213F46-2CF7-47C6-94B7-3B39DE92D4A8}"/>
              </a:ext>
            </a:extLst>
          </p:cNvPr>
          <p:cNvSpPr/>
          <p:nvPr/>
        </p:nvSpPr>
        <p:spPr>
          <a:xfrm rot="16200000">
            <a:off x="8084202" y="2614939"/>
            <a:ext cx="519129" cy="923219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DEEC795-F7F5-4B7D-938C-70AB993EF447}"/>
              </a:ext>
            </a:extLst>
          </p:cNvPr>
          <p:cNvCxnSpPr>
            <a:cxnSpLocks/>
          </p:cNvCxnSpPr>
          <p:nvPr/>
        </p:nvCxnSpPr>
        <p:spPr>
          <a:xfrm flipH="1">
            <a:off x="6782822" y="3074500"/>
            <a:ext cx="107507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72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7" grpId="0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275F6-A841-4430-B7EE-7CFD5262D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Potential Residential Hazards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879CC-7DA0-46B8-87DD-67DDE3592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105" y="1477658"/>
            <a:ext cx="11045952" cy="4440685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Children playing</a:t>
            </a:r>
          </a:p>
          <a:p>
            <a:r>
              <a:rPr lang="en-US"/>
              <a:t>Driveways (vehicles backing out)</a:t>
            </a:r>
          </a:p>
          <a:p>
            <a:r>
              <a:rPr lang="en-US"/>
              <a:t>Animals</a:t>
            </a:r>
          </a:p>
          <a:p>
            <a:r>
              <a:rPr lang="en-US"/>
              <a:t>Pedestrians</a:t>
            </a:r>
          </a:p>
          <a:p>
            <a:r>
              <a:rPr lang="en-US"/>
              <a:t>Bicyclists</a:t>
            </a:r>
          </a:p>
          <a:p>
            <a:r>
              <a:rPr lang="en-US"/>
              <a:t>Municipal Vehicles</a:t>
            </a:r>
          </a:p>
          <a:p>
            <a:r>
              <a:rPr lang="en-US"/>
              <a:t>School buses</a:t>
            </a:r>
          </a:p>
          <a:p>
            <a:r>
              <a:rPr lang="en-US"/>
              <a:t>Mailman (UPS, Fed Ex, etc.)</a:t>
            </a:r>
          </a:p>
          <a:p>
            <a:r>
              <a:rPr lang="en-US"/>
              <a:t>Ice cream truck</a:t>
            </a:r>
          </a:p>
          <a:p>
            <a:r>
              <a:rPr lang="en-US"/>
              <a:t>Emergency vehicles</a:t>
            </a:r>
          </a:p>
          <a:p>
            <a:r>
              <a:rPr lang="en-US"/>
              <a:t>RV’s</a:t>
            </a:r>
          </a:p>
        </p:txBody>
      </p:sp>
      <p:pic>
        <p:nvPicPr>
          <p:cNvPr id="5" name="Picture 4" descr="Image showing a residential area with a dog in the road.  Royalty free image from pexels.com">
            <a:extLst>
              <a:ext uri="{FF2B5EF4-FFF2-40B4-BE49-F238E27FC236}">
                <a16:creationId xmlns:a16="http://schemas.microsoft.com/office/drawing/2014/main" id="{3C0AB848-54D2-4869-B7CB-A4CD89AE87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081" y="2100619"/>
            <a:ext cx="5143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7828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62E07-6CBB-4AD0-864C-DFB96BCEF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288" y="2240545"/>
            <a:ext cx="2881941" cy="17271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67" b="1" i="1" u="sng" dirty="0">
                <a:solidFill>
                  <a:srgbClr val="C00000"/>
                </a:solidFill>
              </a:rPr>
              <a:t>COMPROMISE</a:t>
            </a:r>
            <a:r>
              <a:rPr lang="en-US" sz="2667" dirty="0">
                <a:solidFill>
                  <a:srgbClr val="C00000"/>
                </a:solidFill>
              </a:rPr>
              <a:t>  Reduce speed drastically!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778FA8-E152-4EED-AE58-261C0BC6EF6B}"/>
              </a:ext>
            </a:extLst>
          </p:cNvPr>
          <p:cNvSpPr txBox="1"/>
          <p:nvPr/>
        </p:nvSpPr>
        <p:spPr>
          <a:xfrm>
            <a:off x="8427573" y="779378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Pedestrian suddenly appears!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A70AA4-36A0-4E4C-AF83-780764C884FF}"/>
              </a:ext>
            </a:extLst>
          </p:cNvPr>
          <p:cNvSpPr txBox="1"/>
          <p:nvPr/>
        </p:nvSpPr>
        <p:spPr>
          <a:xfrm>
            <a:off x="8380125" y="1677074"/>
            <a:ext cx="27432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5365DC-5534-4CFF-9AD5-A6C28388ABB8}"/>
              </a:ext>
            </a:extLst>
          </p:cNvPr>
          <p:cNvSpPr txBox="1"/>
          <p:nvPr/>
        </p:nvSpPr>
        <p:spPr>
          <a:xfrm>
            <a:off x="7714501" y="3661388"/>
            <a:ext cx="4074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Broken down vehicle on roadside with approaching vehicle. (plenty of space)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A513BF-FB21-4CC5-8CFB-1FC67F133FC4}"/>
              </a:ext>
            </a:extLst>
          </p:cNvPr>
          <p:cNvSpPr/>
          <p:nvPr/>
        </p:nvSpPr>
        <p:spPr>
          <a:xfrm>
            <a:off x="3860801" y="482600"/>
            <a:ext cx="3494809" cy="637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8F2C7DB9-C457-4ABC-9AC2-1537010E3558}"/>
              </a:ext>
            </a:extLst>
          </p:cNvPr>
          <p:cNvSpPr/>
          <p:nvPr/>
        </p:nvSpPr>
        <p:spPr>
          <a:xfrm>
            <a:off x="4267201" y="584201"/>
            <a:ext cx="738519" cy="1092873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Pentagon 7">
            <a:extLst>
              <a:ext uri="{FF2B5EF4-FFF2-40B4-BE49-F238E27FC236}">
                <a16:creationId xmlns:a16="http://schemas.microsoft.com/office/drawing/2014/main" id="{387DC1C8-0B48-4670-B2E0-418AC7671DDB}"/>
              </a:ext>
            </a:extLst>
          </p:cNvPr>
          <p:cNvSpPr/>
          <p:nvPr/>
        </p:nvSpPr>
        <p:spPr>
          <a:xfrm rot="16200000">
            <a:off x="6028845" y="5935893"/>
            <a:ext cx="1048591" cy="643227"/>
          </a:xfrm>
          <a:prstGeom prst="homePlate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D78094-5592-469A-B180-897E855EF720}"/>
              </a:ext>
            </a:extLst>
          </p:cNvPr>
          <p:cNvCxnSpPr>
            <a:cxnSpLocks/>
          </p:cNvCxnSpPr>
          <p:nvPr/>
        </p:nvCxnSpPr>
        <p:spPr>
          <a:xfrm flipH="1" flipV="1">
            <a:off x="6553141" y="4343401"/>
            <a:ext cx="1" cy="1389812"/>
          </a:xfrm>
          <a:prstGeom prst="straightConnector1">
            <a:avLst/>
          </a:prstGeom>
          <a:ln w="44450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77EC251-3E90-45E2-BF41-63388D2105D3}"/>
              </a:ext>
            </a:extLst>
          </p:cNvPr>
          <p:cNvCxnSpPr>
            <a:stCxn id="9" idx="2"/>
          </p:cNvCxnSpPr>
          <p:nvPr/>
        </p:nvCxnSpPr>
        <p:spPr>
          <a:xfrm flipH="1">
            <a:off x="4636460" y="1677074"/>
            <a:ext cx="1" cy="3054996"/>
          </a:xfrm>
          <a:prstGeom prst="straightConnector1">
            <a:avLst/>
          </a:prstGeom>
          <a:ln w="50800" cmpd="thickThin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091D95-E102-44B4-A842-438B8A645733}"/>
              </a:ext>
            </a:extLst>
          </p:cNvPr>
          <p:cNvCxnSpPr>
            <a:cxnSpLocks/>
          </p:cNvCxnSpPr>
          <p:nvPr/>
        </p:nvCxnSpPr>
        <p:spPr>
          <a:xfrm>
            <a:off x="5689600" y="540974"/>
            <a:ext cx="0" cy="6240829"/>
          </a:xfrm>
          <a:prstGeom prst="line">
            <a:avLst/>
          </a:prstGeom>
          <a:ln w="444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66DBAF09-DED9-45B9-93B4-20A6D3D5A201}"/>
              </a:ext>
            </a:extLst>
          </p:cNvPr>
          <p:cNvSpPr/>
          <p:nvPr/>
        </p:nvSpPr>
        <p:spPr>
          <a:xfrm>
            <a:off x="7080835" y="2362201"/>
            <a:ext cx="738519" cy="1092873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4E60856-CC7A-4DE5-AF56-59385A227B03}"/>
              </a:ext>
            </a:extLst>
          </p:cNvPr>
          <p:cNvGrpSpPr/>
          <p:nvPr/>
        </p:nvGrpSpPr>
        <p:grpSpPr>
          <a:xfrm>
            <a:off x="6859038" y="2081763"/>
            <a:ext cx="597159" cy="984549"/>
            <a:chOff x="5144278" y="1561322"/>
            <a:chExt cx="447869" cy="73841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E60DEC5-3D34-42A8-AE23-25089F5A8CD1}"/>
                </a:ext>
              </a:extLst>
            </p:cNvPr>
            <p:cNvSpPr/>
            <p:nvPr/>
          </p:nvSpPr>
          <p:spPr>
            <a:xfrm>
              <a:off x="5144278" y="1561322"/>
              <a:ext cx="447869" cy="684292"/>
            </a:xfrm>
            <a:custGeom>
              <a:avLst/>
              <a:gdLst>
                <a:gd name="connsiteX0" fmla="*/ 447869 w 447869"/>
                <a:gd name="connsiteY0" fmla="*/ 205274 h 684292"/>
                <a:gd name="connsiteX1" fmla="*/ 429208 w 447869"/>
                <a:gd name="connsiteY1" fmla="*/ 124409 h 684292"/>
                <a:gd name="connsiteX2" fmla="*/ 404326 w 447869"/>
                <a:gd name="connsiteY2" fmla="*/ 87086 h 684292"/>
                <a:gd name="connsiteX3" fmla="*/ 391885 w 447869"/>
                <a:gd name="connsiteY3" fmla="*/ 68425 h 684292"/>
                <a:gd name="connsiteX4" fmla="*/ 385665 w 447869"/>
                <a:gd name="connsiteY4" fmla="*/ 49764 h 684292"/>
                <a:gd name="connsiteX5" fmla="*/ 323461 w 447869"/>
                <a:gd name="connsiteY5" fmla="*/ 0 h 684292"/>
                <a:gd name="connsiteX6" fmla="*/ 217714 w 447869"/>
                <a:gd name="connsiteY6" fmla="*/ 6221 h 684292"/>
                <a:gd name="connsiteX7" fmla="*/ 186612 w 447869"/>
                <a:gd name="connsiteY7" fmla="*/ 31102 h 684292"/>
                <a:gd name="connsiteX8" fmla="*/ 167951 w 447869"/>
                <a:gd name="connsiteY8" fmla="*/ 49764 h 684292"/>
                <a:gd name="connsiteX9" fmla="*/ 124408 w 447869"/>
                <a:gd name="connsiteY9" fmla="*/ 105747 h 684292"/>
                <a:gd name="connsiteX10" fmla="*/ 93306 w 447869"/>
                <a:gd name="connsiteY10" fmla="*/ 161731 h 684292"/>
                <a:gd name="connsiteX11" fmla="*/ 80865 w 447869"/>
                <a:gd name="connsiteY11" fmla="*/ 180392 h 684292"/>
                <a:gd name="connsiteX12" fmla="*/ 55983 w 447869"/>
                <a:gd name="connsiteY12" fmla="*/ 236376 h 684292"/>
                <a:gd name="connsiteX13" fmla="*/ 43542 w 447869"/>
                <a:gd name="connsiteY13" fmla="*/ 273698 h 684292"/>
                <a:gd name="connsiteX14" fmla="*/ 31102 w 447869"/>
                <a:gd name="connsiteY14" fmla="*/ 298580 h 684292"/>
                <a:gd name="connsiteX15" fmla="*/ 18661 w 447869"/>
                <a:gd name="connsiteY15" fmla="*/ 335902 h 684292"/>
                <a:gd name="connsiteX16" fmla="*/ 12440 w 447869"/>
                <a:gd name="connsiteY16" fmla="*/ 354564 h 684292"/>
                <a:gd name="connsiteX17" fmla="*/ 6220 w 447869"/>
                <a:gd name="connsiteY17" fmla="*/ 385666 h 684292"/>
                <a:gd name="connsiteX18" fmla="*/ 0 w 447869"/>
                <a:gd name="connsiteY18" fmla="*/ 454090 h 684292"/>
                <a:gd name="connsiteX19" fmla="*/ 6220 w 447869"/>
                <a:gd name="connsiteY19" fmla="*/ 566058 h 684292"/>
                <a:gd name="connsiteX20" fmla="*/ 18661 w 447869"/>
                <a:gd name="connsiteY20" fmla="*/ 603380 h 684292"/>
                <a:gd name="connsiteX21" fmla="*/ 62204 w 447869"/>
                <a:gd name="connsiteY21" fmla="*/ 659364 h 684292"/>
                <a:gd name="connsiteX22" fmla="*/ 80865 w 447869"/>
                <a:gd name="connsiteY22" fmla="*/ 671805 h 684292"/>
                <a:gd name="connsiteX23" fmla="*/ 99526 w 447869"/>
                <a:gd name="connsiteY23" fmla="*/ 678025 h 684292"/>
                <a:gd name="connsiteX24" fmla="*/ 136849 w 447869"/>
                <a:gd name="connsiteY24" fmla="*/ 684245 h 68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7869" h="684292">
                  <a:moveTo>
                    <a:pt x="447869" y="205274"/>
                  </a:moveTo>
                  <a:cubicBezTo>
                    <a:pt x="445001" y="185198"/>
                    <a:pt x="441629" y="143040"/>
                    <a:pt x="429208" y="124409"/>
                  </a:cubicBezTo>
                  <a:lnTo>
                    <a:pt x="404326" y="87086"/>
                  </a:lnTo>
                  <a:lnTo>
                    <a:pt x="391885" y="68425"/>
                  </a:lnTo>
                  <a:cubicBezTo>
                    <a:pt x="389812" y="62205"/>
                    <a:pt x="389690" y="54940"/>
                    <a:pt x="385665" y="49764"/>
                  </a:cubicBezTo>
                  <a:cubicBezTo>
                    <a:pt x="357742" y="13863"/>
                    <a:pt x="355669" y="16105"/>
                    <a:pt x="323461" y="0"/>
                  </a:cubicBezTo>
                  <a:cubicBezTo>
                    <a:pt x="288212" y="2074"/>
                    <a:pt x="252849" y="2707"/>
                    <a:pt x="217714" y="6221"/>
                  </a:cubicBezTo>
                  <a:cubicBezTo>
                    <a:pt x="193578" y="8635"/>
                    <a:pt x="200846" y="14021"/>
                    <a:pt x="186612" y="31102"/>
                  </a:cubicBezTo>
                  <a:cubicBezTo>
                    <a:pt x="180980" y="37860"/>
                    <a:pt x="173352" y="42820"/>
                    <a:pt x="167951" y="49764"/>
                  </a:cubicBezTo>
                  <a:cubicBezTo>
                    <a:pt x="115873" y="116722"/>
                    <a:pt x="166771" y="63384"/>
                    <a:pt x="124408" y="105747"/>
                  </a:cubicBezTo>
                  <a:cubicBezTo>
                    <a:pt x="113459" y="138593"/>
                    <a:pt x="121824" y="118954"/>
                    <a:pt x="93306" y="161731"/>
                  </a:cubicBezTo>
                  <a:cubicBezTo>
                    <a:pt x="89159" y="167951"/>
                    <a:pt x="83229" y="173300"/>
                    <a:pt x="80865" y="180392"/>
                  </a:cubicBezTo>
                  <a:cubicBezTo>
                    <a:pt x="66060" y="224807"/>
                    <a:pt x="75698" y="206804"/>
                    <a:pt x="55983" y="236376"/>
                  </a:cubicBezTo>
                  <a:cubicBezTo>
                    <a:pt x="51836" y="248817"/>
                    <a:pt x="49406" y="261969"/>
                    <a:pt x="43542" y="273698"/>
                  </a:cubicBezTo>
                  <a:cubicBezTo>
                    <a:pt x="39395" y="281992"/>
                    <a:pt x="34546" y="289970"/>
                    <a:pt x="31102" y="298580"/>
                  </a:cubicBezTo>
                  <a:cubicBezTo>
                    <a:pt x="26232" y="310756"/>
                    <a:pt x="22808" y="323461"/>
                    <a:pt x="18661" y="335902"/>
                  </a:cubicBezTo>
                  <a:cubicBezTo>
                    <a:pt x="16587" y="342123"/>
                    <a:pt x="13726" y="348134"/>
                    <a:pt x="12440" y="354564"/>
                  </a:cubicBezTo>
                  <a:lnTo>
                    <a:pt x="6220" y="385666"/>
                  </a:lnTo>
                  <a:cubicBezTo>
                    <a:pt x="4147" y="408474"/>
                    <a:pt x="0" y="431188"/>
                    <a:pt x="0" y="454090"/>
                  </a:cubicBezTo>
                  <a:cubicBezTo>
                    <a:pt x="0" y="491470"/>
                    <a:pt x="1584" y="528966"/>
                    <a:pt x="6220" y="566058"/>
                  </a:cubicBezTo>
                  <a:cubicBezTo>
                    <a:pt x="7847" y="579070"/>
                    <a:pt x="11387" y="592469"/>
                    <a:pt x="18661" y="603380"/>
                  </a:cubicBezTo>
                  <a:cubicBezTo>
                    <a:pt x="36001" y="629391"/>
                    <a:pt x="40277" y="641092"/>
                    <a:pt x="62204" y="659364"/>
                  </a:cubicBezTo>
                  <a:cubicBezTo>
                    <a:pt x="67947" y="664150"/>
                    <a:pt x="74178" y="668462"/>
                    <a:pt x="80865" y="671805"/>
                  </a:cubicBezTo>
                  <a:cubicBezTo>
                    <a:pt x="86730" y="674737"/>
                    <a:pt x="93221" y="676224"/>
                    <a:pt x="99526" y="678025"/>
                  </a:cubicBezTo>
                  <a:cubicBezTo>
                    <a:pt x="124818" y="685251"/>
                    <a:pt x="117612" y="684245"/>
                    <a:pt x="136849" y="684245"/>
                  </a:cubicBezTo>
                </a:path>
              </a:pathLst>
            </a:cu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AEA09624-E23B-4679-8982-AF9271C09A59}"/>
                </a:ext>
              </a:extLst>
            </p:cNvPr>
            <p:cNvSpPr/>
            <p:nvPr/>
          </p:nvSpPr>
          <p:spPr>
            <a:xfrm rot="6954949">
              <a:off x="5229224" y="2174510"/>
              <a:ext cx="98048" cy="152400"/>
            </a:xfrm>
            <a:prstGeom prst="triangl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84639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4D4CC0-061B-4EAE-BCEA-AB7D19175516}"/>
              </a:ext>
            </a:extLst>
          </p:cNvPr>
          <p:cNvSpPr/>
          <p:nvPr/>
        </p:nvSpPr>
        <p:spPr>
          <a:xfrm>
            <a:off x="3993131" y="500743"/>
            <a:ext cx="3728469" cy="63754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Pentagon 7">
            <a:extLst>
              <a:ext uri="{FF2B5EF4-FFF2-40B4-BE49-F238E27FC236}">
                <a16:creationId xmlns:a16="http://schemas.microsoft.com/office/drawing/2014/main" id="{95331BDE-BC9F-490F-A614-CFD7DAD577D9}"/>
              </a:ext>
            </a:extLst>
          </p:cNvPr>
          <p:cNvSpPr/>
          <p:nvPr/>
        </p:nvSpPr>
        <p:spPr>
          <a:xfrm rot="16200000">
            <a:off x="5491393" y="5769405"/>
            <a:ext cx="1209217" cy="777392"/>
          </a:xfrm>
          <a:prstGeom prst="homePlate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24A924-9B64-403A-BB1F-ACCF971C9666}"/>
              </a:ext>
            </a:extLst>
          </p:cNvPr>
          <p:cNvSpPr/>
          <p:nvPr/>
        </p:nvSpPr>
        <p:spPr>
          <a:xfrm>
            <a:off x="7721600" y="2640895"/>
            <a:ext cx="4470400" cy="103962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F5D69CD-2A06-4977-83DF-EE40223F7D42}"/>
              </a:ext>
            </a:extLst>
          </p:cNvPr>
          <p:cNvCxnSpPr>
            <a:cxnSpLocks/>
          </p:cNvCxnSpPr>
          <p:nvPr/>
        </p:nvCxnSpPr>
        <p:spPr>
          <a:xfrm>
            <a:off x="5849257" y="617171"/>
            <a:ext cx="0" cy="6240829"/>
          </a:xfrm>
          <a:prstGeom prst="line">
            <a:avLst/>
          </a:prstGeom>
          <a:ln w="444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4837B6-5707-4E35-9991-54699678CCDC}"/>
              </a:ext>
            </a:extLst>
          </p:cNvPr>
          <p:cNvCxnSpPr/>
          <p:nvPr/>
        </p:nvCxnSpPr>
        <p:spPr>
          <a:xfrm>
            <a:off x="5384801" y="4546600"/>
            <a:ext cx="1172951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81BE300-B202-45A6-B5D2-0D799826BC40}"/>
              </a:ext>
            </a:extLst>
          </p:cNvPr>
          <p:cNvCxnSpPr>
            <a:cxnSpLocks/>
          </p:cNvCxnSpPr>
          <p:nvPr/>
        </p:nvCxnSpPr>
        <p:spPr>
          <a:xfrm>
            <a:off x="11550160" y="3123539"/>
            <a:ext cx="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44B5473-49B7-44FB-82B1-0103CAC569C4}"/>
              </a:ext>
            </a:extLst>
          </p:cNvPr>
          <p:cNvGrpSpPr/>
          <p:nvPr/>
        </p:nvGrpSpPr>
        <p:grpSpPr>
          <a:xfrm>
            <a:off x="9660422" y="2193305"/>
            <a:ext cx="320165" cy="698020"/>
            <a:chOff x="7036432" y="2105443"/>
            <a:chExt cx="281280" cy="552788"/>
          </a:xfrm>
        </p:grpSpPr>
        <p:sp>
          <p:nvSpPr>
            <p:cNvPr id="13" name="Donut 10">
              <a:extLst>
                <a:ext uri="{FF2B5EF4-FFF2-40B4-BE49-F238E27FC236}">
                  <a16:creationId xmlns:a16="http://schemas.microsoft.com/office/drawing/2014/main" id="{094A2F1F-FF43-4AA9-96AB-90CB987464FA}"/>
                </a:ext>
              </a:extLst>
            </p:cNvPr>
            <p:cNvSpPr/>
            <p:nvPr/>
          </p:nvSpPr>
          <p:spPr>
            <a:xfrm>
              <a:off x="7127224" y="2105443"/>
              <a:ext cx="184492" cy="180081"/>
            </a:xfrm>
            <a:prstGeom prst="donu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4145A3B-82EF-488A-A403-336BEA69FE8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67848" y="2557747"/>
              <a:ext cx="103244" cy="100484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3B12D2F-6F89-41CF-B26E-6511E218B12D}"/>
                </a:ext>
              </a:extLst>
            </p:cNvPr>
            <p:cNvCxnSpPr>
              <a:cxnSpLocks/>
            </p:cNvCxnSpPr>
            <p:nvPr/>
          </p:nvCxnSpPr>
          <p:spPr>
            <a:xfrm>
              <a:off x="7036432" y="2297642"/>
              <a:ext cx="281280" cy="10302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800A524-8739-404D-BEB7-AE614DDD8C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36432" y="2489817"/>
              <a:ext cx="50168" cy="13230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7238E58-F040-4AF1-948F-909F583374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66147" y="2275010"/>
              <a:ext cx="36723" cy="31034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86FB4DA-0621-47D9-804A-47EECD135D2F}"/>
                </a:ext>
              </a:extLst>
            </p:cNvPr>
            <p:cNvCxnSpPr>
              <a:cxnSpLocks/>
            </p:cNvCxnSpPr>
            <p:nvPr/>
          </p:nvCxnSpPr>
          <p:spPr>
            <a:xfrm>
              <a:off x="7089442" y="2500285"/>
              <a:ext cx="94151" cy="97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4C10C51-8FA1-4E5C-980B-69F99B94298F}"/>
              </a:ext>
            </a:extLst>
          </p:cNvPr>
          <p:cNvGrpSpPr/>
          <p:nvPr/>
        </p:nvGrpSpPr>
        <p:grpSpPr>
          <a:xfrm rot="21036974">
            <a:off x="6794418" y="2644285"/>
            <a:ext cx="2689487" cy="457572"/>
            <a:chOff x="5513044" y="2301443"/>
            <a:chExt cx="1977746" cy="343179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40E21B1-CE09-4ED4-B366-1F2A18B31E81}"/>
                </a:ext>
              </a:extLst>
            </p:cNvPr>
            <p:cNvSpPr/>
            <p:nvPr/>
          </p:nvSpPr>
          <p:spPr>
            <a:xfrm>
              <a:off x="5680313" y="2301551"/>
              <a:ext cx="1810477" cy="343071"/>
            </a:xfrm>
            <a:custGeom>
              <a:avLst/>
              <a:gdLst>
                <a:gd name="connsiteX0" fmla="*/ 2021633 w 2021633"/>
                <a:gd name="connsiteY0" fmla="*/ 174171 h 174171"/>
                <a:gd name="connsiteX1" fmla="*/ 1971869 w 2021633"/>
                <a:gd name="connsiteY1" fmla="*/ 130629 h 174171"/>
                <a:gd name="connsiteX2" fmla="*/ 1909665 w 2021633"/>
                <a:gd name="connsiteY2" fmla="*/ 105747 h 174171"/>
                <a:gd name="connsiteX3" fmla="*/ 1884784 w 2021633"/>
                <a:gd name="connsiteY3" fmla="*/ 99527 h 174171"/>
                <a:gd name="connsiteX4" fmla="*/ 1866122 w 2021633"/>
                <a:gd name="connsiteY4" fmla="*/ 93306 h 174171"/>
                <a:gd name="connsiteX5" fmla="*/ 1835020 w 2021633"/>
                <a:gd name="connsiteY5" fmla="*/ 87086 h 174171"/>
                <a:gd name="connsiteX6" fmla="*/ 1791478 w 2021633"/>
                <a:gd name="connsiteY6" fmla="*/ 74645 h 174171"/>
                <a:gd name="connsiteX7" fmla="*/ 1741714 w 2021633"/>
                <a:gd name="connsiteY7" fmla="*/ 68425 h 174171"/>
                <a:gd name="connsiteX8" fmla="*/ 1586204 w 2021633"/>
                <a:gd name="connsiteY8" fmla="*/ 74645 h 174171"/>
                <a:gd name="connsiteX9" fmla="*/ 1536441 w 2021633"/>
                <a:gd name="connsiteY9" fmla="*/ 87086 h 174171"/>
                <a:gd name="connsiteX10" fmla="*/ 1480457 w 2021633"/>
                <a:gd name="connsiteY10" fmla="*/ 105747 h 174171"/>
                <a:gd name="connsiteX11" fmla="*/ 1461796 w 2021633"/>
                <a:gd name="connsiteY11" fmla="*/ 111967 h 174171"/>
                <a:gd name="connsiteX12" fmla="*/ 1443135 w 2021633"/>
                <a:gd name="connsiteY12" fmla="*/ 118188 h 174171"/>
                <a:gd name="connsiteX13" fmla="*/ 1412033 w 2021633"/>
                <a:gd name="connsiteY13" fmla="*/ 124408 h 174171"/>
                <a:gd name="connsiteX14" fmla="*/ 1281404 w 2021633"/>
                <a:gd name="connsiteY14" fmla="*/ 118188 h 174171"/>
                <a:gd name="connsiteX15" fmla="*/ 1244082 w 2021633"/>
                <a:gd name="connsiteY15" fmla="*/ 99527 h 174171"/>
                <a:gd name="connsiteX16" fmla="*/ 1219200 w 2021633"/>
                <a:gd name="connsiteY16" fmla="*/ 87086 h 174171"/>
                <a:gd name="connsiteX17" fmla="*/ 1175657 w 2021633"/>
                <a:gd name="connsiteY17" fmla="*/ 74645 h 174171"/>
                <a:gd name="connsiteX18" fmla="*/ 1119673 w 2021633"/>
                <a:gd name="connsiteY18" fmla="*/ 55984 h 174171"/>
                <a:gd name="connsiteX19" fmla="*/ 1101012 w 2021633"/>
                <a:gd name="connsiteY19" fmla="*/ 49763 h 174171"/>
                <a:gd name="connsiteX20" fmla="*/ 1076131 w 2021633"/>
                <a:gd name="connsiteY20" fmla="*/ 43543 h 174171"/>
                <a:gd name="connsiteX21" fmla="*/ 926841 w 2021633"/>
                <a:gd name="connsiteY21" fmla="*/ 49763 h 174171"/>
                <a:gd name="connsiteX22" fmla="*/ 889518 w 2021633"/>
                <a:gd name="connsiteY22" fmla="*/ 62204 h 174171"/>
                <a:gd name="connsiteX23" fmla="*/ 852196 w 2021633"/>
                <a:gd name="connsiteY23" fmla="*/ 74645 h 174171"/>
                <a:gd name="connsiteX24" fmla="*/ 808653 w 2021633"/>
                <a:gd name="connsiteY24" fmla="*/ 87086 h 174171"/>
                <a:gd name="connsiteX25" fmla="*/ 783771 w 2021633"/>
                <a:gd name="connsiteY25" fmla="*/ 99527 h 174171"/>
                <a:gd name="connsiteX26" fmla="*/ 746449 w 2021633"/>
                <a:gd name="connsiteY26" fmla="*/ 111967 h 174171"/>
                <a:gd name="connsiteX27" fmla="*/ 709127 w 2021633"/>
                <a:gd name="connsiteY27" fmla="*/ 124408 h 174171"/>
                <a:gd name="connsiteX28" fmla="*/ 690465 w 2021633"/>
                <a:gd name="connsiteY28" fmla="*/ 130629 h 174171"/>
                <a:gd name="connsiteX29" fmla="*/ 659363 w 2021633"/>
                <a:gd name="connsiteY29" fmla="*/ 136849 h 174171"/>
                <a:gd name="connsiteX30" fmla="*/ 534955 w 2021633"/>
                <a:gd name="connsiteY30" fmla="*/ 124408 h 174171"/>
                <a:gd name="connsiteX31" fmla="*/ 516294 w 2021633"/>
                <a:gd name="connsiteY31" fmla="*/ 111967 h 174171"/>
                <a:gd name="connsiteX32" fmla="*/ 510073 w 2021633"/>
                <a:gd name="connsiteY32" fmla="*/ 93306 h 174171"/>
                <a:gd name="connsiteX33" fmla="*/ 454090 w 2021633"/>
                <a:gd name="connsiteY33" fmla="*/ 49763 h 174171"/>
                <a:gd name="connsiteX34" fmla="*/ 435429 w 2021633"/>
                <a:gd name="connsiteY34" fmla="*/ 37322 h 174171"/>
                <a:gd name="connsiteX35" fmla="*/ 373224 w 2021633"/>
                <a:gd name="connsiteY35" fmla="*/ 12441 h 174171"/>
                <a:gd name="connsiteX36" fmla="*/ 323461 w 2021633"/>
                <a:gd name="connsiteY36" fmla="*/ 0 h 174171"/>
                <a:gd name="connsiteX37" fmla="*/ 143069 w 2021633"/>
                <a:gd name="connsiteY37" fmla="*/ 6220 h 174171"/>
                <a:gd name="connsiteX38" fmla="*/ 105747 w 2021633"/>
                <a:gd name="connsiteY38" fmla="*/ 18661 h 174171"/>
                <a:gd name="connsiteX39" fmla="*/ 80865 w 2021633"/>
                <a:gd name="connsiteY39" fmla="*/ 24882 h 174171"/>
                <a:gd name="connsiteX40" fmla="*/ 24882 w 2021633"/>
                <a:gd name="connsiteY40" fmla="*/ 49763 h 174171"/>
                <a:gd name="connsiteX41" fmla="*/ 0 w 2021633"/>
                <a:gd name="connsiteY41" fmla="*/ 49763 h 17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021633" h="174171">
                  <a:moveTo>
                    <a:pt x="2021633" y="174171"/>
                  </a:moveTo>
                  <a:cubicBezTo>
                    <a:pt x="1998686" y="151224"/>
                    <a:pt x="1995877" y="144347"/>
                    <a:pt x="1971869" y="130629"/>
                  </a:cubicBezTo>
                  <a:cubicBezTo>
                    <a:pt x="1951846" y="119188"/>
                    <a:pt x="1932326" y="111412"/>
                    <a:pt x="1909665" y="105747"/>
                  </a:cubicBezTo>
                  <a:cubicBezTo>
                    <a:pt x="1901371" y="103674"/>
                    <a:pt x="1893004" y="101876"/>
                    <a:pt x="1884784" y="99527"/>
                  </a:cubicBezTo>
                  <a:cubicBezTo>
                    <a:pt x="1878479" y="97726"/>
                    <a:pt x="1872483" y="94896"/>
                    <a:pt x="1866122" y="93306"/>
                  </a:cubicBezTo>
                  <a:cubicBezTo>
                    <a:pt x="1855865" y="90742"/>
                    <a:pt x="1845277" y="89650"/>
                    <a:pt x="1835020" y="87086"/>
                  </a:cubicBezTo>
                  <a:cubicBezTo>
                    <a:pt x="1805431" y="79689"/>
                    <a:pt x="1826394" y="80464"/>
                    <a:pt x="1791478" y="74645"/>
                  </a:cubicBezTo>
                  <a:cubicBezTo>
                    <a:pt x="1774988" y="71897"/>
                    <a:pt x="1758302" y="70498"/>
                    <a:pt x="1741714" y="68425"/>
                  </a:cubicBezTo>
                  <a:cubicBezTo>
                    <a:pt x="1689877" y="70498"/>
                    <a:pt x="1637869" y="69948"/>
                    <a:pt x="1586204" y="74645"/>
                  </a:cubicBezTo>
                  <a:cubicBezTo>
                    <a:pt x="1569176" y="76193"/>
                    <a:pt x="1552662" y="81679"/>
                    <a:pt x="1536441" y="87086"/>
                  </a:cubicBezTo>
                  <a:lnTo>
                    <a:pt x="1480457" y="105747"/>
                  </a:lnTo>
                  <a:lnTo>
                    <a:pt x="1461796" y="111967"/>
                  </a:lnTo>
                  <a:cubicBezTo>
                    <a:pt x="1455576" y="114041"/>
                    <a:pt x="1449565" y="116902"/>
                    <a:pt x="1443135" y="118188"/>
                  </a:cubicBezTo>
                  <a:lnTo>
                    <a:pt x="1412033" y="124408"/>
                  </a:lnTo>
                  <a:cubicBezTo>
                    <a:pt x="1368490" y="122335"/>
                    <a:pt x="1324846" y="121808"/>
                    <a:pt x="1281404" y="118188"/>
                  </a:cubicBezTo>
                  <a:cubicBezTo>
                    <a:pt x="1264717" y="116797"/>
                    <a:pt x="1257862" y="107401"/>
                    <a:pt x="1244082" y="99527"/>
                  </a:cubicBezTo>
                  <a:cubicBezTo>
                    <a:pt x="1236031" y="94926"/>
                    <a:pt x="1227723" y="90739"/>
                    <a:pt x="1219200" y="87086"/>
                  </a:cubicBezTo>
                  <a:cubicBezTo>
                    <a:pt x="1202932" y="80114"/>
                    <a:pt x="1193205" y="79909"/>
                    <a:pt x="1175657" y="74645"/>
                  </a:cubicBezTo>
                  <a:cubicBezTo>
                    <a:pt x="1156816" y="68993"/>
                    <a:pt x="1138334" y="62204"/>
                    <a:pt x="1119673" y="55984"/>
                  </a:cubicBezTo>
                  <a:cubicBezTo>
                    <a:pt x="1113453" y="53911"/>
                    <a:pt x="1107373" y="51353"/>
                    <a:pt x="1101012" y="49763"/>
                  </a:cubicBezTo>
                  <a:lnTo>
                    <a:pt x="1076131" y="43543"/>
                  </a:lnTo>
                  <a:cubicBezTo>
                    <a:pt x="1026368" y="45616"/>
                    <a:pt x="976400" y="44807"/>
                    <a:pt x="926841" y="49763"/>
                  </a:cubicBezTo>
                  <a:cubicBezTo>
                    <a:pt x="913792" y="51068"/>
                    <a:pt x="901959" y="58057"/>
                    <a:pt x="889518" y="62204"/>
                  </a:cubicBezTo>
                  <a:lnTo>
                    <a:pt x="852196" y="74645"/>
                  </a:lnTo>
                  <a:cubicBezTo>
                    <a:pt x="839562" y="77803"/>
                    <a:pt x="821152" y="81729"/>
                    <a:pt x="808653" y="87086"/>
                  </a:cubicBezTo>
                  <a:cubicBezTo>
                    <a:pt x="800130" y="90739"/>
                    <a:pt x="792381" y="96083"/>
                    <a:pt x="783771" y="99527"/>
                  </a:cubicBezTo>
                  <a:cubicBezTo>
                    <a:pt x="771595" y="104397"/>
                    <a:pt x="758890" y="107820"/>
                    <a:pt x="746449" y="111967"/>
                  </a:cubicBezTo>
                  <a:lnTo>
                    <a:pt x="709127" y="124408"/>
                  </a:lnTo>
                  <a:cubicBezTo>
                    <a:pt x="702906" y="126482"/>
                    <a:pt x="696895" y="129343"/>
                    <a:pt x="690465" y="130629"/>
                  </a:cubicBezTo>
                  <a:lnTo>
                    <a:pt x="659363" y="136849"/>
                  </a:lnTo>
                  <a:cubicBezTo>
                    <a:pt x="653169" y="136485"/>
                    <a:pt x="567412" y="140637"/>
                    <a:pt x="534955" y="124408"/>
                  </a:cubicBezTo>
                  <a:cubicBezTo>
                    <a:pt x="528268" y="121065"/>
                    <a:pt x="522514" y="116114"/>
                    <a:pt x="516294" y="111967"/>
                  </a:cubicBezTo>
                  <a:cubicBezTo>
                    <a:pt x="514220" y="105747"/>
                    <a:pt x="513710" y="98762"/>
                    <a:pt x="510073" y="93306"/>
                  </a:cubicBezTo>
                  <a:cubicBezTo>
                    <a:pt x="498379" y="75766"/>
                    <a:pt x="468919" y="59649"/>
                    <a:pt x="454090" y="49763"/>
                  </a:cubicBezTo>
                  <a:cubicBezTo>
                    <a:pt x="447870" y="45616"/>
                    <a:pt x="442116" y="40665"/>
                    <a:pt x="435429" y="37322"/>
                  </a:cubicBezTo>
                  <a:cubicBezTo>
                    <a:pt x="409689" y="24453"/>
                    <a:pt x="403969" y="20127"/>
                    <a:pt x="373224" y="12441"/>
                  </a:cubicBezTo>
                  <a:lnTo>
                    <a:pt x="323461" y="0"/>
                  </a:lnTo>
                  <a:cubicBezTo>
                    <a:pt x="263330" y="2073"/>
                    <a:pt x="203016" y="1082"/>
                    <a:pt x="143069" y="6220"/>
                  </a:cubicBezTo>
                  <a:cubicBezTo>
                    <a:pt x="130003" y="7340"/>
                    <a:pt x="118469" y="15480"/>
                    <a:pt x="105747" y="18661"/>
                  </a:cubicBezTo>
                  <a:lnTo>
                    <a:pt x="80865" y="24882"/>
                  </a:lnTo>
                  <a:cubicBezTo>
                    <a:pt x="63953" y="36156"/>
                    <a:pt x="47087" y="49763"/>
                    <a:pt x="24882" y="49763"/>
                  </a:cubicBezTo>
                  <a:lnTo>
                    <a:pt x="0" y="49763"/>
                  </a:lnTo>
                </a:path>
              </a:pathLst>
            </a:cu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2A87DE47-5218-4871-AF81-1CD434A166D6}"/>
                </a:ext>
              </a:extLst>
            </p:cNvPr>
            <p:cNvSpPr/>
            <p:nvPr/>
          </p:nvSpPr>
          <p:spPr>
            <a:xfrm rot="16200000">
              <a:off x="5523656" y="2290831"/>
              <a:ext cx="126584" cy="14780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7917286-D038-4B65-BD7F-3F5ECD55167A}"/>
              </a:ext>
            </a:extLst>
          </p:cNvPr>
          <p:cNvCxnSpPr>
            <a:cxnSpLocks/>
          </p:cNvCxnSpPr>
          <p:nvPr/>
        </p:nvCxnSpPr>
        <p:spPr>
          <a:xfrm>
            <a:off x="6482624" y="4851400"/>
            <a:ext cx="0" cy="1006104"/>
          </a:xfrm>
          <a:prstGeom prst="line">
            <a:avLst/>
          </a:prstGeom>
          <a:ln w="38100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92E09D0-ACA0-450A-BEF0-736E2EB10384}"/>
              </a:ext>
            </a:extLst>
          </p:cNvPr>
          <p:cNvCxnSpPr/>
          <p:nvPr/>
        </p:nvCxnSpPr>
        <p:spPr>
          <a:xfrm>
            <a:off x="5384801" y="4343400"/>
            <a:ext cx="1172951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ACFE4CE-D97D-4C94-9FE8-1B9F2FC35494}"/>
              </a:ext>
            </a:extLst>
          </p:cNvPr>
          <p:cNvCxnSpPr/>
          <p:nvPr/>
        </p:nvCxnSpPr>
        <p:spPr>
          <a:xfrm>
            <a:off x="5384801" y="4749800"/>
            <a:ext cx="1172951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2A232D7-50F4-4D81-B554-BED6ACF1FD17}"/>
              </a:ext>
            </a:extLst>
          </p:cNvPr>
          <p:cNvCxnSpPr>
            <a:cxnSpLocks/>
          </p:cNvCxnSpPr>
          <p:nvPr/>
        </p:nvCxnSpPr>
        <p:spPr>
          <a:xfrm>
            <a:off x="5588000" y="4851400"/>
            <a:ext cx="0" cy="1006104"/>
          </a:xfrm>
          <a:prstGeom prst="line">
            <a:avLst/>
          </a:prstGeom>
          <a:ln w="38100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6">
            <a:extLst>
              <a:ext uri="{FF2B5EF4-FFF2-40B4-BE49-F238E27FC236}">
                <a16:creationId xmlns:a16="http://schemas.microsoft.com/office/drawing/2014/main" id="{E0888C9D-AB9E-414E-942E-9A2F3780F6B5}"/>
              </a:ext>
            </a:extLst>
          </p:cNvPr>
          <p:cNvSpPr/>
          <p:nvPr/>
        </p:nvSpPr>
        <p:spPr>
          <a:xfrm rot="16200000">
            <a:off x="9514545" y="2877846"/>
            <a:ext cx="529080" cy="979988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1946910-E932-4D5A-A589-77E89BCA8AAB}"/>
              </a:ext>
            </a:extLst>
          </p:cNvPr>
          <p:cNvCxnSpPr>
            <a:cxnSpLocks/>
          </p:cNvCxnSpPr>
          <p:nvPr/>
        </p:nvCxnSpPr>
        <p:spPr>
          <a:xfrm flipH="1" flipV="1">
            <a:off x="6099621" y="4343400"/>
            <a:ext cx="2251" cy="1219219"/>
          </a:xfrm>
          <a:prstGeom prst="straightConnector1">
            <a:avLst/>
          </a:prstGeom>
          <a:ln w="57150" cmpd="dbl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57BF8E6-CBA7-474B-95B9-ADAE0781395B}"/>
              </a:ext>
            </a:extLst>
          </p:cNvPr>
          <p:cNvSpPr txBox="1"/>
          <p:nvPr/>
        </p:nvSpPr>
        <p:spPr>
          <a:xfrm>
            <a:off x="360459" y="4483061"/>
            <a:ext cx="309240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u="sng" dirty="0">
                <a:solidFill>
                  <a:srgbClr val="C00000"/>
                </a:solidFill>
              </a:rPr>
              <a:t>Slam on Brakes!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DED25DF-068B-4294-AB72-0CF1473C361B}"/>
              </a:ext>
            </a:extLst>
          </p:cNvPr>
          <p:cNvSpPr txBox="1"/>
          <p:nvPr/>
        </p:nvSpPr>
        <p:spPr>
          <a:xfrm>
            <a:off x="304800" y="787400"/>
            <a:ext cx="3394611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- COMPROMISE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52E8AF-16DF-4718-B5F8-C33FD538F78B}"/>
              </a:ext>
            </a:extLst>
          </p:cNvPr>
          <p:cNvSpPr txBox="1"/>
          <p:nvPr/>
        </p:nvSpPr>
        <p:spPr>
          <a:xfrm>
            <a:off x="262248" y="1911709"/>
            <a:ext cx="3531121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Child suddenly runs out in front.</a:t>
            </a:r>
          </a:p>
        </p:txBody>
      </p:sp>
    </p:spTree>
    <p:extLst>
      <p:ext uri="{BB962C8B-B14F-4D97-AF65-F5344CB8AC3E}">
        <p14:creationId xmlns:p14="http://schemas.microsoft.com/office/powerpoint/2010/main" val="410470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55F344AD-56BC-418A-BFC3-A06E14BCA081}"/>
              </a:ext>
            </a:extLst>
          </p:cNvPr>
          <p:cNvSpPr/>
          <p:nvPr/>
        </p:nvSpPr>
        <p:spPr>
          <a:xfrm>
            <a:off x="7369445" y="482600"/>
            <a:ext cx="498105" cy="6375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7E22B-64FD-485C-BC3C-A78D4BDAB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75" y="1249186"/>
            <a:ext cx="3454400" cy="3555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67" dirty="0">
                <a:solidFill>
                  <a:srgbClr val="C00000"/>
                </a:solidFill>
              </a:rPr>
              <a:t>EMERGENCY! </a:t>
            </a:r>
          </a:p>
          <a:p>
            <a:pPr marL="0" indent="0">
              <a:buNone/>
            </a:pPr>
            <a:r>
              <a:rPr lang="en-US" sz="2667" dirty="0">
                <a:solidFill>
                  <a:srgbClr val="C00000"/>
                </a:solidFill>
              </a:rPr>
              <a:t>Vehicle crossed into your lane.</a:t>
            </a:r>
          </a:p>
          <a:p>
            <a:pPr marL="0" indent="0">
              <a:buNone/>
            </a:pPr>
            <a:endParaRPr lang="en-US" sz="2667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667" b="1" i="1" u="sng" dirty="0">
                <a:solidFill>
                  <a:srgbClr val="C00000"/>
                </a:solidFill>
              </a:rPr>
              <a:t>COMPROMISE SPACE!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FE5767-FCBB-4D7F-8C45-DBE48CB803B6}"/>
              </a:ext>
            </a:extLst>
          </p:cNvPr>
          <p:cNvSpPr txBox="1"/>
          <p:nvPr/>
        </p:nvSpPr>
        <p:spPr>
          <a:xfrm>
            <a:off x="8432801" y="787400"/>
            <a:ext cx="3327673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Give up your lane position to avoid the crash.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944A8C-C020-49A9-87AB-3656D9B72E5A}"/>
              </a:ext>
            </a:extLst>
          </p:cNvPr>
          <p:cNvSpPr txBox="1"/>
          <p:nvPr/>
        </p:nvSpPr>
        <p:spPr>
          <a:xfrm>
            <a:off x="8737601" y="4174289"/>
            <a:ext cx="2958839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Take the shoulder – Take the ditch if needed.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45A392-1D92-40E3-937F-0DD5F33AEF2C}"/>
              </a:ext>
            </a:extLst>
          </p:cNvPr>
          <p:cNvSpPr/>
          <p:nvPr/>
        </p:nvSpPr>
        <p:spPr>
          <a:xfrm>
            <a:off x="3860801" y="482600"/>
            <a:ext cx="3494809" cy="637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EC3379E1-4E99-497B-95D3-F20BEBB5B5D3}"/>
              </a:ext>
            </a:extLst>
          </p:cNvPr>
          <p:cNvSpPr/>
          <p:nvPr/>
        </p:nvSpPr>
        <p:spPr>
          <a:xfrm rot="16200000">
            <a:off x="6028845" y="5935893"/>
            <a:ext cx="1048591" cy="643227"/>
          </a:xfrm>
          <a:prstGeom prst="homePlate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8A54022-1CE5-4990-9398-133C3AD5125B}"/>
              </a:ext>
            </a:extLst>
          </p:cNvPr>
          <p:cNvCxnSpPr>
            <a:cxnSpLocks/>
          </p:cNvCxnSpPr>
          <p:nvPr/>
        </p:nvCxnSpPr>
        <p:spPr>
          <a:xfrm flipV="1">
            <a:off x="6553143" y="4546600"/>
            <a:ext cx="1266211" cy="1186613"/>
          </a:xfrm>
          <a:prstGeom prst="straightConnector1">
            <a:avLst/>
          </a:prstGeom>
          <a:ln w="44450">
            <a:solidFill>
              <a:schemeClr val="accent5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D346A94-B5D6-457B-A98B-1EC4B3234D8D}"/>
              </a:ext>
            </a:extLst>
          </p:cNvPr>
          <p:cNvCxnSpPr>
            <a:cxnSpLocks/>
          </p:cNvCxnSpPr>
          <p:nvPr/>
        </p:nvCxnSpPr>
        <p:spPr>
          <a:xfrm>
            <a:off x="6461158" y="3557033"/>
            <a:ext cx="320908" cy="617257"/>
          </a:xfrm>
          <a:prstGeom prst="straightConnector1">
            <a:avLst/>
          </a:prstGeom>
          <a:ln w="50800" cmpd="thickThin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E2BE82-7E4A-4094-8D13-5BD6D7C222D2}"/>
              </a:ext>
            </a:extLst>
          </p:cNvPr>
          <p:cNvCxnSpPr>
            <a:cxnSpLocks/>
          </p:cNvCxnSpPr>
          <p:nvPr/>
        </p:nvCxnSpPr>
        <p:spPr>
          <a:xfrm>
            <a:off x="5689600" y="540974"/>
            <a:ext cx="0" cy="6240829"/>
          </a:xfrm>
          <a:prstGeom prst="line">
            <a:avLst/>
          </a:prstGeom>
          <a:ln w="444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6">
            <a:extLst>
              <a:ext uri="{FF2B5EF4-FFF2-40B4-BE49-F238E27FC236}">
                <a16:creationId xmlns:a16="http://schemas.microsoft.com/office/drawing/2014/main" id="{8494F65B-D6B1-44B6-A135-D5EDB5702664}"/>
              </a:ext>
            </a:extLst>
          </p:cNvPr>
          <p:cNvSpPr/>
          <p:nvPr/>
        </p:nvSpPr>
        <p:spPr>
          <a:xfrm rot="20325045">
            <a:off x="5892115" y="2480750"/>
            <a:ext cx="738519" cy="1092873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Up Arrow 11">
            <a:extLst>
              <a:ext uri="{FF2B5EF4-FFF2-40B4-BE49-F238E27FC236}">
                <a16:creationId xmlns:a16="http://schemas.microsoft.com/office/drawing/2014/main" id="{696587CB-4611-4607-85A1-DB058426706E}"/>
              </a:ext>
            </a:extLst>
          </p:cNvPr>
          <p:cNvSpPr/>
          <p:nvPr/>
        </p:nvSpPr>
        <p:spPr>
          <a:xfrm rot="1528878">
            <a:off x="7633744" y="3738974"/>
            <a:ext cx="703107" cy="796732"/>
          </a:xfrm>
          <a:prstGeom prst="upArrow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F4F6188-15C7-4918-8A41-99507C03471D}"/>
              </a:ext>
            </a:extLst>
          </p:cNvPr>
          <p:cNvCxnSpPr>
            <a:cxnSpLocks/>
          </p:cNvCxnSpPr>
          <p:nvPr/>
        </p:nvCxnSpPr>
        <p:spPr>
          <a:xfrm>
            <a:off x="4210504" y="685800"/>
            <a:ext cx="1609024" cy="182880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D6017908-8E8E-4E0D-B50F-18928302A1CC}"/>
              </a:ext>
            </a:extLst>
          </p:cNvPr>
          <p:cNvSpPr/>
          <p:nvPr/>
        </p:nvSpPr>
        <p:spPr>
          <a:xfrm>
            <a:off x="3356754" y="482600"/>
            <a:ext cx="498105" cy="6375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948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711E5-0A86-4041-91FD-F2860D1C8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1320800" cy="812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733" u="sng" dirty="0"/>
              <a:t>Quiz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025083-C4DC-4208-B9CB-1469684DC744}"/>
              </a:ext>
            </a:extLst>
          </p:cNvPr>
          <p:cNvSpPr txBox="1"/>
          <p:nvPr/>
        </p:nvSpPr>
        <p:spPr>
          <a:xfrm>
            <a:off x="406400" y="2413001"/>
            <a:ext cx="28498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Is this a </a:t>
            </a:r>
            <a:r>
              <a:rPr lang="en-US" sz="3200" dirty="0">
                <a:solidFill>
                  <a:srgbClr val="C00000"/>
                </a:solidFill>
              </a:rPr>
              <a:t>Minimize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C00000"/>
                </a:solidFill>
              </a:rPr>
              <a:t>Separate</a:t>
            </a:r>
            <a:r>
              <a:rPr lang="en-US" sz="3200" dirty="0"/>
              <a:t>, or </a:t>
            </a:r>
            <a:r>
              <a:rPr lang="en-US" sz="3200" dirty="0">
                <a:solidFill>
                  <a:srgbClr val="C00000"/>
                </a:solidFill>
              </a:rPr>
              <a:t>Compromise</a:t>
            </a:r>
            <a:r>
              <a:rPr lang="en-US" sz="3200" dirty="0"/>
              <a:t> situation for the driver?</a:t>
            </a: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228DE7CF-1A13-4F26-81EF-4B6FFC71747E}"/>
              </a:ext>
            </a:extLst>
          </p:cNvPr>
          <p:cNvSpPr/>
          <p:nvPr/>
        </p:nvSpPr>
        <p:spPr>
          <a:xfrm rot="11705673">
            <a:off x="3497095" y="460337"/>
            <a:ext cx="5927475" cy="6384257"/>
          </a:xfrm>
          <a:prstGeom prst="arc">
            <a:avLst>
              <a:gd name="adj1" fmla="val 16200000"/>
              <a:gd name="adj2" fmla="val 4337283"/>
            </a:avLst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DA928A19-0FB4-43E5-9251-36A38D78B2BE}"/>
              </a:ext>
            </a:extLst>
          </p:cNvPr>
          <p:cNvSpPr/>
          <p:nvPr/>
        </p:nvSpPr>
        <p:spPr>
          <a:xfrm rot="11072502">
            <a:off x="7382749" y="274749"/>
            <a:ext cx="5232900" cy="6490024"/>
          </a:xfrm>
          <a:prstGeom prst="arc">
            <a:avLst>
              <a:gd name="adj1" fmla="val 16200000"/>
              <a:gd name="adj2" fmla="val 4337283"/>
            </a:avLst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DE310B62-C972-46B1-8C89-0F12A9F33ABC}"/>
              </a:ext>
            </a:extLst>
          </p:cNvPr>
          <p:cNvSpPr/>
          <p:nvPr/>
        </p:nvSpPr>
        <p:spPr>
          <a:xfrm rot="11072502">
            <a:off x="5281270" y="336407"/>
            <a:ext cx="4321517" cy="6284159"/>
          </a:xfrm>
          <a:prstGeom prst="arc">
            <a:avLst>
              <a:gd name="adj1" fmla="val 16200000"/>
              <a:gd name="adj2" fmla="val 4337283"/>
            </a:avLst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Rounded Rectangle 35">
            <a:extLst>
              <a:ext uri="{FF2B5EF4-FFF2-40B4-BE49-F238E27FC236}">
                <a16:creationId xmlns:a16="http://schemas.microsoft.com/office/drawing/2014/main" id="{D6688DAF-FDD1-47D8-BD76-F53331FEBC44}"/>
              </a:ext>
            </a:extLst>
          </p:cNvPr>
          <p:cNvSpPr/>
          <p:nvPr/>
        </p:nvSpPr>
        <p:spPr>
          <a:xfrm rot="1541286">
            <a:off x="5833426" y="1912617"/>
            <a:ext cx="1490359" cy="1944097"/>
          </a:xfrm>
          <a:prstGeom prst="roundRect">
            <a:avLst/>
          </a:prstGeom>
          <a:solidFill>
            <a:srgbClr val="AB794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A29B4A-AB31-4097-89FC-789AAD4BAA3E}"/>
              </a:ext>
            </a:extLst>
          </p:cNvPr>
          <p:cNvSpPr txBox="1"/>
          <p:nvPr/>
        </p:nvSpPr>
        <p:spPr>
          <a:xfrm rot="1240171">
            <a:off x="5998850" y="2665171"/>
            <a:ext cx="1207057" cy="502766"/>
          </a:xfrm>
          <a:prstGeom prst="rect">
            <a:avLst/>
          </a:prstGeom>
          <a:solidFill>
            <a:srgbClr val="AB7942"/>
          </a:solidFill>
        </p:spPr>
        <p:txBody>
          <a:bodyPr wrap="square" rtlCol="0">
            <a:spAutoFit/>
          </a:bodyPr>
          <a:lstStyle/>
          <a:p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UPS</a:t>
            </a:r>
          </a:p>
        </p:txBody>
      </p:sp>
      <p:sp>
        <p:nvSpPr>
          <p:cNvPr id="12" name="Diamond 11">
            <a:extLst>
              <a:ext uri="{FF2B5EF4-FFF2-40B4-BE49-F238E27FC236}">
                <a16:creationId xmlns:a16="http://schemas.microsoft.com/office/drawing/2014/main" id="{ABB2EF7F-AC9D-482D-8CA2-546971EC73B6}"/>
              </a:ext>
            </a:extLst>
          </p:cNvPr>
          <p:cNvSpPr/>
          <p:nvPr/>
        </p:nvSpPr>
        <p:spPr>
          <a:xfrm rot="20025543">
            <a:off x="8483735" y="4209338"/>
            <a:ext cx="1672096" cy="1632588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649698-1795-4CA0-9376-562525CC4ED6}"/>
              </a:ext>
            </a:extLst>
          </p:cNvPr>
          <p:cNvSpPr txBox="1"/>
          <p:nvPr/>
        </p:nvSpPr>
        <p:spPr>
          <a:xfrm rot="18767461">
            <a:off x="9260335" y="5716357"/>
            <a:ext cx="127261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14" name="Circular Arrow 78">
            <a:extLst>
              <a:ext uri="{FF2B5EF4-FFF2-40B4-BE49-F238E27FC236}">
                <a16:creationId xmlns:a16="http://schemas.microsoft.com/office/drawing/2014/main" id="{AB8700A6-EE8A-4141-90B0-21DFC46F8AEE}"/>
              </a:ext>
            </a:extLst>
          </p:cNvPr>
          <p:cNvSpPr/>
          <p:nvPr/>
        </p:nvSpPr>
        <p:spPr>
          <a:xfrm rot="15626312">
            <a:off x="8835714" y="4343057"/>
            <a:ext cx="1136253" cy="1203580"/>
          </a:xfrm>
          <a:prstGeom prst="circular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5" name="Pentagon 7">
            <a:extLst>
              <a:ext uri="{FF2B5EF4-FFF2-40B4-BE49-F238E27FC236}">
                <a16:creationId xmlns:a16="http://schemas.microsoft.com/office/drawing/2014/main" id="{77A322F9-5DFF-4EA5-A40E-76FCF048AADD}"/>
              </a:ext>
            </a:extLst>
          </p:cNvPr>
          <p:cNvSpPr/>
          <p:nvPr/>
        </p:nvSpPr>
        <p:spPr>
          <a:xfrm rot="13634336">
            <a:off x="7297442" y="5875833"/>
            <a:ext cx="1048591" cy="643227"/>
          </a:xfrm>
          <a:prstGeom prst="homePlate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EF38E76-2ECB-4993-A10A-96F95CA7E6DF}"/>
              </a:ext>
            </a:extLst>
          </p:cNvPr>
          <p:cNvCxnSpPr>
            <a:cxnSpLocks/>
          </p:cNvCxnSpPr>
          <p:nvPr/>
        </p:nvCxnSpPr>
        <p:spPr>
          <a:xfrm flipH="1" flipV="1">
            <a:off x="7006521" y="5241889"/>
            <a:ext cx="454068" cy="576001"/>
          </a:xfrm>
          <a:prstGeom prst="straightConnector1">
            <a:avLst/>
          </a:prstGeom>
          <a:ln w="44450">
            <a:solidFill>
              <a:schemeClr val="accent5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D6A0A62-8842-4285-9F37-127620B943DB}"/>
              </a:ext>
            </a:extLst>
          </p:cNvPr>
          <p:cNvSpPr txBox="1"/>
          <p:nvPr/>
        </p:nvSpPr>
        <p:spPr>
          <a:xfrm>
            <a:off x="8860763" y="1592590"/>
            <a:ext cx="26354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Stopped UPS truck on a curve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5BCC135-93D7-4B99-85F1-940FA09443C2}"/>
              </a:ext>
            </a:extLst>
          </p:cNvPr>
          <p:cNvCxnSpPr>
            <a:cxnSpLocks/>
          </p:cNvCxnSpPr>
          <p:nvPr/>
        </p:nvCxnSpPr>
        <p:spPr>
          <a:xfrm flipH="1" flipV="1">
            <a:off x="6666634" y="3937841"/>
            <a:ext cx="170545" cy="32496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50E1670-C87C-443C-ADA0-5328F2ADCC39}"/>
              </a:ext>
            </a:extLst>
          </p:cNvPr>
          <p:cNvCxnSpPr>
            <a:cxnSpLocks/>
          </p:cNvCxnSpPr>
          <p:nvPr/>
        </p:nvCxnSpPr>
        <p:spPr>
          <a:xfrm flipH="1">
            <a:off x="6396823" y="3954362"/>
            <a:ext cx="149824" cy="19214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48ED059D-5E73-4E42-B9DD-A81BFC8ACBA3}"/>
              </a:ext>
            </a:extLst>
          </p:cNvPr>
          <p:cNvSpPr/>
          <p:nvPr/>
        </p:nvSpPr>
        <p:spPr>
          <a:xfrm>
            <a:off x="6550624" y="3826016"/>
            <a:ext cx="124277" cy="12700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3A5FE59-03A5-4CC8-A0EB-7298878E9F33}"/>
              </a:ext>
            </a:extLst>
          </p:cNvPr>
          <p:cNvCxnSpPr>
            <a:cxnSpLocks/>
          </p:cNvCxnSpPr>
          <p:nvPr/>
        </p:nvCxnSpPr>
        <p:spPr>
          <a:xfrm>
            <a:off x="6612763" y="3984418"/>
            <a:ext cx="0" cy="324172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34094CF-5785-4DA4-AA1F-91B1853F18DC}"/>
              </a:ext>
            </a:extLst>
          </p:cNvPr>
          <p:cNvGrpSpPr/>
          <p:nvPr/>
        </p:nvGrpSpPr>
        <p:grpSpPr>
          <a:xfrm rot="1786071">
            <a:off x="5439866" y="3398222"/>
            <a:ext cx="440356" cy="482573"/>
            <a:chOff x="4950017" y="3021912"/>
            <a:chExt cx="330267" cy="36193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4F54E41-DEE6-4A7F-8DFB-869211CDC2B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52375" y="3105781"/>
              <a:ext cx="127909" cy="243720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39BD303-9301-4D5A-93FC-D336FD7F3B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0017" y="3118171"/>
              <a:ext cx="112368" cy="144107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428EE85-EC25-468C-B1A8-923380E21903}"/>
                </a:ext>
              </a:extLst>
            </p:cNvPr>
            <p:cNvSpPr/>
            <p:nvPr/>
          </p:nvSpPr>
          <p:spPr>
            <a:xfrm>
              <a:off x="5065368" y="3021912"/>
              <a:ext cx="93208" cy="9525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9A6D239-6DC3-47C2-A5B2-6E775F451A2B}"/>
                </a:ext>
              </a:extLst>
            </p:cNvPr>
            <p:cNvCxnSpPr>
              <a:cxnSpLocks/>
            </p:cNvCxnSpPr>
            <p:nvPr/>
          </p:nvCxnSpPr>
          <p:spPr>
            <a:xfrm>
              <a:off x="5111972" y="3140713"/>
              <a:ext cx="0" cy="243129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83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B8439-4784-40E9-979E-875B094F2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Driving in Residential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71328-58E3-45D7-A75E-D93B42A25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722" y="1473631"/>
            <a:ext cx="11045952" cy="49077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Speed limits range from 15 – 45 MPH</a:t>
            </a:r>
            <a:endParaRPr lang="en-US">
              <a:cs typeface="Calibri"/>
            </a:endParaRPr>
          </a:p>
          <a:p>
            <a:r>
              <a:rPr lang="en-US"/>
              <a:t>Scan the environment (move eyes continuously side to side for hazards)</a:t>
            </a:r>
          </a:p>
          <a:p>
            <a:r>
              <a:rPr lang="en-US"/>
              <a:t>Minimize time spent near parked vehicles (the door may pop open; the vehicle may pull out quickly)</a:t>
            </a:r>
          </a:p>
          <a:p>
            <a:r>
              <a:rPr lang="en-US"/>
              <a:t>Cover the brake past parked vehicles – there may be a child or adult stepping out between the cars.</a:t>
            </a:r>
          </a:p>
        </p:txBody>
      </p:sp>
    </p:spTree>
    <p:extLst>
      <p:ext uri="{BB962C8B-B14F-4D97-AF65-F5344CB8AC3E}">
        <p14:creationId xmlns:p14="http://schemas.microsoft.com/office/powerpoint/2010/main" val="2820707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B8439-4784-40E9-979E-875B094F2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Driving in Residential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71328-58E3-45D7-A75E-D93B42A25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722" y="1473631"/>
            <a:ext cx="11045952" cy="49077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Separate multiple hazards 99% of the time by slowing down; speeding creates another problem</a:t>
            </a:r>
          </a:p>
          <a:p>
            <a:r>
              <a:rPr lang="en-US">
                <a:ea typeface="+mn-lt"/>
                <a:cs typeface="+mn-lt"/>
              </a:rPr>
              <a:t>Use lane positioning on turns (round off right turns and square off left turns)</a:t>
            </a:r>
          </a:p>
          <a:p>
            <a:r>
              <a:rPr lang="en-US">
                <a:ea typeface="+mn-lt"/>
                <a:cs typeface="+mn-lt"/>
              </a:rPr>
              <a:t>Look left first at intersection (you cross their path first)</a:t>
            </a:r>
          </a:p>
          <a:p>
            <a:r>
              <a:rPr lang="en-US">
                <a:ea typeface="+mn-lt"/>
                <a:cs typeface="+mn-lt"/>
              </a:rPr>
              <a:t>Show before you go (creep out at stop signs before accelerating on your way)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0987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C7D2D-1D76-40D0-99FD-AC3376594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Urban Area Characteristics/Potential Hazards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ABB78-F8E8-45F9-83C9-1F5A53FD9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Vehicles parking/double parked vehicles</a:t>
            </a:r>
          </a:p>
          <a:p>
            <a:r>
              <a:rPr lang="en-US"/>
              <a:t>Delivery vehicles</a:t>
            </a:r>
          </a:p>
          <a:p>
            <a:r>
              <a:rPr lang="en-US"/>
              <a:t>Slower traffic/heavy traffic</a:t>
            </a:r>
          </a:p>
          <a:p>
            <a:r>
              <a:rPr lang="en-US"/>
              <a:t>Bike lanes/bicyclists</a:t>
            </a:r>
          </a:p>
          <a:p>
            <a:r>
              <a:rPr lang="en-US"/>
              <a:t>Pedestrians (jaywalkers, distracted)</a:t>
            </a:r>
          </a:p>
          <a:p>
            <a:r>
              <a:rPr lang="en-US"/>
              <a:t>Busy intersections</a:t>
            </a:r>
          </a:p>
          <a:p>
            <a:r>
              <a:rPr lang="en-US"/>
              <a:t>One way streets</a:t>
            </a:r>
          </a:p>
          <a:p>
            <a:r>
              <a:rPr lang="en-US"/>
              <a:t>Construction</a:t>
            </a:r>
          </a:p>
          <a:p>
            <a:r>
              <a:rPr lang="en-US"/>
              <a:t>Protected/unprotected turns</a:t>
            </a:r>
          </a:p>
          <a:p>
            <a:r>
              <a:rPr lang="en-US"/>
              <a:t>Tailgaters, distracted drivers</a:t>
            </a:r>
          </a:p>
          <a:p>
            <a:r>
              <a:rPr lang="en-US"/>
              <a:t>Public transport vehicles/school buses</a:t>
            </a:r>
          </a:p>
        </p:txBody>
      </p:sp>
      <p:pic>
        <p:nvPicPr>
          <p:cNvPr id="5" name="Picture 4" descr="Image of city traffic.  Royalty free image from pexels.com">
            <a:extLst>
              <a:ext uri="{FF2B5EF4-FFF2-40B4-BE49-F238E27FC236}">
                <a16:creationId xmlns:a16="http://schemas.microsoft.com/office/drawing/2014/main" id="{609EC3D2-E6AE-41F2-ADC9-8E7C637ED3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622" y="1556221"/>
            <a:ext cx="4578558" cy="491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358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YSDETemplate.potx" id="{3F8790EA-24EE-442F-973A-301FD94654F4}" vid="{88D5A31E-5201-41E3-B478-0AD2E9E9AD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2403</Words>
  <Application>Microsoft Office PowerPoint</Application>
  <PresentationFormat>Widescreen</PresentationFormat>
  <Paragraphs>395</Paragraphs>
  <Slides>63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8" baseType="lpstr">
      <vt:lpstr>Arial</vt:lpstr>
      <vt:lpstr>Calibri</vt:lpstr>
      <vt:lpstr>Calibri Light</vt:lpstr>
      <vt:lpstr>Corbel</vt:lpstr>
      <vt:lpstr>Office Theme</vt:lpstr>
      <vt:lpstr>PowerPoint Presentation</vt:lpstr>
      <vt:lpstr>Session Goals</vt:lpstr>
      <vt:lpstr>Key Vocabulary and Topics</vt:lpstr>
      <vt:lpstr>Driving Environments Brainstorm</vt:lpstr>
      <vt:lpstr>Different Driving Environments</vt:lpstr>
      <vt:lpstr>Potential Residential Hazards</vt:lpstr>
      <vt:lpstr>Driving in Residential Areas</vt:lpstr>
      <vt:lpstr>Driving in Residential Areas</vt:lpstr>
      <vt:lpstr>Urban Area Characteristics/Potential Hazards</vt:lpstr>
      <vt:lpstr>Urban Area Driving</vt:lpstr>
      <vt:lpstr>Rural Area Characteristics/Potential Hazards</vt:lpstr>
      <vt:lpstr>Highway and Expressway Characteristics/Potential Hazards</vt:lpstr>
      <vt:lpstr>Advantages of Expressway Driving</vt:lpstr>
      <vt:lpstr>Strategies for Practicing</vt:lpstr>
      <vt:lpstr>Two “Nevers”</vt:lpstr>
      <vt:lpstr>Expressways:  Speed Limits</vt:lpstr>
      <vt:lpstr>Entering the Expressway</vt:lpstr>
      <vt:lpstr>Entering the Expressway</vt:lpstr>
      <vt:lpstr>Entering the Expressway</vt:lpstr>
      <vt:lpstr>When You Should Increase Your Following Distance:</vt:lpstr>
      <vt:lpstr>Traffic Merging with You</vt:lpstr>
      <vt:lpstr>Exiting the Expressway</vt:lpstr>
      <vt:lpstr>Exiting the Expressway</vt:lpstr>
      <vt:lpstr>Decision Making While Driving</vt:lpstr>
      <vt:lpstr>Forms of Communication</vt:lpstr>
      <vt:lpstr>Forms of Communication</vt:lpstr>
      <vt:lpstr>Hand Signals</vt:lpstr>
      <vt:lpstr>Lane Position</vt:lpstr>
      <vt:lpstr>Eye Contact</vt:lpstr>
      <vt:lpstr>Minimize – Separate - Compromise</vt:lpstr>
      <vt:lpstr>PowerPoint Presentation</vt:lpstr>
      <vt:lpstr>PowerPoint Presentation</vt:lpstr>
      <vt:lpstr>Approaching vehicle in poor lane position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Drivers</vt:lpstr>
      <vt:lpstr>Separate = Changing Speed</vt:lpstr>
      <vt:lpstr>Separate Multiple Hazards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Compromise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Kathleen Kielar</dc:creator>
  <cp:lastModifiedBy>Tilley, Laura J (HEALTH)</cp:lastModifiedBy>
  <cp:revision>8</cp:revision>
  <dcterms:created xsi:type="dcterms:W3CDTF">2021-04-24T11:33:04Z</dcterms:created>
  <dcterms:modified xsi:type="dcterms:W3CDTF">2022-04-06T15:37:36Z</dcterms:modified>
</cp:coreProperties>
</file>