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256" r:id="rId2"/>
    <p:sldId id="297" r:id="rId3"/>
    <p:sldId id="298" r:id="rId4"/>
    <p:sldId id="299" r:id="rId5"/>
    <p:sldId id="257" r:id="rId6"/>
    <p:sldId id="258" r:id="rId7"/>
    <p:sldId id="259" r:id="rId8"/>
    <p:sldId id="296"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ey, Christina D (HEALTH)" initials="A(" lastIdx="2" clrIdx="0">
    <p:extLst>
      <p:ext uri="{19B8F6BF-5375-455C-9EA6-DF929625EA0E}">
        <p15:presenceInfo xmlns:p15="http://schemas.microsoft.com/office/powerpoint/2012/main" userId="S::christina.akey@health.ny.gov::d9f26a50-405e-43a8-9690-a59e529977df" providerId="AD"/>
      </p:ext>
    </p:extLst>
  </p:cmAuthor>
  <p:cmAuthor id="2" name="Jagareski, Amy (HEALTH)" initials="JA(" lastIdx="3" clrIdx="1">
    <p:extLst>
      <p:ext uri="{19B8F6BF-5375-455C-9EA6-DF929625EA0E}">
        <p15:presenceInfo xmlns:p15="http://schemas.microsoft.com/office/powerpoint/2012/main" userId="S::Amy.Jagareski@health.ny.gov::48ff280c-0bf8-4281-981d-44e8bf268507" providerId="AD"/>
      </p:ext>
    </p:extLst>
  </p:cmAuthor>
  <p:cmAuthor id="3" name="Tilley, Laura J (HEALTH)" initials="T(" lastIdx="3" clrIdx="2">
    <p:extLst>
      <p:ext uri="{19B8F6BF-5375-455C-9EA6-DF929625EA0E}">
        <p15:presenceInfo xmlns:p15="http://schemas.microsoft.com/office/powerpoint/2012/main" userId="S::laura.tilley@health.ny.gov::45b18c9a-b861-46a1-9ce3-bfa8c8cc0d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BB727-3C4D-41F4-828A-5B9340B93BC8}" v="5" dt="2021-10-25T18:13:51.980"/>
    <p1510:client id="{5C6ED4D5-3DB0-9CA5-4A35-F0A35C3C52E9}" v="1" dt="2021-12-21T18:58:30.037"/>
    <p1510:client id="{78C2AE57-2061-4A87-353E-7572430FCA54}" v="1" dt="2021-11-02T13:04:24.714"/>
    <p1510:client id="{79C1904B-01A7-5C2C-E713-C4EDBD7BD47A}" v="5" dt="2021-11-16T17:54:50.841"/>
    <p1510:client id="{83382F2D-9803-FD03-836B-2E07EC94B1FD}" v="4" dt="2021-12-14T18:27:27.495"/>
    <p1510:client id="{919552D4-08C6-2CD8-A506-A7C63D90E535}" v="131" dt="2021-11-01T14:33:00.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38"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B980B9-A41F-4B3C-BA9D-A01A59866E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08548A-4F1B-4878-A049-408C58E5F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5F1A8D-4B45-43CA-9685-75B8094B7256}" type="datetimeFigureOut">
              <a:rPr lang="en-US" smtClean="0"/>
              <a:t>2/8/2022</a:t>
            </a:fld>
            <a:endParaRPr lang="en-US"/>
          </a:p>
        </p:txBody>
      </p:sp>
      <p:sp>
        <p:nvSpPr>
          <p:cNvPr id="4" name="Footer Placeholder 3">
            <a:extLst>
              <a:ext uri="{FF2B5EF4-FFF2-40B4-BE49-F238E27FC236}">
                <a16:creationId xmlns:a16="http://schemas.microsoft.com/office/drawing/2014/main" id="{4B03E527-DBD6-4EF5-B0AA-1FEA798ACA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11F35F-241E-4044-9F77-6F0521C537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ADE29C-A6F4-4C1D-96A9-0682E6C47758}" type="slidenum">
              <a:rPr lang="en-US" smtClean="0"/>
              <a:t>‹#›</a:t>
            </a:fld>
            <a:endParaRPr lang="en-US"/>
          </a:p>
        </p:txBody>
      </p:sp>
    </p:spTree>
    <p:extLst>
      <p:ext uri="{BB962C8B-B14F-4D97-AF65-F5344CB8AC3E}">
        <p14:creationId xmlns:p14="http://schemas.microsoft.com/office/powerpoint/2010/main" val="3155690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20D6FB-C244-4E2D-99EB-46FD0088E4CA}"/>
              </a:ext>
            </a:extLst>
          </p:cNvPr>
          <p:cNvSpPr>
            <a:spLocks noGrp="1"/>
          </p:cNvSpPr>
          <p:nvPr>
            <p:ph type="subTitle" idx="1"/>
          </p:nvPr>
        </p:nvSpPr>
        <p:spPr>
          <a:xfrm>
            <a:off x="1524000" y="5627957"/>
            <a:ext cx="9144000" cy="103133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ECDFA1-7E99-4572-B92F-2974CF620439}"/>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5" name="Footer Placeholder 4">
            <a:extLst>
              <a:ext uri="{FF2B5EF4-FFF2-40B4-BE49-F238E27FC236}">
                <a16:creationId xmlns:a16="http://schemas.microsoft.com/office/drawing/2014/main" id="{0722DC6F-6513-471D-8F02-DD578284E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3DAF8-D216-457F-8824-F21B459F8A64}"/>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1756E27F-31B8-4CD8-3575-6F5A03BBACC3">
            <a:extLst>
              <a:ext uri="{FF2B5EF4-FFF2-40B4-BE49-F238E27FC236}">
                <a16:creationId xmlns:a16="http://schemas.microsoft.com/office/drawing/2014/main" id="{43048D87-27CA-43CA-A959-9732553B9E74}"/>
              </a:ext>
            </a:extLst>
          </p:cNvPr>
          <p:cNvPicPr>
            <a:picLocks noChangeAspect="1"/>
          </p:cNvPicPr>
          <p:nvPr userDrawn="1"/>
        </p:nvPicPr>
        <p:blipFill>
          <a:blip r:embed="rId2" cstate="print">
            <a:extLst>
              <a:ext uri="{C83653E2-384E-4D23-5F25-9F78E51BDEE7}"/>
            </a:extLst>
          </a:blip>
          <a:stretch>
            <a:fillRect/>
          </a:stretch>
        </p:blipFill>
        <p:spPr>
          <a:xfrm>
            <a:off x="228600" y="209550"/>
            <a:ext cx="2743200" cy="1352550"/>
          </a:xfrm>
          <a:prstGeom prst="rect">
            <a:avLst/>
          </a:prstGeom>
        </p:spPr>
      </p:pic>
      <p:pic>
        <p:nvPicPr>
          <p:cNvPr id="8" name="96938C23-77AD-49BE-487D-0034E8DED343">
            <a:extLst>
              <a:ext uri="{FF2B5EF4-FFF2-40B4-BE49-F238E27FC236}">
                <a16:creationId xmlns:a16="http://schemas.microsoft.com/office/drawing/2014/main" id="{6F2B1652-9210-4FFC-8CE4-0F9643C642DB}"/>
              </a:ext>
            </a:extLst>
          </p:cNvPr>
          <p:cNvPicPr>
            <a:picLocks noChangeAspect="1"/>
          </p:cNvPicPr>
          <p:nvPr userDrawn="1"/>
        </p:nvPicPr>
        <p:blipFill>
          <a:blip r:embed="rId3" cstate="print">
            <a:extLst>
              <a:ext uri="{621C407B-CE72-4E94-96D1-27D9495872B2}"/>
            </a:extLst>
          </a:blip>
          <a:stretch>
            <a:fillRect/>
          </a:stretch>
        </p:blipFill>
        <p:spPr>
          <a:xfrm>
            <a:off x="0" y="5429250"/>
            <a:ext cx="12192000" cy="1428750"/>
          </a:xfrm>
          <a:prstGeom prst="rect">
            <a:avLst/>
          </a:prstGeom>
        </p:spPr>
      </p:pic>
      <p:pic>
        <p:nvPicPr>
          <p:cNvPr id="9" name="680E6ED8-7DC6-4530-A281-3614A5C32DAF">
            <a:extLst>
              <a:ext uri="{FF2B5EF4-FFF2-40B4-BE49-F238E27FC236}">
                <a16:creationId xmlns:a16="http://schemas.microsoft.com/office/drawing/2014/main" id="{2F8B00C9-3201-47DC-93CA-019801CA6BC0}"/>
              </a:ext>
            </a:extLst>
          </p:cNvPr>
          <p:cNvPicPr>
            <a:picLocks noChangeAspect="1"/>
          </p:cNvPicPr>
          <p:nvPr userDrawn="1"/>
        </p:nvPicPr>
        <p:blipFill>
          <a:blip r:embed="rId4" cstate="print">
            <a:extLst>
              <a:ext uri="{1BB743DA-DA25-42E9-EF0A-40EC146A3155}"/>
            </a:extLst>
          </a:blip>
          <a:stretch>
            <a:fillRect/>
          </a:stretch>
        </p:blipFill>
        <p:spPr>
          <a:xfrm>
            <a:off x="0" y="5343525"/>
            <a:ext cx="12192000" cy="114300"/>
          </a:xfrm>
          <a:prstGeom prst="rect">
            <a:avLst/>
          </a:prstGeom>
        </p:spPr>
      </p:pic>
    </p:spTree>
    <p:extLst>
      <p:ext uri="{BB962C8B-B14F-4D97-AF65-F5344CB8AC3E}">
        <p14:creationId xmlns:p14="http://schemas.microsoft.com/office/powerpoint/2010/main" val="226892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73C5-32F9-420C-9975-987946717C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D35843-C239-4EAB-A1C1-D8A3D331E5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E1804-B6C1-4EB3-AC54-7E5DA8633B3F}"/>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5" name="Footer Placeholder 4">
            <a:extLst>
              <a:ext uri="{FF2B5EF4-FFF2-40B4-BE49-F238E27FC236}">
                <a16:creationId xmlns:a16="http://schemas.microsoft.com/office/drawing/2014/main" id="{97DF6C02-562F-4E9E-B98F-826D50F0A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CB81D-393D-4450-8964-F853ECB8BA85}"/>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428023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74AD3-04B1-48DA-8522-A1BCAD7BB5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E1D6D5-437B-45EF-B749-06D6DF8C3B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34013-A163-42FE-B2D9-7120C6E056E7}"/>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5" name="Footer Placeholder 4">
            <a:extLst>
              <a:ext uri="{FF2B5EF4-FFF2-40B4-BE49-F238E27FC236}">
                <a16:creationId xmlns:a16="http://schemas.microsoft.com/office/drawing/2014/main" id="{327C4FCF-DA89-47FC-8218-20985B7DA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94D0D-498C-44B4-886E-1CA749589114}"/>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263263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EF1B-BE00-452D-89FB-4CE8C8FE44A5}"/>
              </a:ext>
            </a:extLst>
          </p:cNvPr>
          <p:cNvSpPr>
            <a:spLocks noGrp="1"/>
          </p:cNvSpPr>
          <p:nvPr>
            <p:ph type="title"/>
          </p:nvPr>
        </p:nvSpPr>
        <p:spPr>
          <a:xfrm>
            <a:off x="161544" y="386332"/>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A2621D1-3F25-45DE-A0D5-DE1C4DA161A0}"/>
              </a:ext>
            </a:extLst>
          </p:cNvPr>
          <p:cNvSpPr>
            <a:spLocks noGrp="1"/>
          </p:cNvSpPr>
          <p:nvPr>
            <p:ph idx="1"/>
          </p:nvPr>
        </p:nvSpPr>
        <p:spPr>
          <a:xfrm>
            <a:off x="484632" y="1736277"/>
            <a:ext cx="11045952" cy="44406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8CDAE-C5AC-4B9B-80C1-9480AF0CE15B}"/>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5" name="Footer Placeholder 4">
            <a:extLst>
              <a:ext uri="{FF2B5EF4-FFF2-40B4-BE49-F238E27FC236}">
                <a16:creationId xmlns:a16="http://schemas.microsoft.com/office/drawing/2014/main" id="{0D2C2BF4-EAD8-46AC-96A4-F37AEAE41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2C0D8-7F86-4198-B0C5-9307B56B8029}"/>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0D3E9B9D-EC46-4B47-449F-30ED668CDDF8">
            <a:extLst>
              <a:ext uri="{FF2B5EF4-FFF2-40B4-BE49-F238E27FC236}">
                <a16:creationId xmlns:a16="http://schemas.microsoft.com/office/drawing/2014/main" id="{08219DFF-79B7-4648-9B6C-F75D12DD89A3}"/>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8" name="A0B49416-1068-42D7-0AF5-99C6460EB5F7">
            <a:extLst>
              <a:ext uri="{FF2B5EF4-FFF2-40B4-BE49-F238E27FC236}">
                <a16:creationId xmlns:a16="http://schemas.microsoft.com/office/drawing/2014/main" id="{5292234D-89E5-4382-94F9-61D18F7B9187}"/>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33237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B681-4EC7-45BA-842E-1FB9E4917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6C3FB5-5901-4C84-8D36-9170F8BAF2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A692D6-5479-4EFA-9F3E-A430F9424421}"/>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5" name="Footer Placeholder 4">
            <a:extLst>
              <a:ext uri="{FF2B5EF4-FFF2-40B4-BE49-F238E27FC236}">
                <a16:creationId xmlns:a16="http://schemas.microsoft.com/office/drawing/2014/main" id="{21735FB0-1FFA-4AD4-BB42-C387F5435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007A4-E9E1-418C-A362-32468A3C6126}"/>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0D3E9B9D-EC46-4B47-449F-30ED668CDDF8">
            <a:extLst>
              <a:ext uri="{FF2B5EF4-FFF2-40B4-BE49-F238E27FC236}">
                <a16:creationId xmlns:a16="http://schemas.microsoft.com/office/drawing/2014/main" id="{F83E9953-9A6C-488B-A97C-6FEA8C4FFF1D}"/>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8" name="A0B49416-1068-42D7-0AF5-99C6460EB5F7">
            <a:extLst>
              <a:ext uri="{FF2B5EF4-FFF2-40B4-BE49-F238E27FC236}">
                <a16:creationId xmlns:a16="http://schemas.microsoft.com/office/drawing/2014/main" id="{F063C885-5643-40A0-9F2D-15604EF94962}"/>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166726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66DD-8B5F-422B-9ABC-8AF60949A2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291D14-B55C-4B9A-8A8B-5F6DD5A258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ACD21A-B65A-4349-B534-090B6D5471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F75A23-B2CB-413A-86D0-2C15ADA9EF31}"/>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6" name="Footer Placeholder 5">
            <a:extLst>
              <a:ext uri="{FF2B5EF4-FFF2-40B4-BE49-F238E27FC236}">
                <a16:creationId xmlns:a16="http://schemas.microsoft.com/office/drawing/2014/main" id="{2091A8C4-F16C-44E3-A4FA-75E39B478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3FB1D-1872-4074-B509-91680C269234}"/>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8" name="0D3E9B9D-EC46-4B47-449F-30ED668CDDF8">
            <a:extLst>
              <a:ext uri="{FF2B5EF4-FFF2-40B4-BE49-F238E27FC236}">
                <a16:creationId xmlns:a16="http://schemas.microsoft.com/office/drawing/2014/main" id="{7E9D6675-B0E8-4573-BF1B-AF582EEB4D8A}"/>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9" name="A0B49416-1068-42D7-0AF5-99C6460EB5F7">
            <a:extLst>
              <a:ext uri="{FF2B5EF4-FFF2-40B4-BE49-F238E27FC236}">
                <a16:creationId xmlns:a16="http://schemas.microsoft.com/office/drawing/2014/main" id="{E4088353-A397-470A-BD5B-779E140AEFC4}"/>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335785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CFFF-9C5D-450A-A4EA-10AEBEC3CC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DEF4-29F0-4249-9907-156C6D569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912D69-E730-42CF-82A9-59F70F848F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211CE6-9C72-4923-B72C-315F66B86C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26DB5F-DF22-4DE5-B648-64F87CBBC3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4902F-17C5-4EEF-99A1-77B9B96EB51D}"/>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8" name="Footer Placeholder 7">
            <a:extLst>
              <a:ext uri="{FF2B5EF4-FFF2-40B4-BE49-F238E27FC236}">
                <a16:creationId xmlns:a16="http://schemas.microsoft.com/office/drawing/2014/main" id="{C3FAAC32-37FF-4CBA-8858-E97C707AD5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3CAA43-D6C8-4BA3-9640-0278EC88B326}"/>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10" name="0D3E9B9D-EC46-4B47-449F-30ED668CDDF8">
            <a:extLst>
              <a:ext uri="{FF2B5EF4-FFF2-40B4-BE49-F238E27FC236}">
                <a16:creationId xmlns:a16="http://schemas.microsoft.com/office/drawing/2014/main" id="{9D2ACAA6-78B6-4916-B70B-C34F8D4C8D91}"/>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11" name="A0B49416-1068-42D7-0AF5-99C6460EB5F7">
            <a:extLst>
              <a:ext uri="{FF2B5EF4-FFF2-40B4-BE49-F238E27FC236}">
                <a16:creationId xmlns:a16="http://schemas.microsoft.com/office/drawing/2014/main" id="{13710A19-D5C7-44B7-9A23-27BB0DFAAE44}"/>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40111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2D97-07D9-455F-A684-D10C2FE3F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616DEA-4E55-42D6-80D2-0957F222AD09}"/>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4" name="Footer Placeholder 3">
            <a:extLst>
              <a:ext uri="{FF2B5EF4-FFF2-40B4-BE49-F238E27FC236}">
                <a16:creationId xmlns:a16="http://schemas.microsoft.com/office/drawing/2014/main" id="{36A05648-AD21-4109-BA02-D4C6C61BA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FA85BB-FD7F-43BA-BE98-A37B4FC587D8}"/>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6" name="0D3E9B9D-EC46-4B47-449F-30ED668CDDF8">
            <a:extLst>
              <a:ext uri="{FF2B5EF4-FFF2-40B4-BE49-F238E27FC236}">
                <a16:creationId xmlns:a16="http://schemas.microsoft.com/office/drawing/2014/main" id="{5DE2DA69-0D8C-4B01-B32E-81F999413E7F}"/>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7" name="A0B49416-1068-42D7-0AF5-99C6460EB5F7">
            <a:extLst>
              <a:ext uri="{FF2B5EF4-FFF2-40B4-BE49-F238E27FC236}">
                <a16:creationId xmlns:a16="http://schemas.microsoft.com/office/drawing/2014/main" id="{6AD07D18-0ED1-49F4-B9E0-A72FDB92DEE5}"/>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012230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0AE15-94E9-45DD-82F1-D95053ECE0F1}"/>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3" name="Footer Placeholder 2">
            <a:extLst>
              <a:ext uri="{FF2B5EF4-FFF2-40B4-BE49-F238E27FC236}">
                <a16:creationId xmlns:a16="http://schemas.microsoft.com/office/drawing/2014/main" id="{B355D95B-973D-42E7-BC16-8C2B023CCE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10744B-B8A9-4ECA-ADB1-9A9CDB34021F}"/>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5" name="0D3E9B9D-EC46-4B47-449F-30ED668CDDF8">
            <a:extLst>
              <a:ext uri="{FF2B5EF4-FFF2-40B4-BE49-F238E27FC236}">
                <a16:creationId xmlns:a16="http://schemas.microsoft.com/office/drawing/2014/main" id="{4CE6D3DA-EE98-46C0-B942-E591D4C2108E}"/>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6" name="A0B49416-1068-42D7-0AF5-99C6460EB5F7">
            <a:extLst>
              <a:ext uri="{FF2B5EF4-FFF2-40B4-BE49-F238E27FC236}">
                <a16:creationId xmlns:a16="http://schemas.microsoft.com/office/drawing/2014/main" id="{EDBF4FC3-CFF5-4956-8892-1E415F650386}"/>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182164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063D-B22E-44B3-A94E-3DB0E9E46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70B9A4-D939-4D15-9E5B-676E7F5F5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585795-7FB6-4A26-AD21-18931FC3E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81D5BC-6959-4FCF-95B8-2B3D6DAB5FCD}"/>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6" name="Footer Placeholder 5">
            <a:extLst>
              <a:ext uri="{FF2B5EF4-FFF2-40B4-BE49-F238E27FC236}">
                <a16:creationId xmlns:a16="http://schemas.microsoft.com/office/drawing/2014/main" id="{6494EEEC-E719-42EC-B34B-BB53CD927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B2EBD-E940-4FEC-98E5-1671BFBD3E62}"/>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277058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6AE4-8514-4BBF-893E-83AB276C5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D143BC-7461-4761-8202-37C591280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4DBE91-9A61-441D-B046-82BCF1B7D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26830F-053A-4B2C-9ECD-1501EB4C5061}"/>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6" name="Footer Placeholder 5">
            <a:extLst>
              <a:ext uri="{FF2B5EF4-FFF2-40B4-BE49-F238E27FC236}">
                <a16:creationId xmlns:a16="http://schemas.microsoft.com/office/drawing/2014/main" id="{9D8E13A1-3145-4283-AB62-CDC391947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4D2C8-9B5A-4076-8C1C-85DF15D96E7F}"/>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7331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2F983-696D-4D06-B28E-D26FBE052E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A57630-6B73-4B29-A9CF-3F547CCA86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2B1D9-19D4-4B6A-A65A-130B44703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8BEEA-B2DB-4562-BE6A-63DCAB908907}" type="datetimeFigureOut">
              <a:rPr lang="en-US" smtClean="0"/>
              <a:t>2/8/2022</a:t>
            </a:fld>
            <a:endParaRPr lang="en-US"/>
          </a:p>
        </p:txBody>
      </p:sp>
      <p:sp>
        <p:nvSpPr>
          <p:cNvPr id="5" name="Footer Placeholder 4">
            <a:extLst>
              <a:ext uri="{FF2B5EF4-FFF2-40B4-BE49-F238E27FC236}">
                <a16:creationId xmlns:a16="http://schemas.microsoft.com/office/drawing/2014/main" id="{1D5FCEFC-EE83-42FD-B44A-6BB5E6947E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212B46-A3D3-42F2-A03B-F2B466337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464BB-15C9-45B6-BE04-972AA5E9E29B}" type="slidenum">
              <a:rPr lang="en-US" smtClean="0"/>
              <a:t>‹#›</a:t>
            </a:fld>
            <a:endParaRPr lang="en-US"/>
          </a:p>
        </p:txBody>
      </p:sp>
    </p:spTree>
    <p:extLst>
      <p:ext uri="{BB962C8B-B14F-4D97-AF65-F5344CB8AC3E}">
        <p14:creationId xmlns:p14="http://schemas.microsoft.com/office/powerpoint/2010/main" val="3961591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Vbux4wpd6g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B1x1EXOAAx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flMytAcid1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74SgAZv89wE&amp;t=7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D99EB7-F9FC-4C7B-B143-236E214EFA33}"/>
              </a:ext>
            </a:extLst>
          </p:cNvPr>
          <p:cNvSpPr>
            <a:spLocks noGrp="1"/>
          </p:cNvSpPr>
          <p:nvPr>
            <p:ph type="subTitle" idx="1"/>
          </p:nvPr>
        </p:nvSpPr>
        <p:spPr/>
        <p:txBody>
          <a:bodyPr>
            <a:normAutofit/>
          </a:bodyPr>
          <a:lstStyle/>
          <a:p>
            <a:r>
              <a:rPr lang="en-US" sz="4000"/>
              <a:t>Sharing the Road</a:t>
            </a:r>
          </a:p>
        </p:txBody>
      </p:sp>
    </p:spTree>
    <p:extLst>
      <p:ext uri="{BB962C8B-B14F-4D97-AF65-F5344CB8AC3E}">
        <p14:creationId xmlns:p14="http://schemas.microsoft.com/office/powerpoint/2010/main" val="117030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C1ACA-1E91-48AF-B1D8-743511C84BB3}"/>
              </a:ext>
            </a:extLst>
          </p:cNvPr>
          <p:cNvSpPr>
            <a:spLocks noGrp="1"/>
          </p:cNvSpPr>
          <p:nvPr>
            <p:ph type="title"/>
          </p:nvPr>
        </p:nvSpPr>
        <p:spPr/>
        <p:txBody>
          <a:bodyPr/>
          <a:lstStyle/>
          <a:p>
            <a:r>
              <a:rPr lang="en-US"/>
              <a:t>Sharing the Road with Pedestrians: Key Points</a:t>
            </a:r>
          </a:p>
        </p:txBody>
      </p:sp>
      <p:sp>
        <p:nvSpPr>
          <p:cNvPr id="3" name="Content Placeholder 2">
            <a:extLst>
              <a:ext uri="{FF2B5EF4-FFF2-40B4-BE49-F238E27FC236}">
                <a16:creationId xmlns:a16="http://schemas.microsoft.com/office/drawing/2014/main" id="{91ECFD9E-A9F8-45C4-8EC4-91C4423442EC}"/>
              </a:ext>
            </a:extLst>
          </p:cNvPr>
          <p:cNvSpPr>
            <a:spLocks noGrp="1"/>
          </p:cNvSpPr>
          <p:nvPr>
            <p:ph idx="1"/>
          </p:nvPr>
        </p:nvSpPr>
        <p:spPr>
          <a:xfrm>
            <a:off x="573024" y="1477659"/>
            <a:ext cx="11045952" cy="4812305"/>
          </a:xfrm>
        </p:spPr>
        <p:txBody>
          <a:bodyPr>
            <a:normAutofit lnSpcReduction="10000"/>
          </a:bodyPr>
          <a:lstStyle/>
          <a:p>
            <a:pPr marL="0" indent="0">
              <a:buNone/>
            </a:pPr>
            <a:r>
              <a:rPr lang="en-US" u="sng"/>
              <a:t>Drivers</a:t>
            </a:r>
          </a:p>
          <a:p>
            <a:r>
              <a:rPr lang="en-US"/>
              <a:t>Expect pedestrians</a:t>
            </a:r>
          </a:p>
          <a:p>
            <a:r>
              <a:rPr lang="en-US"/>
              <a:t>Pay attention!  Don’t text while driving!</a:t>
            </a:r>
          </a:p>
          <a:p>
            <a:r>
              <a:rPr lang="en-US"/>
              <a:t>Obey the speed limit</a:t>
            </a:r>
          </a:p>
          <a:p>
            <a:endParaRPr lang="en-US"/>
          </a:p>
          <a:p>
            <a:pPr marL="0" indent="0">
              <a:buNone/>
            </a:pPr>
            <a:r>
              <a:rPr lang="en-US" u="sng"/>
              <a:t>Pedestrians</a:t>
            </a:r>
            <a:endParaRPr lang="en-US"/>
          </a:p>
          <a:p>
            <a:r>
              <a:rPr lang="en-US"/>
              <a:t>Use crosswalks</a:t>
            </a:r>
          </a:p>
          <a:p>
            <a:r>
              <a:rPr lang="en-US"/>
              <a:t>Obey signals</a:t>
            </a:r>
          </a:p>
          <a:p>
            <a:r>
              <a:rPr lang="en-US"/>
              <a:t>Look left, look right, look left again!</a:t>
            </a:r>
          </a:p>
          <a:p>
            <a:r>
              <a:rPr lang="en-US"/>
              <a:t>Pay attention!  Don’t text while walking!</a:t>
            </a:r>
          </a:p>
        </p:txBody>
      </p:sp>
    </p:spTree>
    <p:extLst>
      <p:ext uri="{BB962C8B-B14F-4D97-AF65-F5344CB8AC3E}">
        <p14:creationId xmlns:p14="http://schemas.microsoft.com/office/powerpoint/2010/main" val="316519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A428-C2AF-4A86-8DE5-04C3226468A4}"/>
              </a:ext>
            </a:extLst>
          </p:cNvPr>
          <p:cNvSpPr>
            <a:spLocks noGrp="1"/>
          </p:cNvSpPr>
          <p:nvPr>
            <p:ph type="title"/>
          </p:nvPr>
        </p:nvSpPr>
        <p:spPr/>
        <p:txBody>
          <a:bodyPr/>
          <a:lstStyle/>
          <a:p>
            <a:r>
              <a:rPr lang="en-US"/>
              <a:t>Pedestrians: Special Considerations</a:t>
            </a:r>
          </a:p>
        </p:txBody>
      </p:sp>
      <p:sp>
        <p:nvSpPr>
          <p:cNvPr id="3" name="Content Placeholder 2">
            <a:extLst>
              <a:ext uri="{FF2B5EF4-FFF2-40B4-BE49-F238E27FC236}">
                <a16:creationId xmlns:a16="http://schemas.microsoft.com/office/drawing/2014/main" id="{D2ADD3ED-4798-47B4-9DF9-9500CEDBD3DB}"/>
              </a:ext>
            </a:extLst>
          </p:cNvPr>
          <p:cNvSpPr>
            <a:spLocks noGrp="1"/>
          </p:cNvSpPr>
          <p:nvPr>
            <p:ph idx="1"/>
          </p:nvPr>
        </p:nvSpPr>
        <p:spPr>
          <a:xfrm>
            <a:off x="456923" y="1468423"/>
            <a:ext cx="11045952" cy="5003245"/>
          </a:xfrm>
        </p:spPr>
        <p:txBody>
          <a:bodyPr vert="horz" lIns="91440" tIns="45720" rIns="91440" bIns="45720" rtlCol="0" anchor="t">
            <a:normAutofit/>
          </a:bodyPr>
          <a:lstStyle/>
          <a:p>
            <a:r>
              <a:rPr lang="en-US"/>
              <a:t>Children are less visible to drivers</a:t>
            </a:r>
          </a:p>
          <a:p>
            <a:r>
              <a:rPr lang="en-US"/>
              <a:t>Older people may not hear or see well and may be unaware of possible conflicts</a:t>
            </a:r>
          </a:p>
          <a:p>
            <a:r>
              <a:rPr lang="en-US"/>
              <a:t>Pedestrians may be distracted (texting, listening to music) which means they may not be paying attention to where they are going</a:t>
            </a:r>
          </a:p>
          <a:p>
            <a:r>
              <a:rPr lang="en-US"/>
              <a:t>Always be cautious and expect the unexpected when coming out of alleys, driveways, driving in school zones, driving on busy city cross streets, near parks, or within residential neighborhoods</a:t>
            </a:r>
          </a:p>
          <a:p>
            <a:r>
              <a:rPr lang="en-US"/>
              <a:t>Parking lots present high-risk areas to hitting a pedestrian or even a shopping cart, which will damage your vehicle</a:t>
            </a:r>
          </a:p>
        </p:txBody>
      </p:sp>
    </p:spTree>
    <p:extLst>
      <p:ext uri="{BB962C8B-B14F-4D97-AF65-F5344CB8AC3E}">
        <p14:creationId xmlns:p14="http://schemas.microsoft.com/office/powerpoint/2010/main" val="310770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BDB9-5A84-4B8F-A70E-E8370B416C49}"/>
              </a:ext>
            </a:extLst>
          </p:cNvPr>
          <p:cNvSpPr>
            <a:spLocks noGrp="1"/>
          </p:cNvSpPr>
          <p:nvPr>
            <p:ph type="title"/>
          </p:nvPr>
        </p:nvSpPr>
        <p:spPr/>
        <p:txBody>
          <a:bodyPr/>
          <a:lstStyle/>
          <a:p>
            <a:r>
              <a:rPr lang="en-US"/>
              <a:t>Intersections Video</a:t>
            </a:r>
          </a:p>
        </p:txBody>
      </p:sp>
      <p:sp>
        <p:nvSpPr>
          <p:cNvPr id="3" name="Content Placeholder 2">
            <a:extLst>
              <a:ext uri="{FF2B5EF4-FFF2-40B4-BE49-F238E27FC236}">
                <a16:creationId xmlns:a16="http://schemas.microsoft.com/office/drawing/2014/main" id="{092AB174-9F4E-4889-8080-D2F52A3C9F2A}"/>
              </a:ext>
            </a:extLst>
          </p:cNvPr>
          <p:cNvSpPr>
            <a:spLocks noGrp="1"/>
          </p:cNvSpPr>
          <p:nvPr>
            <p:ph idx="1"/>
          </p:nvPr>
        </p:nvSpPr>
        <p:spPr/>
        <p:txBody>
          <a:bodyPr vert="horz" lIns="91440" tIns="45720" rIns="91440" bIns="45720" rtlCol="0" anchor="t">
            <a:normAutofit/>
          </a:bodyPr>
          <a:lstStyle/>
          <a:p>
            <a:pPr marL="0" indent="0">
              <a:buNone/>
            </a:pPr>
            <a:r>
              <a:rPr lang="en-US" dirty="0"/>
              <a:t>View Video “Intersection Perfection” by NYSDOT</a:t>
            </a:r>
          </a:p>
          <a:p>
            <a:pPr marL="0" indent="0">
              <a:buNone/>
            </a:pPr>
            <a:endParaRPr lang="en-US"/>
          </a:p>
          <a:p>
            <a:pPr marL="0" indent="0">
              <a:buNone/>
            </a:pPr>
            <a:endParaRPr lang="en-US"/>
          </a:p>
          <a:p>
            <a:pPr marL="0" indent="0" algn="ctr">
              <a:buNone/>
            </a:pPr>
            <a:r>
              <a:rPr lang="en-US" dirty="0">
                <a:ea typeface="+mn-lt"/>
                <a:cs typeface="+mn-lt"/>
                <a:hlinkClick r:id="rId2"/>
              </a:rPr>
              <a:t>Intersection Perfection - YouTube</a:t>
            </a:r>
            <a:endParaRPr lang="en-US"/>
          </a:p>
          <a:p>
            <a:pPr marL="0" indent="0" algn="ctr">
              <a:buNone/>
            </a:pPr>
            <a:endParaRPr lang="en-US"/>
          </a:p>
        </p:txBody>
      </p:sp>
    </p:spTree>
    <p:extLst>
      <p:ext uri="{BB962C8B-B14F-4D97-AF65-F5344CB8AC3E}">
        <p14:creationId xmlns:p14="http://schemas.microsoft.com/office/powerpoint/2010/main" val="414111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C523-5F90-42B4-9470-BF63A11BE3A2}"/>
              </a:ext>
            </a:extLst>
          </p:cNvPr>
          <p:cNvSpPr>
            <a:spLocks noGrp="1"/>
          </p:cNvSpPr>
          <p:nvPr>
            <p:ph type="title"/>
          </p:nvPr>
        </p:nvSpPr>
        <p:spPr/>
        <p:txBody>
          <a:bodyPr/>
          <a:lstStyle/>
          <a:p>
            <a:r>
              <a:rPr lang="en-US"/>
              <a:t>Distractions Video</a:t>
            </a:r>
          </a:p>
        </p:txBody>
      </p:sp>
      <p:sp>
        <p:nvSpPr>
          <p:cNvPr id="3" name="Content Placeholder 2">
            <a:extLst>
              <a:ext uri="{FF2B5EF4-FFF2-40B4-BE49-F238E27FC236}">
                <a16:creationId xmlns:a16="http://schemas.microsoft.com/office/drawing/2014/main" id="{7BE613B9-E842-4098-8AEF-23328A76A309}"/>
              </a:ext>
            </a:extLst>
          </p:cNvPr>
          <p:cNvSpPr>
            <a:spLocks noGrp="1"/>
          </p:cNvSpPr>
          <p:nvPr>
            <p:ph idx="1"/>
          </p:nvPr>
        </p:nvSpPr>
        <p:spPr/>
        <p:txBody>
          <a:bodyPr/>
          <a:lstStyle/>
          <a:p>
            <a:pPr marL="0" indent="0">
              <a:buNone/>
            </a:pPr>
            <a:r>
              <a:rPr lang="en-US"/>
              <a:t>View video “See!  Be Seen!  Distractions and Pedestrian Safety” By NYSDOH</a:t>
            </a:r>
          </a:p>
          <a:p>
            <a:pPr marL="0" indent="0">
              <a:buNone/>
            </a:pPr>
            <a:endParaRPr lang="en-US"/>
          </a:p>
          <a:p>
            <a:pPr marL="0" indent="0">
              <a:buNone/>
            </a:pPr>
            <a:endParaRPr lang="en-US"/>
          </a:p>
          <a:p>
            <a:pPr marL="0" indent="0" algn="ctr">
              <a:buNone/>
            </a:pPr>
            <a:r>
              <a:rPr lang="en-US">
                <a:hlinkClick r:id="rId2"/>
              </a:rPr>
              <a:t>https://www.youtube.com/watch?v=B1x1EXOAAxw</a:t>
            </a:r>
            <a:endParaRPr lang="en-US"/>
          </a:p>
          <a:p>
            <a:pPr marL="0" indent="0" algn="ctr">
              <a:buNone/>
            </a:pPr>
            <a:endParaRPr lang="en-US"/>
          </a:p>
          <a:p>
            <a:pPr marL="0" indent="0">
              <a:buNone/>
            </a:pPr>
            <a:endParaRPr lang="en-US"/>
          </a:p>
        </p:txBody>
      </p:sp>
    </p:spTree>
    <p:extLst>
      <p:ext uri="{BB962C8B-B14F-4D97-AF65-F5344CB8AC3E}">
        <p14:creationId xmlns:p14="http://schemas.microsoft.com/office/powerpoint/2010/main" val="186425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5DA2-CB06-4496-97A1-D8E8328AF93A}"/>
              </a:ext>
            </a:extLst>
          </p:cNvPr>
          <p:cNvSpPr>
            <a:spLocks noGrp="1"/>
          </p:cNvSpPr>
          <p:nvPr>
            <p:ph type="title"/>
          </p:nvPr>
        </p:nvSpPr>
        <p:spPr/>
        <p:txBody>
          <a:bodyPr/>
          <a:lstStyle/>
          <a:p>
            <a:r>
              <a:rPr lang="en-US"/>
              <a:t>Visibility Video</a:t>
            </a:r>
          </a:p>
        </p:txBody>
      </p:sp>
      <p:sp>
        <p:nvSpPr>
          <p:cNvPr id="3" name="Content Placeholder 2">
            <a:extLst>
              <a:ext uri="{FF2B5EF4-FFF2-40B4-BE49-F238E27FC236}">
                <a16:creationId xmlns:a16="http://schemas.microsoft.com/office/drawing/2014/main" id="{072E168E-C7FB-4A80-BE89-2B1D14AFD156}"/>
              </a:ext>
            </a:extLst>
          </p:cNvPr>
          <p:cNvSpPr>
            <a:spLocks noGrp="1"/>
          </p:cNvSpPr>
          <p:nvPr>
            <p:ph idx="1"/>
          </p:nvPr>
        </p:nvSpPr>
        <p:spPr/>
        <p:txBody>
          <a:bodyPr/>
          <a:lstStyle/>
          <a:p>
            <a:pPr marL="0" indent="0">
              <a:buNone/>
            </a:pPr>
            <a:r>
              <a:rPr lang="en-US"/>
              <a:t>View Video “Pedestrian Safety – See and Be seen Visibility” by NYSDOH</a:t>
            </a:r>
          </a:p>
          <a:p>
            <a:pPr marL="0" indent="0">
              <a:buNone/>
            </a:pPr>
            <a:endParaRPr lang="en-US"/>
          </a:p>
          <a:p>
            <a:pPr marL="0" indent="0">
              <a:buNone/>
            </a:pPr>
            <a:endParaRPr lang="en-US"/>
          </a:p>
          <a:p>
            <a:pPr marL="0" indent="0" algn="ctr">
              <a:buNone/>
            </a:pPr>
            <a:r>
              <a:rPr lang="en-US">
                <a:hlinkClick r:id="rId2"/>
              </a:rPr>
              <a:t>https://www.youtube.com/watch?v=flMytAcid1o</a:t>
            </a:r>
            <a:endParaRPr lang="en-US"/>
          </a:p>
          <a:p>
            <a:pPr marL="0" indent="0" algn="ctr">
              <a:buNone/>
            </a:pPr>
            <a:endParaRPr lang="en-US"/>
          </a:p>
          <a:p>
            <a:pPr marL="0" indent="0">
              <a:buNone/>
            </a:pPr>
            <a:endParaRPr lang="en-US"/>
          </a:p>
          <a:p>
            <a:pPr marL="0" indent="0">
              <a:buNone/>
            </a:pPr>
            <a:endParaRPr lang="en-US"/>
          </a:p>
          <a:p>
            <a:endParaRPr lang="en-US"/>
          </a:p>
        </p:txBody>
      </p:sp>
    </p:spTree>
    <p:extLst>
      <p:ext uri="{BB962C8B-B14F-4D97-AF65-F5344CB8AC3E}">
        <p14:creationId xmlns:p14="http://schemas.microsoft.com/office/powerpoint/2010/main" val="187477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DDDE4-9FB8-45EF-A3EC-79EA31E70BFC}"/>
              </a:ext>
            </a:extLst>
          </p:cNvPr>
          <p:cNvSpPr>
            <a:spLocks noGrp="1"/>
          </p:cNvSpPr>
          <p:nvPr>
            <p:ph type="title"/>
          </p:nvPr>
        </p:nvSpPr>
        <p:spPr/>
        <p:txBody>
          <a:bodyPr/>
          <a:lstStyle/>
          <a:p>
            <a:r>
              <a:rPr lang="en-US"/>
              <a:t>See!  Be Seen!  Video Discussion</a:t>
            </a:r>
          </a:p>
        </p:txBody>
      </p:sp>
      <p:sp>
        <p:nvSpPr>
          <p:cNvPr id="3" name="Content Placeholder 2">
            <a:extLst>
              <a:ext uri="{FF2B5EF4-FFF2-40B4-BE49-F238E27FC236}">
                <a16:creationId xmlns:a16="http://schemas.microsoft.com/office/drawing/2014/main" id="{CA606374-77D7-49A6-8A72-A24771E17B85}"/>
              </a:ext>
            </a:extLst>
          </p:cNvPr>
          <p:cNvSpPr>
            <a:spLocks noGrp="1"/>
          </p:cNvSpPr>
          <p:nvPr>
            <p:ph idx="1"/>
          </p:nvPr>
        </p:nvSpPr>
        <p:spPr/>
        <p:txBody>
          <a:bodyPr/>
          <a:lstStyle/>
          <a:p>
            <a:r>
              <a:rPr lang="en-US"/>
              <a:t>What take away messages did you get from these videos?</a:t>
            </a:r>
          </a:p>
          <a:p>
            <a:endParaRPr lang="en-US"/>
          </a:p>
          <a:p>
            <a:r>
              <a:rPr lang="en-US"/>
              <a:t>Will your driving behavior change as a result?</a:t>
            </a:r>
          </a:p>
        </p:txBody>
      </p:sp>
    </p:spTree>
    <p:extLst>
      <p:ext uri="{BB962C8B-B14F-4D97-AF65-F5344CB8AC3E}">
        <p14:creationId xmlns:p14="http://schemas.microsoft.com/office/powerpoint/2010/main" val="1392657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DBAC-3D74-4F85-8299-1D640ABE063E}"/>
              </a:ext>
            </a:extLst>
          </p:cNvPr>
          <p:cNvSpPr>
            <a:spLocks noGrp="1"/>
          </p:cNvSpPr>
          <p:nvPr>
            <p:ph type="title"/>
          </p:nvPr>
        </p:nvSpPr>
        <p:spPr/>
        <p:txBody>
          <a:bodyPr/>
          <a:lstStyle/>
          <a:p>
            <a:r>
              <a:rPr lang="en-US"/>
              <a:t>Sharing the Road with Bicyclists: Key Points</a:t>
            </a:r>
          </a:p>
        </p:txBody>
      </p:sp>
      <p:sp>
        <p:nvSpPr>
          <p:cNvPr id="3" name="Content Placeholder 2">
            <a:extLst>
              <a:ext uri="{FF2B5EF4-FFF2-40B4-BE49-F238E27FC236}">
                <a16:creationId xmlns:a16="http://schemas.microsoft.com/office/drawing/2014/main" id="{623F8619-1234-46B9-A9CD-4295004738B1}"/>
              </a:ext>
            </a:extLst>
          </p:cNvPr>
          <p:cNvSpPr>
            <a:spLocks noGrp="1"/>
          </p:cNvSpPr>
          <p:nvPr>
            <p:ph idx="1"/>
          </p:nvPr>
        </p:nvSpPr>
        <p:spPr>
          <a:xfrm>
            <a:off x="484632" y="1736277"/>
            <a:ext cx="10959223" cy="4440685"/>
          </a:xfrm>
        </p:spPr>
        <p:txBody>
          <a:bodyPr vert="horz" lIns="91440" tIns="45720" rIns="91440" bIns="45720" rtlCol="0" anchor="t">
            <a:normAutofit/>
          </a:bodyPr>
          <a:lstStyle/>
          <a:p>
            <a:pPr marL="0" indent="0">
              <a:buNone/>
            </a:pPr>
            <a:r>
              <a:rPr lang="en-US" u="sng"/>
              <a:t>Drivers:</a:t>
            </a:r>
            <a:endParaRPr lang="en-US"/>
          </a:p>
          <a:p>
            <a:r>
              <a:rPr lang="en-US"/>
              <a:t>Give bicyclists extra space whenever possible</a:t>
            </a:r>
          </a:p>
          <a:p>
            <a:r>
              <a:rPr lang="en-US"/>
              <a:t>Reduce speed when passing</a:t>
            </a:r>
          </a:p>
          <a:p>
            <a:r>
              <a:rPr lang="en-US"/>
              <a:t>Always expect the bicyclist to pull out in front of you. They may encounter vehicle doors opening, railroad tracks, storm drains, potholes, puddles, and other roadway hazards that cause them to swerve.</a:t>
            </a:r>
          </a:p>
          <a:p>
            <a:r>
              <a:rPr lang="en-US"/>
              <a:t>When passing a bicyclist, pass on the left, providing them at least one-half lane between your vehicle and them.</a:t>
            </a:r>
          </a:p>
        </p:txBody>
      </p:sp>
    </p:spTree>
    <p:extLst>
      <p:ext uri="{BB962C8B-B14F-4D97-AF65-F5344CB8AC3E}">
        <p14:creationId xmlns:p14="http://schemas.microsoft.com/office/powerpoint/2010/main" val="3889931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5BDF-8174-4A8A-B2EC-E72978E925E1}"/>
              </a:ext>
            </a:extLst>
          </p:cNvPr>
          <p:cNvSpPr>
            <a:spLocks noGrp="1"/>
          </p:cNvSpPr>
          <p:nvPr>
            <p:ph type="title"/>
          </p:nvPr>
        </p:nvSpPr>
        <p:spPr/>
        <p:txBody>
          <a:bodyPr/>
          <a:lstStyle/>
          <a:p>
            <a:r>
              <a:rPr lang="en-US"/>
              <a:t>Sharing the Road with Bicyclists: Key Points</a:t>
            </a:r>
          </a:p>
        </p:txBody>
      </p:sp>
      <p:sp>
        <p:nvSpPr>
          <p:cNvPr id="3" name="Content Placeholder 2">
            <a:extLst>
              <a:ext uri="{FF2B5EF4-FFF2-40B4-BE49-F238E27FC236}">
                <a16:creationId xmlns:a16="http://schemas.microsoft.com/office/drawing/2014/main" id="{C2E4C3E8-0D44-4307-9695-950B1F9F1CBF}"/>
              </a:ext>
            </a:extLst>
          </p:cNvPr>
          <p:cNvSpPr>
            <a:spLocks noGrp="1"/>
          </p:cNvSpPr>
          <p:nvPr>
            <p:ph idx="1"/>
          </p:nvPr>
        </p:nvSpPr>
        <p:spPr>
          <a:xfrm>
            <a:off x="484632" y="1542473"/>
            <a:ext cx="11045952" cy="4634489"/>
          </a:xfrm>
        </p:spPr>
        <p:txBody>
          <a:bodyPr>
            <a:normAutofit lnSpcReduction="10000"/>
          </a:bodyPr>
          <a:lstStyle/>
          <a:p>
            <a:pPr marL="0" indent="0">
              <a:buNone/>
            </a:pPr>
            <a:r>
              <a:rPr lang="en-US" u="sng"/>
              <a:t>Bicyclists</a:t>
            </a:r>
          </a:p>
          <a:p>
            <a:pPr marL="0" indent="0">
              <a:buNone/>
            </a:pPr>
            <a:r>
              <a:rPr lang="en-US"/>
              <a:t>Share the responsibility for avoiding conflicts with other roadway users.  Bicyclists should:</a:t>
            </a:r>
          </a:p>
          <a:p>
            <a:r>
              <a:rPr lang="en-US"/>
              <a:t>Wear a helmet for head protection.  Know and follow the laws regarding roadway riding, lane position, and sidewalk riding</a:t>
            </a:r>
          </a:p>
          <a:p>
            <a:r>
              <a:rPr lang="en-US"/>
              <a:t>Obey all signs, signals, and laws</a:t>
            </a:r>
          </a:p>
          <a:p>
            <a:r>
              <a:rPr lang="en-US"/>
              <a:t>Wear light-colored clothing and have lights and reflectors on bicycles when riding at night</a:t>
            </a:r>
          </a:p>
          <a:p>
            <a:r>
              <a:rPr lang="en-US"/>
              <a:t>Do not wear earphones while riding</a:t>
            </a:r>
          </a:p>
          <a:p>
            <a:r>
              <a:rPr lang="en-US"/>
              <a:t>Keep bicycles in safe operating condition</a:t>
            </a:r>
          </a:p>
          <a:p>
            <a:pPr marL="0" indent="0">
              <a:buNone/>
            </a:pPr>
            <a:endParaRPr lang="en-US"/>
          </a:p>
        </p:txBody>
      </p:sp>
    </p:spTree>
    <p:extLst>
      <p:ext uri="{BB962C8B-B14F-4D97-AF65-F5344CB8AC3E}">
        <p14:creationId xmlns:p14="http://schemas.microsoft.com/office/powerpoint/2010/main" val="227410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11700-6885-4C80-ADB6-D27DD0573725}"/>
              </a:ext>
            </a:extLst>
          </p:cNvPr>
          <p:cNvSpPr>
            <a:spLocks noGrp="1"/>
          </p:cNvSpPr>
          <p:nvPr>
            <p:ph type="title"/>
          </p:nvPr>
        </p:nvSpPr>
        <p:spPr/>
        <p:txBody>
          <a:bodyPr/>
          <a:lstStyle/>
          <a:p>
            <a:r>
              <a:rPr lang="en-US"/>
              <a:t>Sharing the Road with Mopeds/Motor Scooters: Special Considerations</a:t>
            </a:r>
          </a:p>
        </p:txBody>
      </p:sp>
      <p:sp>
        <p:nvSpPr>
          <p:cNvPr id="3" name="Content Placeholder 2">
            <a:extLst>
              <a:ext uri="{FF2B5EF4-FFF2-40B4-BE49-F238E27FC236}">
                <a16:creationId xmlns:a16="http://schemas.microsoft.com/office/drawing/2014/main" id="{6FCBCDBB-17F7-4D70-9599-4C58218AABEF}"/>
              </a:ext>
            </a:extLst>
          </p:cNvPr>
          <p:cNvSpPr>
            <a:spLocks noGrp="1"/>
          </p:cNvSpPr>
          <p:nvPr>
            <p:ph idx="1"/>
          </p:nvPr>
        </p:nvSpPr>
        <p:spPr/>
        <p:txBody>
          <a:bodyPr/>
          <a:lstStyle/>
          <a:p>
            <a:r>
              <a:rPr lang="en-US"/>
              <a:t>Limitations in acceleration</a:t>
            </a:r>
          </a:p>
          <a:p>
            <a:endParaRPr lang="en-US"/>
          </a:p>
          <a:p>
            <a:r>
              <a:rPr lang="en-US"/>
              <a:t>May not be able to keep up with traffic</a:t>
            </a:r>
          </a:p>
          <a:p>
            <a:endParaRPr lang="en-US"/>
          </a:p>
          <a:p>
            <a:r>
              <a:rPr lang="en-US"/>
              <a:t>When approaching, take same precautions as you would when approaching a bicyclist</a:t>
            </a:r>
          </a:p>
        </p:txBody>
      </p:sp>
      <p:pic>
        <p:nvPicPr>
          <p:cNvPr id="4" name="14165415-B1F9-45DA-84E9-81B37392365E">
            <a:extLst>
              <a:ext uri="{FF2B5EF4-FFF2-40B4-BE49-F238E27FC236}">
                <a16:creationId xmlns:a16="http://schemas.microsoft.com/office/drawing/2014/main" id="{02D0D1BE-131F-4088-BA0E-316077BB04F3}"/>
              </a:ext>
            </a:extLst>
          </p:cNvPr>
          <p:cNvPicPr>
            <a:picLocks noChangeAspect="1"/>
          </p:cNvPicPr>
          <p:nvPr/>
        </p:nvPicPr>
        <p:blipFill>
          <a:blip r:embed="rId2" cstate="print">
            <a:extLst>
              <a:ext uri="{0C02B295-C43A-4975-ABE7-535A323E7981}"/>
            </a:extLst>
          </a:blip>
          <a:stretch>
            <a:fillRect/>
          </a:stretch>
        </p:blipFill>
        <p:spPr>
          <a:xfrm>
            <a:off x="8430491" y="1895475"/>
            <a:ext cx="2847975" cy="1533525"/>
          </a:xfrm>
          <a:prstGeom prst="rect">
            <a:avLst/>
          </a:prstGeom>
        </p:spPr>
      </p:pic>
    </p:spTree>
    <p:extLst>
      <p:ext uri="{BB962C8B-B14F-4D97-AF65-F5344CB8AC3E}">
        <p14:creationId xmlns:p14="http://schemas.microsoft.com/office/powerpoint/2010/main" val="1765319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40E0B-8D3D-4997-87DF-3ED3A0AA6F02}"/>
              </a:ext>
            </a:extLst>
          </p:cNvPr>
          <p:cNvSpPr>
            <a:spLocks noGrp="1"/>
          </p:cNvSpPr>
          <p:nvPr>
            <p:ph type="title"/>
          </p:nvPr>
        </p:nvSpPr>
        <p:spPr/>
        <p:txBody>
          <a:bodyPr/>
          <a:lstStyle/>
          <a:p>
            <a:r>
              <a:rPr lang="en-US"/>
              <a:t>Motorcycles:  Key Points and Special Considerations</a:t>
            </a:r>
          </a:p>
        </p:txBody>
      </p:sp>
      <p:sp>
        <p:nvSpPr>
          <p:cNvPr id="3" name="Content Placeholder 2">
            <a:extLst>
              <a:ext uri="{FF2B5EF4-FFF2-40B4-BE49-F238E27FC236}">
                <a16:creationId xmlns:a16="http://schemas.microsoft.com/office/drawing/2014/main" id="{C46D43BE-E8FD-42D9-81CD-E34411F381E9}"/>
              </a:ext>
            </a:extLst>
          </p:cNvPr>
          <p:cNvSpPr>
            <a:spLocks noGrp="1"/>
          </p:cNvSpPr>
          <p:nvPr>
            <p:ph idx="1"/>
          </p:nvPr>
        </p:nvSpPr>
        <p:spPr/>
        <p:txBody>
          <a:bodyPr/>
          <a:lstStyle/>
          <a:p>
            <a:r>
              <a:rPr lang="en-US"/>
              <a:t>NYS requires all motorcyclists wear a DOT approved helmet</a:t>
            </a:r>
          </a:p>
          <a:p>
            <a:r>
              <a:rPr lang="en-US"/>
              <a:t>A motorcyclist should wear eye protection, heavy shoes/boots, full length pants, leather jacket/heavy long sleeved shirt, and full fingered gloves.</a:t>
            </a:r>
          </a:p>
          <a:p>
            <a:endParaRPr lang="en-US"/>
          </a:p>
          <a:p>
            <a:pPr marL="0" indent="0">
              <a:buNone/>
            </a:pPr>
            <a:r>
              <a:rPr lang="en-US" u="sng"/>
              <a:t>Special Considerations</a:t>
            </a:r>
          </a:p>
          <a:p>
            <a:pPr marL="0" indent="0">
              <a:buNone/>
            </a:pPr>
            <a:r>
              <a:rPr lang="en-US"/>
              <a:t>Weather and roadway conditions present greater problems for motorcyclists:</a:t>
            </a:r>
          </a:p>
          <a:p>
            <a:r>
              <a:rPr lang="en-US"/>
              <a:t>Rain or hot weather can cause the pavement to be slippery</a:t>
            </a:r>
          </a:p>
          <a:p>
            <a:r>
              <a:rPr lang="en-US"/>
              <a:t>Road conditions like potholes can throw a motorcycle out of control</a:t>
            </a:r>
          </a:p>
        </p:txBody>
      </p:sp>
    </p:spTree>
    <p:extLst>
      <p:ext uri="{BB962C8B-B14F-4D97-AF65-F5344CB8AC3E}">
        <p14:creationId xmlns:p14="http://schemas.microsoft.com/office/powerpoint/2010/main" val="318564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71FA-A258-4E29-BB12-9D66E2EB4295}"/>
              </a:ext>
            </a:extLst>
          </p:cNvPr>
          <p:cNvSpPr>
            <a:spLocks noGrp="1"/>
          </p:cNvSpPr>
          <p:nvPr>
            <p:ph type="title"/>
          </p:nvPr>
        </p:nvSpPr>
        <p:spPr/>
        <p:txBody>
          <a:bodyPr/>
          <a:lstStyle/>
          <a:p>
            <a:r>
              <a:rPr lang="en-US" dirty="0">
                <a:ea typeface="+mj-lt"/>
                <a:cs typeface="+mj-lt"/>
              </a:rPr>
              <a:t>Session Goals</a:t>
            </a:r>
            <a:endParaRPr lang="en-US" dirty="0"/>
          </a:p>
        </p:txBody>
      </p:sp>
      <p:sp>
        <p:nvSpPr>
          <p:cNvPr id="3" name="Content Placeholder 2">
            <a:extLst>
              <a:ext uri="{FF2B5EF4-FFF2-40B4-BE49-F238E27FC236}">
                <a16:creationId xmlns:a16="http://schemas.microsoft.com/office/drawing/2014/main" id="{F7E66C05-B661-4619-843F-4ADB8EFEC355}"/>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ea typeface="+mn-lt"/>
                <a:cs typeface="+mn-lt"/>
              </a:rPr>
              <a:t>Identify all road users and types of transportation that they use. </a:t>
            </a:r>
            <a:endParaRPr lang="en-US"/>
          </a:p>
          <a:p>
            <a:pPr marL="514350" indent="-514350">
              <a:buAutoNum type="arabicPeriod"/>
            </a:pPr>
            <a:r>
              <a:rPr lang="en-US" dirty="0">
                <a:ea typeface="+mn-lt"/>
                <a:cs typeface="+mn-lt"/>
              </a:rPr>
              <a:t>Understand their characteristics, limitations, and special considerations.</a:t>
            </a:r>
          </a:p>
          <a:p>
            <a:pPr marL="514350" indent="-514350">
              <a:buAutoNum type="arabicPeriod"/>
            </a:pPr>
            <a:r>
              <a:rPr lang="en-US" dirty="0">
                <a:ea typeface="+mn-lt"/>
                <a:cs typeface="+mn-lt"/>
              </a:rPr>
              <a:t>Explain the importance of communication as a means of preventing crashes.</a:t>
            </a:r>
          </a:p>
          <a:p>
            <a:pPr marL="514350" indent="-514350">
              <a:buAutoNum type="arabicPeriod"/>
            </a:pPr>
            <a:r>
              <a:rPr lang="en-US" dirty="0">
                <a:ea typeface="+mn-lt"/>
                <a:cs typeface="+mn-lt"/>
              </a:rPr>
              <a:t>Predict and anticipate the errors of other road users to avoid crashes</a:t>
            </a:r>
            <a:endParaRPr lang="en-US" dirty="0">
              <a:cs typeface="Calibri" panose="020F0502020204030204"/>
            </a:endParaRPr>
          </a:p>
        </p:txBody>
      </p:sp>
    </p:spTree>
    <p:extLst>
      <p:ext uri="{BB962C8B-B14F-4D97-AF65-F5344CB8AC3E}">
        <p14:creationId xmlns:p14="http://schemas.microsoft.com/office/powerpoint/2010/main" val="1934512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566E-63D3-4AAB-A73D-62E6A233752F}"/>
              </a:ext>
            </a:extLst>
          </p:cNvPr>
          <p:cNvSpPr>
            <a:spLocks noGrp="1"/>
          </p:cNvSpPr>
          <p:nvPr>
            <p:ph type="title"/>
          </p:nvPr>
        </p:nvSpPr>
        <p:spPr/>
        <p:txBody>
          <a:bodyPr/>
          <a:lstStyle/>
          <a:p>
            <a:r>
              <a:rPr lang="en-US"/>
              <a:t>Motorcycles: Special Considerations</a:t>
            </a:r>
          </a:p>
        </p:txBody>
      </p:sp>
      <p:sp>
        <p:nvSpPr>
          <p:cNvPr id="3" name="Content Placeholder 2">
            <a:extLst>
              <a:ext uri="{FF2B5EF4-FFF2-40B4-BE49-F238E27FC236}">
                <a16:creationId xmlns:a16="http://schemas.microsoft.com/office/drawing/2014/main" id="{E9576DF6-A589-48A1-9A51-66FD43E9AA8B}"/>
              </a:ext>
            </a:extLst>
          </p:cNvPr>
          <p:cNvSpPr>
            <a:spLocks noGrp="1"/>
          </p:cNvSpPr>
          <p:nvPr>
            <p:ph idx="1"/>
          </p:nvPr>
        </p:nvSpPr>
        <p:spPr/>
        <p:txBody>
          <a:bodyPr/>
          <a:lstStyle/>
          <a:p>
            <a:pPr marL="0" indent="0">
              <a:buNone/>
            </a:pPr>
            <a:r>
              <a:rPr lang="en-US" u="sng"/>
              <a:t>Special Considerations:</a:t>
            </a:r>
          </a:p>
          <a:p>
            <a:r>
              <a:rPr lang="en-US"/>
              <a:t>Motorcycle tires can get caught in railroad tracks</a:t>
            </a:r>
          </a:p>
          <a:p>
            <a:r>
              <a:rPr lang="en-US"/>
              <a:t>Motorcyclists carrying passengers need great attention as the extra passenger affects acceleration, braking, and turning</a:t>
            </a:r>
          </a:p>
          <a:p>
            <a:r>
              <a:rPr lang="en-US"/>
              <a:t>They often travel in groups</a:t>
            </a:r>
          </a:p>
          <a:p>
            <a:r>
              <a:rPr lang="en-US"/>
              <a:t>Turn signals are often small and hard to see</a:t>
            </a:r>
          </a:p>
          <a:p>
            <a:r>
              <a:rPr lang="en-US"/>
              <a:t>Motorcyclists may use hand signals</a:t>
            </a:r>
          </a:p>
          <a:p>
            <a:r>
              <a:rPr lang="en-US"/>
              <a:t>The motorcyclist may drive right or left of center of the lane because of oil slickness on the road</a:t>
            </a:r>
          </a:p>
        </p:txBody>
      </p:sp>
    </p:spTree>
    <p:extLst>
      <p:ext uri="{BB962C8B-B14F-4D97-AF65-F5344CB8AC3E}">
        <p14:creationId xmlns:p14="http://schemas.microsoft.com/office/powerpoint/2010/main" val="2129998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AE41-43F6-46FF-9900-97E36473E3EC}"/>
              </a:ext>
            </a:extLst>
          </p:cNvPr>
          <p:cNvSpPr>
            <a:spLocks noGrp="1"/>
          </p:cNvSpPr>
          <p:nvPr>
            <p:ph type="title"/>
          </p:nvPr>
        </p:nvSpPr>
        <p:spPr/>
        <p:txBody>
          <a:bodyPr/>
          <a:lstStyle/>
          <a:p>
            <a:r>
              <a:rPr lang="en-US"/>
              <a:t>Discussion</a:t>
            </a:r>
          </a:p>
        </p:txBody>
      </p:sp>
      <p:sp>
        <p:nvSpPr>
          <p:cNvPr id="3" name="Content Placeholder 2">
            <a:extLst>
              <a:ext uri="{FF2B5EF4-FFF2-40B4-BE49-F238E27FC236}">
                <a16:creationId xmlns:a16="http://schemas.microsoft.com/office/drawing/2014/main" id="{950FE943-30FE-4677-A124-F689502FAD72}"/>
              </a:ext>
            </a:extLst>
          </p:cNvPr>
          <p:cNvSpPr>
            <a:spLocks noGrp="1"/>
          </p:cNvSpPr>
          <p:nvPr>
            <p:ph idx="1"/>
          </p:nvPr>
        </p:nvSpPr>
        <p:spPr/>
        <p:txBody>
          <a:bodyPr/>
          <a:lstStyle/>
          <a:p>
            <a:pPr marL="0" indent="0">
              <a:buNone/>
            </a:pPr>
            <a:r>
              <a:rPr lang="en-US"/>
              <a:t>What special considerations should you keep in mind when driving around large trucks?</a:t>
            </a:r>
          </a:p>
        </p:txBody>
      </p:sp>
      <p:pic>
        <p:nvPicPr>
          <p:cNvPr id="5" name="Picture 4" descr="Picture of semi.  Royalty free image from pexels.com">
            <a:extLst>
              <a:ext uri="{FF2B5EF4-FFF2-40B4-BE49-F238E27FC236}">
                <a16:creationId xmlns:a16="http://schemas.microsoft.com/office/drawing/2014/main" id="{E4EA45F9-BE83-40B2-8629-8FF32D0DC6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6306" y="2504994"/>
            <a:ext cx="5705591" cy="3779074"/>
          </a:xfrm>
          <a:prstGeom prst="rect">
            <a:avLst/>
          </a:prstGeom>
        </p:spPr>
      </p:pic>
    </p:spTree>
    <p:extLst>
      <p:ext uri="{BB962C8B-B14F-4D97-AF65-F5344CB8AC3E}">
        <p14:creationId xmlns:p14="http://schemas.microsoft.com/office/powerpoint/2010/main" val="940404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C6CA-E862-4AFD-8F36-D3443C61F457}"/>
              </a:ext>
            </a:extLst>
          </p:cNvPr>
          <p:cNvSpPr>
            <a:spLocks noGrp="1"/>
          </p:cNvSpPr>
          <p:nvPr>
            <p:ph type="title"/>
          </p:nvPr>
        </p:nvSpPr>
        <p:spPr/>
        <p:txBody>
          <a:bodyPr/>
          <a:lstStyle/>
          <a:p>
            <a:r>
              <a:rPr lang="en-US"/>
              <a:t>Large Trucks: Special Considerations</a:t>
            </a:r>
          </a:p>
        </p:txBody>
      </p:sp>
      <p:sp>
        <p:nvSpPr>
          <p:cNvPr id="3" name="Content Placeholder 2">
            <a:extLst>
              <a:ext uri="{FF2B5EF4-FFF2-40B4-BE49-F238E27FC236}">
                <a16:creationId xmlns:a16="http://schemas.microsoft.com/office/drawing/2014/main" id="{F46677D4-95AE-4964-AA98-9046AF1C45CA}"/>
              </a:ext>
            </a:extLst>
          </p:cNvPr>
          <p:cNvSpPr>
            <a:spLocks noGrp="1"/>
          </p:cNvSpPr>
          <p:nvPr>
            <p:ph idx="1"/>
          </p:nvPr>
        </p:nvSpPr>
        <p:spPr>
          <a:xfrm>
            <a:off x="484632" y="1736277"/>
            <a:ext cx="9583496" cy="4440685"/>
          </a:xfrm>
        </p:spPr>
        <p:txBody>
          <a:bodyPr/>
          <a:lstStyle/>
          <a:p>
            <a:r>
              <a:rPr lang="en-US"/>
              <a:t>Trucks make wide-right turns</a:t>
            </a:r>
          </a:p>
          <a:p>
            <a:r>
              <a:rPr lang="en-US"/>
              <a:t>Distance to stop is significantly increased because of weight</a:t>
            </a:r>
          </a:p>
          <a:p>
            <a:r>
              <a:rPr lang="en-US"/>
              <a:t>Large trucks cause visibility problems for other drivers</a:t>
            </a:r>
          </a:p>
          <a:p>
            <a:r>
              <a:rPr lang="en-US"/>
              <a:t>There are large blind spots (No Zones) in front, to the sides, and to the rear of every large truck</a:t>
            </a:r>
          </a:p>
          <a:p>
            <a:r>
              <a:rPr lang="en-US"/>
              <a:t>Staying behind or to the left of truck that is making a right turn is advisable</a:t>
            </a:r>
          </a:p>
        </p:txBody>
      </p:sp>
      <p:pic>
        <p:nvPicPr>
          <p:cNvPr id="4" name="6E16641D-1372-459A-8A42-6FEA640D380A" descr="Image of a sign instructing drivers that the semi will make a wide turn.">
            <a:extLst>
              <a:ext uri="{FF2B5EF4-FFF2-40B4-BE49-F238E27FC236}">
                <a16:creationId xmlns:a16="http://schemas.microsoft.com/office/drawing/2014/main" id="{38DC9BF8-B42A-44BE-988F-A996531D73E0}"/>
              </a:ext>
            </a:extLst>
          </p:cNvPr>
          <p:cNvPicPr>
            <a:picLocks noChangeAspect="1"/>
          </p:cNvPicPr>
          <p:nvPr/>
        </p:nvPicPr>
        <p:blipFill>
          <a:blip r:embed="rId2" cstate="print">
            <a:extLst>
              <a:ext uri="{8077941D-4180-434B-C5DB-0C127A96EB92}"/>
            </a:extLst>
          </a:blip>
          <a:stretch>
            <a:fillRect/>
          </a:stretch>
        </p:blipFill>
        <p:spPr>
          <a:xfrm>
            <a:off x="9591472" y="849954"/>
            <a:ext cx="1600200" cy="2095500"/>
          </a:xfrm>
          <a:prstGeom prst="rect">
            <a:avLst/>
          </a:prstGeom>
        </p:spPr>
      </p:pic>
    </p:spTree>
    <p:extLst>
      <p:ext uri="{BB962C8B-B14F-4D97-AF65-F5344CB8AC3E}">
        <p14:creationId xmlns:p14="http://schemas.microsoft.com/office/powerpoint/2010/main" val="2620083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57FD1-69B4-4D0E-907F-EEF15539ABAB}"/>
              </a:ext>
            </a:extLst>
          </p:cNvPr>
          <p:cNvSpPr>
            <a:spLocks noGrp="1"/>
          </p:cNvSpPr>
          <p:nvPr>
            <p:ph type="title"/>
          </p:nvPr>
        </p:nvSpPr>
        <p:spPr/>
        <p:txBody>
          <a:bodyPr/>
          <a:lstStyle/>
          <a:p>
            <a:r>
              <a:rPr lang="en-US"/>
              <a:t>Distance to Stop</a:t>
            </a:r>
          </a:p>
        </p:txBody>
      </p:sp>
      <p:sp>
        <p:nvSpPr>
          <p:cNvPr id="3" name="Content Placeholder 2">
            <a:extLst>
              <a:ext uri="{FF2B5EF4-FFF2-40B4-BE49-F238E27FC236}">
                <a16:creationId xmlns:a16="http://schemas.microsoft.com/office/drawing/2014/main" id="{C2AD3A86-2DF1-41E1-B460-C099D01687B6}"/>
              </a:ext>
            </a:extLst>
          </p:cNvPr>
          <p:cNvSpPr>
            <a:spLocks noGrp="1"/>
          </p:cNvSpPr>
          <p:nvPr>
            <p:ph idx="1"/>
          </p:nvPr>
        </p:nvSpPr>
        <p:spPr>
          <a:xfrm>
            <a:off x="484633" y="1736277"/>
            <a:ext cx="5611368" cy="4440685"/>
          </a:xfrm>
        </p:spPr>
        <p:txBody>
          <a:bodyPr/>
          <a:lstStyle/>
          <a:p>
            <a:r>
              <a:rPr lang="en-US"/>
              <a:t>Large vehicles take much longer to stop than smaller vehicles moving at the same speed</a:t>
            </a:r>
          </a:p>
          <a:p>
            <a:r>
              <a:rPr lang="en-US"/>
              <a:t>Leave space between your vehicle and trucks</a:t>
            </a:r>
          </a:p>
          <a:p>
            <a:r>
              <a:rPr lang="en-US"/>
              <a:t>If you are in front of a truck, indicate your intention to turn or change lanes early; don’t make sudden moves.</a:t>
            </a:r>
          </a:p>
        </p:txBody>
      </p:sp>
      <p:pic>
        <p:nvPicPr>
          <p:cNvPr id="4" name="B498E779-98E3-4F8E-39FB-C55A8050E08A" descr="Image illustrates stopping distances for different vehicles">
            <a:extLst>
              <a:ext uri="{FF2B5EF4-FFF2-40B4-BE49-F238E27FC236}">
                <a16:creationId xmlns:a16="http://schemas.microsoft.com/office/drawing/2014/main" id="{F93BD5A0-88D7-49C9-B7EB-C32154C76BCB}"/>
              </a:ext>
            </a:extLst>
          </p:cNvPr>
          <p:cNvPicPr>
            <a:picLocks noChangeAspect="1"/>
          </p:cNvPicPr>
          <p:nvPr/>
        </p:nvPicPr>
        <p:blipFill>
          <a:blip r:embed="rId2" cstate="print">
            <a:extLst>
              <a:ext uri="{BB68E924-94D2-4F4F-6343-4254461A69B3}"/>
            </a:extLst>
          </a:blip>
          <a:stretch>
            <a:fillRect/>
          </a:stretch>
        </p:blipFill>
        <p:spPr>
          <a:xfrm>
            <a:off x="6059949" y="2156363"/>
            <a:ext cx="5647418" cy="3077118"/>
          </a:xfrm>
          <a:prstGeom prst="rect">
            <a:avLst/>
          </a:prstGeom>
        </p:spPr>
      </p:pic>
      <p:sp>
        <p:nvSpPr>
          <p:cNvPr id="6" name="TextBox 5">
            <a:extLst>
              <a:ext uri="{FF2B5EF4-FFF2-40B4-BE49-F238E27FC236}">
                <a16:creationId xmlns:a16="http://schemas.microsoft.com/office/drawing/2014/main" id="{956B4576-2041-4364-B3FD-8B95B6F58666}"/>
              </a:ext>
            </a:extLst>
          </p:cNvPr>
          <p:cNvSpPr txBox="1"/>
          <p:nvPr/>
        </p:nvSpPr>
        <p:spPr>
          <a:xfrm>
            <a:off x="8888186" y="5286829"/>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New York State Department of Motor Vehicles. New York State Driver’s Manual.</a:t>
            </a:r>
            <a:endParaRPr lang="en-US" sz="1000" dirty="0">
              <a:cs typeface="Calibri"/>
            </a:endParaRPr>
          </a:p>
        </p:txBody>
      </p:sp>
    </p:spTree>
    <p:extLst>
      <p:ext uri="{BB962C8B-B14F-4D97-AF65-F5344CB8AC3E}">
        <p14:creationId xmlns:p14="http://schemas.microsoft.com/office/powerpoint/2010/main" val="3062548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0F67-632D-46D1-8F24-E7A6E5681B57}"/>
              </a:ext>
            </a:extLst>
          </p:cNvPr>
          <p:cNvSpPr>
            <a:spLocks noGrp="1"/>
          </p:cNvSpPr>
          <p:nvPr>
            <p:ph type="title"/>
          </p:nvPr>
        </p:nvSpPr>
        <p:spPr/>
        <p:txBody>
          <a:bodyPr/>
          <a:lstStyle/>
          <a:p>
            <a:r>
              <a:rPr lang="en-US"/>
              <a:t>Approaching Large Trucks</a:t>
            </a:r>
          </a:p>
        </p:txBody>
      </p:sp>
      <p:sp>
        <p:nvSpPr>
          <p:cNvPr id="3" name="Content Placeholder 2">
            <a:extLst>
              <a:ext uri="{FF2B5EF4-FFF2-40B4-BE49-F238E27FC236}">
                <a16:creationId xmlns:a16="http://schemas.microsoft.com/office/drawing/2014/main" id="{310742C1-AD5A-4E61-8A90-1B6AEA5E96B9}"/>
              </a:ext>
            </a:extLst>
          </p:cNvPr>
          <p:cNvSpPr>
            <a:spLocks noGrp="1"/>
          </p:cNvSpPr>
          <p:nvPr>
            <p:ph idx="1"/>
          </p:nvPr>
        </p:nvSpPr>
        <p:spPr/>
        <p:txBody>
          <a:bodyPr/>
          <a:lstStyle/>
          <a:p>
            <a:pPr marL="0" indent="0">
              <a:buNone/>
            </a:pPr>
            <a:r>
              <a:rPr lang="en-US"/>
              <a:t>Don’t underestimate the size and speed of approaching large vehicles</a:t>
            </a:r>
          </a:p>
          <a:p>
            <a:pPr lvl="1"/>
            <a:r>
              <a:rPr lang="en-US" sz="2800"/>
              <a:t>Larger size can cause vehicles to appear to be moving slower than they really are</a:t>
            </a:r>
          </a:p>
          <a:p>
            <a:pPr lvl="1"/>
            <a:r>
              <a:rPr lang="en-US" sz="2800"/>
              <a:t>Vehicles also may not appear as large as they really are from a distance</a:t>
            </a:r>
          </a:p>
          <a:p>
            <a:pPr lvl="1"/>
            <a:endParaRPr lang="en-US"/>
          </a:p>
          <a:p>
            <a:r>
              <a:rPr lang="en-US"/>
              <a:t>When driving on a two-way highway, move as far to the right as possible to ensure your vehicle will not be hit by an approaching large truck.</a:t>
            </a:r>
          </a:p>
        </p:txBody>
      </p:sp>
    </p:spTree>
    <p:extLst>
      <p:ext uri="{BB962C8B-B14F-4D97-AF65-F5344CB8AC3E}">
        <p14:creationId xmlns:p14="http://schemas.microsoft.com/office/powerpoint/2010/main" val="2253024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FA09-6650-4D05-8B4B-53A78DE5F1CD}"/>
              </a:ext>
            </a:extLst>
          </p:cNvPr>
          <p:cNvSpPr>
            <a:spLocks noGrp="1"/>
          </p:cNvSpPr>
          <p:nvPr>
            <p:ph type="title"/>
          </p:nvPr>
        </p:nvSpPr>
        <p:spPr/>
        <p:txBody>
          <a:bodyPr/>
          <a:lstStyle/>
          <a:p>
            <a:r>
              <a:rPr lang="en-US"/>
              <a:t>Passing Large Trucks</a:t>
            </a:r>
          </a:p>
        </p:txBody>
      </p:sp>
      <p:sp>
        <p:nvSpPr>
          <p:cNvPr id="3" name="Content Placeholder 2">
            <a:extLst>
              <a:ext uri="{FF2B5EF4-FFF2-40B4-BE49-F238E27FC236}">
                <a16:creationId xmlns:a16="http://schemas.microsoft.com/office/drawing/2014/main" id="{C6335E21-B4C9-4124-97EC-A67E7DED8FFB}"/>
              </a:ext>
            </a:extLst>
          </p:cNvPr>
          <p:cNvSpPr>
            <a:spLocks noGrp="1"/>
          </p:cNvSpPr>
          <p:nvPr>
            <p:ph idx="1"/>
          </p:nvPr>
        </p:nvSpPr>
        <p:spPr/>
        <p:txBody>
          <a:bodyPr>
            <a:normAutofit lnSpcReduction="10000"/>
          </a:bodyPr>
          <a:lstStyle/>
          <a:p>
            <a:pPr marR="776359">
              <a:lnSpc>
                <a:spcPct val="100000"/>
              </a:lnSpc>
            </a:pPr>
            <a:r>
              <a:rPr lang="en-US" altLang="zh-CN"/>
              <a:t>Check front and rear zones, signal a lane change, and change lanes smoothly.</a:t>
            </a:r>
          </a:p>
          <a:p>
            <a:pPr marR="436537">
              <a:lnSpc>
                <a:spcPct val="100000"/>
              </a:lnSpc>
            </a:pPr>
            <a:r>
              <a:rPr lang="en-US" altLang="zh-CN"/>
              <a:t>Stay in lane position 2 during the passing maneuver, and complete your pass as quickly as possible.</a:t>
            </a:r>
          </a:p>
          <a:p>
            <a:pPr>
              <a:lnSpc>
                <a:spcPct val="100000"/>
              </a:lnSpc>
            </a:pPr>
            <a:r>
              <a:rPr lang="en-US" altLang="zh-CN"/>
              <a:t>After you see both headlights in your rearview mirror, signal, check over your right shoulder, and return to the right lane.</a:t>
            </a:r>
          </a:p>
          <a:p>
            <a:pPr marR="827563">
              <a:lnSpc>
                <a:spcPct val="100000"/>
              </a:lnSpc>
            </a:pPr>
            <a:r>
              <a:rPr lang="en-US" altLang="zh-CN"/>
              <a:t>Do not slow down during or after completing the pass. Maintain your highway speed.</a:t>
            </a:r>
          </a:p>
          <a:p>
            <a:pPr marR="188947">
              <a:lnSpc>
                <a:spcPct val="100000"/>
              </a:lnSpc>
            </a:pPr>
            <a:r>
              <a:rPr lang="en-US" altLang="zh-CN"/>
              <a:t>Never pass close behind a large truck that is backing up. If you try to pass in this situation, you will likely enter one of the blind spots</a:t>
            </a:r>
            <a:endParaRPr lang="en-US"/>
          </a:p>
        </p:txBody>
      </p:sp>
    </p:spTree>
    <p:extLst>
      <p:ext uri="{BB962C8B-B14F-4D97-AF65-F5344CB8AC3E}">
        <p14:creationId xmlns:p14="http://schemas.microsoft.com/office/powerpoint/2010/main" val="2177597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4FABF-B08A-4FC9-A30F-EFE0E7B0C178}"/>
              </a:ext>
            </a:extLst>
          </p:cNvPr>
          <p:cNvSpPr>
            <a:spLocks noGrp="1"/>
          </p:cNvSpPr>
          <p:nvPr>
            <p:ph type="title"/>
          </p:nvPr>
        </p:nvSpPr>
        <p:spPr/>
        <p:txBody>
          <a:bodyPr/>
          <a:lstStyle/>
          <a:p>
            <a:r>
              <a:rPr lang="en-US"/>
              <a:t>Stopping Behind Large Trucks</a:t>
            </a:r>
          </a:p>
        </p:txBody>
      </p:sp>
      <p:sp>
        <p:nvSpPr>
          <p:cNvPr id="3" name="Content Placeholder 2">
            <a:extLst>
              <a:ext uri="{FF2B5EF4-FFF2-40B4-BE49-F238E27FC236}">
                <a16:creationId xmlns:a16="http://schemas.microsoft.com/office/drawing/2014/main" id="{4D869DFF-4899-4164-B912-90E96E822D45}"/>
              </a:ext>
            </a:extLst>
          </p:cNvPr>
          <p:cNvSpPr>
            <a:spLocks noGrp="1"/>
          </p:cNvSpPr>
          <p:nvPr>
            <p:ph idx="1"/>
          </p:nvPr>
        </p:nvSpPr>
        <p:spPr>
          <a:xfrm>
            <a:off x="484632" y="1736277"/>
            <a:ext cx="11045952" cy="1692723"/>
          </a:xfrm>
        </p:spPr>
        <p:txBody>
          <a:bodyPr/>
          <a:lstStyle/>
          <a:p>
            <a:pPr marL="0" indent="0">
              <a:buNone/>
            </a:pPr>
            <a:r>
              <a:rPr lang="en-US"/>
              <a:t>Always leave space when you stop behind a truck or other large vehicle, especially when facing up hill; these vehicles could move backward slightly when starting</a:t>
            </a:r>
          </a:p>
        </p:txBody>
      </p:sp>
      <p:pic>
        <p:nvPicPr>
          <p:cNvPr id="4" name="623F05D9-5DC5-425E-7034-5FFF1FFE2A1D" descr="Image of an expressway.">
            <a:extLst>
              <a:ext uri="{FF2B5EF4-FFF2-40B4-BE49-F238E27FC236}">
                <a16:creationId xmlns:a16="http://schemas.microsoft.com/office/drawing/2014/main" id="{87DDE976-1C25-474C-93B3-16ECCDD68FDE}"/>
              </a:ext>
            </a:extLst>
          </p:cNvPr>
          <p:cNvPicPr>
            <a:picLocks noChangeAspect="1"/>
          </p:cNvPicPr>
          <p:nvPr/>
        </p:nvPicPr>
        <p:blipFill>
          <a:blip r:embed="rId2" cstate="print">
            <a:extLst>
              <a:ext uri="{278A1C03-1766-4248-F9D6-A564F175E3FB}"/>
            </a:extLst>
          </a:blip>
          <a:stretch>
            <a:fillRect/>
          </a:stretch>
        </p:blipFill>
        <p:spPr>
          <a:xfrm flipH="1">
            <a:off x="3253900" y="3453382"/>
            <a:ext cx="5031807" cy="2259654"/>
          </a:xfrm>
          <a:prstGeom prst="rect">
            <a:avLst/>
          </a:prstGeom>
        </p:spPr>
      </p:pic>
    </p:spTree>
    <p:extLst>
      <p:ext uri="{BB962C8B-B14F-4D97-AF65-F5344CB8AC3E}">
        <p14:creationId xmlns:p14="http://schemas.microsoft.com/office/powerpoint/2010/main" val="2414710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8B2B-1BD0-45BA-A197-971714C06C0C}"/>
              </a:ext>
            </a:extLst>
          </p:cNvPr>
          <p:cNvSpPr>
            <a:spLocks noGrp="1"/>
          </p:cNvSpPr>
          <p:nvPr>
            <p:ph type="title"/>
          </p:nvPr>
        </p:nvSpPr>
        <p:spPr/>
        <p:txBody>
          <a:bodyPr/>
          <a:lstStyle/>
          <a:p>
            <a:r>
              <a:rPr lang="en-US"/>
              <a:t>Special Purpose Vehicles</a:t>
            </a:r>
          </a:p>
        </p:txBody>
      </p:sp>
      <p:sp>
        <p:nvSpPr>
          <p:cNvPr id="3" name="Content Placeholder 2">
            <a:extLst>
              <a:ext uri="{FF2B5EF4-FFF2-40B4-BE49-F238E27FC236}">
                <a16:creationId xmlns:a16="http://schemas.microsoft.com/office/drawing/2014/main" id="{E28EF898-620D-4E80-B1B7-FCD8F60B9AF5}"/>
              </a:ext>
            </a:extLst>
          </p:cNvPr>
          <p:cNvSpPr>
            <a:spLocks noGrp="1"/>
          </p:cNvSpPr>
          <p:nvPr>
            <p:ph idx="1"/>
          </p:nvPr>
        </p:nvSpPr>
        <p:spPr>
          <a:xfrm>
            <a:off x="484632" y="1736277"/>
            <a:ext cx="11045952" cy="4654795"/>
          </a:xfrm>
        </p:spPr>
        <p:txBody>
          <a:bodyPr>
            <a:normAutofit fontScale="92500" lnSpcReduction="20000"/>
          </a:bodyPr>
          <a:lstStyle/>
          <a:p>
            <a:pPr marL="0" indent="0">
              <a:buNone/>
            </a:pPr>
            <a:r>
              <a:rPr lang="en-US" sz="3200"/>
              <a:t>School Buses</a:t>
            </a:r>
          </a:p>
          <a:p>
            <a:pPr lvl="1"/>
            <a:r>
              <a:rPr lang="en-US" sz="2800"/>
              <a:t>Required to stop both ways if lights are on</a:t>
            </a:r>
          </a:p>
          <a:p>
            <a:pPr lvl="1"/>
            <a:endParaRPr lang="en-US" sz="2800"/>
          </a:p>
          <a:p>
            <a:pPr marL="0" indent="0">
              <a:buNone/>
            </a:pPr>
            <a:r>
              <a:rPr lang="en-US" sz="3200"/>
              <a:t>Metro Buses</a:t>
            </a:r>
          </a:p>
          <a:p>
            <a:pPr lvl="1"/>
            <a:r>
              <a:rPr lang="en-US" sz="2800"/>
              <a:t>Stop frequently to pick up and drop off riders</a:t>
            </a:r>
          </a:p>
          <a:p>
            <a:pPr lvl="1"/>
            <a:endParaRPr lang="en-US" sz="2800"/>
          </a:p>
          <a:p>
            <a:pPr marL="0" indent="0">
              <a:buNone/>
            </a:pPr>
            <a:r>
              <a:rPr lang="en-US" sz="3200"/>
              <a:t>Snowplows</a:t>
            </a:r>
          </a:p>
          <a:p>
            <a:pPr lvl="1"/>
            <a:r>
              <a:rPr lang="en-US" sz="2800"/>
              <a:t>Will go slower than other traffic.  If you are going to pass them, give them plenty of room</a:t>
            </a:r>
          </a:p>
          <a:p>
            <a:pPr lvl="1"/>
            <a:endParaRPr lang="en-US" sz="2800"/>
          </a:p>
          <a:p>
            <a:pPr marL="0" indent="0">
              <a:buNone/>
            </a:pPr>
            <a:r>
              <a:rPr lang="en-US" sz="3200"/>
              <a:t>Farm machinery/Horse and buggies</a:t>
            </a:r>
          </a:p>
          <a:p>
            <a:pPr lvl="1"/>
            <a:r>
              <a:rPr lang="en-US" sz="2800"/>
              <a:t>Very slow moving, be patient!</a:t>
            </a:r>
          </a:p>
        </p:txBody>
      </p:sp>
    </p:spTree>
    <p:extLst>
      <p:ext uri="{BB962C8B-B14F-4D97-AF65-F5344CB8AC3E}">
        <p14:creationId xmlns:p14="http://schemas.microsoft.com/office/powerpoint/2010/main" val="2839538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349F-6558-4BF1-8C35-95C9FEB349D1}"/>
              </a:ext>
            </a:extLst>
          </p:cNvPr>
          <p:cNvSpPr>
            <a:spLocks noGrp="1"/>
          </p:cNvSpPr>
          <p:nvPr>
            <p:ph type="title"/>
          </p:nvPr>
        </p:nvSpPr>
        <p:spPr/>
        <p:txBody>
          <a:bodyPr/>
          <a:lstStyle/>
          <a:p>
            <a:r>
              <a:rPr lang="en-US"/>
              <a:t>Other Special Purpose Vehicles</a:t>
            </a:r>
          </a:p>
        </p:txBody>
      </p:sp>
      <p:sp>
        <p:nvSpPr>
          <p:cNvPr id="3" name="Content Placeholder 2">
            <a:extLst>
              <a:ext uri="{FF2B5EF4-FFF2-40B4-BE49-F238E27FC236}">
                <a16:creationId xmlns:a16="http://schemas.microsoft.com/office/drawing/2014/main" id="{848F9AFF-BC13-4E6C-A310-B7141187B419}"/>
              </a:ext>
            </a:extLst>
          </p:cNvPr>
          <p:cNvSpPr>
            <a:spLocks noGrp="1"/>
          </p:cNvSpPr>
          <p:nvPr>
            <p:ph idx="1"/>
          </p:nvPr>
        </p:nvSpPr>
        <p:spPr/>
        <p:txBody>
          <a:bodyPr vert="horz" lIns="91440" tIns="45720" rIns="91440" bIns="45720" rtlCol="0" anchor="t">
            <a:normAutofit/>
          </a:bodyPr>
          <a:lstStyle/>
          <a:p>
            <a:pPr marL="0" indent="0">
              <a:buNone/>
            </a:pPr>
            <a:r>
              <a:rPr lang="en-US"/>
              <a:t>Wide-Loads (e.g. transportation of mobile homes)</a:t>
            </a:r>
          </a:p>
          <a:p>
            <a:pPr lvl="1"/>
            <a:r>
              <a:rPr lang="en-US" sz="2800"/>
              <a:t>These vehicles deserve plenty of room, may be slow moving, often times will take curves and corners wide.  May have a trail vehicle to protect the vehicle in traffic areas.</a:t>
            </a:r>
          </a:p>
          <a:p>
            <a:pPr marL="457200" lvl="1" indent="0">
              <a:buNone/>
            </a:pPr>
            <a:endParaRPr lang="en-US"/>
          </a:p>
          <a:p>
            <a:pPr marL="0" indent="0">
              <a:buNone/>
            </a:pPr>
            <a:r>
              <a:rPr lang="en-US"/>
              <a:t>Recreational vehicles</a:t>
            </a:r>
            <a:endParaRPr lang="en-US">
              <a:cs typeface="Calibri" panose="020F0502020204030204"/>
            </a:endParaRPr>
          </a:p>
          <a:p>
            <a:pPr lvl="1"/>
            <a:r>
              <a:rPr lang="en-US" sz="2800"/>
              <a:t>Can range in size from being small (e.g. 4-wheeler) which is difficult to see – to large (e.g. RV Camper) causing visibility problems.</a:t>
            </a:r>
          </a:p>
          <a:p>
            <a:pPr lvl="1"/>
            <a:r>
              <a:rPr lang="en-US" sz="2800"/>
              <a:t>Are increasingly becoming problems in places you wouldn’t expect them such as within city limits.</a:t>
            </a:r>
          </a:p>
        </p:txBody>
      </p:sp>
    </p:spTree>
    <p:extLst>
      <p:ext uri="{BB962C8B-B14F-4D97-AF65-F5344CB8AC3E}">
        <p14:creationId xmlns:p14="http://schemas.microsoft.com/office/powerpoint/2010/main" val="1475239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3493-409A-4D46-92AF-67B3134BCAA0}"/>
              </a:ext>
            </a:extLst>
          </p:cNvPr>
          <p:cNvSpPr>
            <a:spLocks noGrp="1"/>
          </p:cNvSpPr>
          <p:nvPr>
            <p:ph type="title"/>
          </p:nvPr>
        </p:nvSpPr>
        <p:spPr/>
        <p:txBody>
          <a:bodyPr/>
          <a:lstStyle/>
          <a:p>
            <a:r>
              <a:rPr lang="en-US"/>
              <a:t>Emergency Vehicles</a:t>
            </a:r>
          </a:p>
        </p:txBody>
      </p:sp>
      <p:sp>
        <p:nvSpPr>
          <p:cNvPr id="3" name="Content Placeholder 2">
            <a:extLst>
              <a:ext uri="{FF2B5EF4-FFF2-40B4-BE49-F238E27FC236}">
                <a16:creationId xmlns:a16="http://schemas.microsoft.com/office/drawing/2014/main" id="{72FDEEBA-506B-451F-AE63-FC6D525A6DE9}"/>
              </a:ext>
            </a:extLst>
          </p:cNvPr>
          <p:cNvSpPr>
            <a:spLocks noGrp="1"/>
          </p:cNvSpPr>
          <p:nvPr>
            <p:ph idx="1"/>
          </p:nvPr>
        </p:nvSpPr>
        <p:spPr/>
        <p:txBody>
          <a:bodyPr/>
          <a:lstStyle/>
          <a:p>
            <a:pPr marL="0" indent="0">
              <a:buNone/>
            </a:pPr>
            <a:r>
              <a:rPr lang="en-US" u="sng"/>
              <a:t>New York State Move Over Law</a:t>
            </a:r>
            <a:endParaRPr lang="en-US"/>
          </a:p>
          <a:p>
            <a:r>
              <a:rPr lang="en-US"/>
              <a:t>As soon as you see lights, vests, or reflectors, check traffic around you.  SLOW DOWN and safely MOVE OVER</a:t>
            </a:r>
          </a:p>
          <a:p>
            <a:r>
              <a:rPr lang="en-US"/>
              <a:t>Drivers MUST use due care when approaching an emergency vehicle or hazard vehicle including police vehicles, fire trucks, ambulances, construction and maintenance vehicles and tow trucks</a:t>
            </a:r>
          </a:p>
          <a:p>
            <a:r>
              <a:rPr lang="en-US"/>
              <a:t>The Move Over Law applies to both sides of the roadway, not just the shoulder on the right</a:t>
            </a:r>
          </a:p>
        </p:txBody>
      </p:sp>
    </p:spTree>
    <p:extLst>
      <p:ext uri="{BB962C8B-B14F-4D97-AF65-F5344CB8AC3E}">
        <p14:creationId xmlns:p14="http://schemas.microsoft.com/office/powerpoint/2010/main" val="353377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155C-231C-4E86-82C1-2C188D420DF1}"/>
              </a:ext>
            </a:extLst>
          </p:cNvPr>
          <p:cNvSpPr>
            <a:spLocks noGrp="1"/>
          </p:cNvSpPr>
          <p:nvPr>
            <p:ph type="title"/>
          </p:nvPr>
        </p:nvSpPr>
        <p:spPr/>
        <p:txBody>
          <a:bodyPr/>
          <a:lstStyle/>
          <a:p>
            <a:r>
              <a:rPr lang="en-US" dirty="0">
                <a:ea typeface="+mj-lt"/>
                <a:cs typeface="+mj-lt"/>
              </a:rPr>
              <a:t>Key Vocabulary &amp; Topics</a:t>
            </a:r>
            <a:endParaRPr lang="en-US" dirty="0"/>
          </a:p>
        </p:txBody>
      </p:sp>
      <p:sp>
        <p:nvSpPr>
          <p:cNvPr id="3" name="Content Placeholder 2">
            <a:extLst>
              <a:ext uri="{FF2B5EF4-FFF2-40B4-BE49-F238E27FC236}">
                <a16:creationId xmlns:a16="http://schemas.microsoft.com/office/drawing/2014/main" id="{B3349B59-2C69-447B-BD54-FE827C25EFB5}"/>
              </a:ext>
            </a:extLst>
          </p:cNvPr>
          <p:cNvSpPr>
            <a:spLocks noGrp="1"/>
          </p:cNvSpPr>
          <p:nvPr>
            <p:ph sz="half" idx="1"/>
          </p:nvPr>
        </p:nvSpPr>
        <p:spPr/>
        <p:txBody>
          <a:bodyPr vert="horz" lIns="91440" tIns="45720" rIns="91440" bIns="45720" rtlCol="0" anchor="t">
            <a:normAutofit/>
          </a:bodyPr>
          <a:lstStyle/>
          <a:p>
            <a:r>
              <a:rPr lang="en-US" dirty="0">
                <a:ea typeface="+mn-lt"/>
                <a:cs typeface="+mn-lt"/>
              </a:rPr>
              <a:t>Sharing the road with other users:</a:t>
            </a:r>
          </a:p>
          <a:p>
            <a:pPr lvl="1"/>
            <a:r>
              <a:rPr lang="en-US" dirty="0">
                <a:ea typeface="+mn-lt"/>
                <a:cs typeface="+mn-lt"/>
              </a:rPr>
              <a:t>Pedestrians</a:t>
            </a:r>
          </a:p>
          <a:p>
            <a:pPr lvl="2"/>
            <a:r>
              <a:rPr lang="en-US" dirty="0">
                <a:ea typeface="+mn-lt"/>
                <a:cs typeface="+mn-lt"/>
              </a:rPr>
              <a:t>Mid-block crosswalks  </a:t>
            </a:r>
          </a:p>
          <a:p>
            <a:pPr lvl="1"/>
            <a:r>
              <a:rPr lang="en-US" dirty="0">
                <a:ea typeface="+mn-lt"/>
                <a:cs typeface="+mn-lt"/>
              </a:rPr>
              <a:t>Construction workers</a:t>
            </a:r>
          </a:p>
          <a:p>
            <a:pPr lvl="1"/>
            <a:r>
              <a:rPr lang="en-US" dirty="0">
                <a:ea typeface="+mn-lt"/>
                <a:cs typeface="+mn-lt"/>
              </a:rPr>
              <a:t>Bicycles and mopeds</a:t>
            </a:r>
          </a:p>
          <a:p>
            <a:pPr lvl="1"/>
            <a:r>
              <a:rPr lang="en-US" dirty="0">
                <a:ea typeface="+mn-lt"/>
                <a:cs typeface="+mn-lt"/>
              </a:rPr>
              <a:t>Large Trucks &amp; RV’s “No-zones”</a:t>
            </a:r>
          </a:p>
          <a:p>
            <a:pPr lvl="2"/>
            <a:r>
              <a:rPr lang="en-US" dirty="0">
                <a:ea typeface="+mn-lt"/>
                <a:cs typeface="+mn-lt"/>
              </a:rPr>
              <a:t>Off-tracking - rear wheels</a:t>
            </a:r>
          </a:p>
          <a:p>
            <a:pPr lvl="2"/>
            <a:r>
              <a:rPr lang="en-US" dirty="0">
                <a:ea typeface="+mn-lt"/>
                <a:cs typeface="+mn-lt"/>
              </a:rPr>
              <a:t>Roll Over hazards</a:t>
            </a:r>
          </a:p>
          <a:p>
            <a:pPr lvl="1"/>
            <a:endParaRPr lang="en-US" dirty="0">
              <a:cs typeface="Calibri"/>
            </a:endParaRPr>
          </a:p>
        </p:txBody>
      </p:sp>
      <p:sp>
        <p:nvSpPr>
          <p:cNvPr id="4" name="Content Placeholder 3">
            <a:extLst>
              <a:ext uri="{FF2B5EF4-FFF2-40B4-BE49-F238E27FC236}">
                <a16:creationId xmlns:a16="http://schemas.microsoft.com/office/drawing/2014/main" id="{42023D08-3F01-42C8-91E9-4F1223EDD385}"/>
              </a:ext>
            </a:extLst>
          </p:cNvPr>
          <p:cNvSpPr>
            <a:spLocks noGrp="1"/>
          </p:cNvSpPr>
          <p:nvPr>
            <p:ph sz="half" idx="2"/>
          </p:nvPr>
        </p:nvSpPr>
        <p:spPr/>
        <p:txBody>
          <a:bodyPr vert="horz" lIns="91440" tIns="45720" rIns="91440" bIns="45720" rtlCol="0" anchor="t">
            <a:normAutofit/>
          </a:bodyPr>
          <a:lstStyle/>
          <a:p>
            <a:pPr lvl="1"/>
            <a:r>
              <a:rPr lang="en-US" dirty="0">
                <a:cs typeface="Calibri"/>
              </a:rPr>
              <a:t>Emergency vehicles</a:t>
            </a:r>
            <a:endParaRPr lang="en-US" dirty="0">
              <a:ea typeface="+mn-lt"/>
              <a:cs typeface="+mn-lt"/>
            </a:endParaRPr>
          </a:p>
          <a:p>
            <a:pPr lvl="2"/>
            <a:r>
              <a:rPr lang="en-US" dirty="0">
                <a:cs typeface="Calibri"/>
              </a:rPr>
              <a:t>Move-over laws </a:t>
            </a:r>
            <a:endParaRPr lang="en-US" dirty="0">
              <a:ea typeface="+mn-lt"/>
              <a:cs typeface="+mn-lt"/>
            </a:endParaRPr>
          </a:p>
          <a:p>
            <a:pPr lvl="2"/>
            <a:r>
              <a:rPr lang="en-US" dirty="0">
                <a:cs typeface="Calibri"/>
              </a:rPr>
              <a:t>Emergency vehicle procedures  </a:t>
            </a:r>
            <a:endParaRPr lang="en-US" dirty="0">
              <a:ea typeface="+mn-lt"/>
              <a:cs typeface="+mn-lt"/>
            </a:endParaRPr>
          </a:p>
          <a:p>
            <a:pPr lvl="1"/>
            <a:r>
              <a:rPr lang="en-US" dirty="0">
                <a:cs typeface="Calibri"/>
              </a:rPr>
              <a:t>Farm vehicles</a:t>
            </a:r>
            <a:endParaRPr lang="en-US" dirty="0">
              <a:ea typeface="+mn-lt"/>
              <a:cs typeface="+mn-lt"/>
            </a:endParaRPr>
          </a:p>
          <a:p>
            <a:pPr lvl="1"/>
            <a:r>
              <a:rPr lang="en-US" dirty="0">
                <a:cs typeface="Calibri"/>
              </a:rPr>
              <a:t>Horse and buggies </a:t>
            </a:r>
            <a:endParaRPr lang="en-US" dirty="0">
              <a:ea typeface="+mn-lt"/>
              <a:cs typeface="+mn-lt"/>
            </a:endParaRPr>
          </a:p>
          <a:p>
            <a:pPr marL="0" indent="0">
              <a:buNone/>
            </a:pPr>
            <a:endParaRPr lang="en-US" dirty="0">
              <a:cs typeface="Calibri"/>
            </a:endParaRPr>
          </a:p>
        </p:txBody>
      </p:sp>
    </p:spTree>
    <p:extLst>
      <p:ext uri="{BB962C8B-B14F-4D97-AF65-F5344CB8AC3E}">
        <p14:creationId xmlns:p14="http://schemas.microsoft.com/office/powerpoint/2010/main" val="919470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0DA93-7A4E-4860-B81A-003AA46D9355}"/>
              </a:ext>
            </a:extLst>
          </p:cNvPr>
          <p:cNvSpPr>
            <a:spLocks noGrp="1"/>
          </p:cNvSpPr>
          <p:nvPr>
            <p:ph type="title"/>
          </p:nvPr>
        </p:nvSpPr>
        <p:spPr/>
        <p:txBody>
          <a:bodyPr/>
          <a:lstStyle/>
          <a:p>
            <a:r>
              <a:rPr lang="en-US"/>
              <a:t>Emergency Vehicles</a:t>
            </a:r>
          </a:p>
        </p:txBody>
      </p:sp>
      <p:sp>
        <p:nvSpPr>
          <p:cNvPr id="3" name="Content Placeholder 2">
            <a:extLst>
              <a:ext uri="{FF2B5EF4-FFF2-40B4-BE49-F238E27FC236}">
                <a16:creationId xmlns:a16="http://schemas.microsoft.com/office/drawing/2014/main" id="{BE18429A-03EC-4F1A-8978-F0EBB89CCBAB}"/>
              </a:ext>
            </a:extLst>
          </p:cNvPr>
          <p:cNvSpPr>
            <a:spLocks noGrp="1"/>
          </p:cNvSpPr>
          <p:nvPr>
            <p:ph idx="1"/>
          </p:nvPr>
        </p:nvSpPr>
        <p:spPr/>
        <p:txBody>
          <a:bodyPr/>
          <a:lstStyle/>
          <a:p>
            <a:pPr marL="0" indent="0">
              <a:buNone/>
            </a:pPr>
            <a:r>
              <a:rPr lang="en-US"/>
              <a:t>View Video “Slow Down, Move Over PSA” by NYS DMV</a:t>
            </a:r>
          </a:p>
          <a:p>
            <a:pPr marL="0" indent="0">
              <a:buNone/>
            </a:pPr>
            <a:endParaRPr lang="en-US"/>
          </a:p>
          <a:p>
            <a:pPr marL="0" indent="0">
              <a:buNone/>
            </a:pPr>
            <a:endParaRPr lang="en-US"/>
          </a:p>
          <a:p>
            <a:pPr marL="0" indent="0" algn="ctr">
              <a:buNone/>
            </a:pPr>
            <a:r>
              <a:rPr lang="en-US">
                <a:hlinkClick r:id="rId2"/>
              </a:rPr>
              <a:t>https://www.youtube.com/watch?v=74SgAZv89wE&amp;t=7s</a:t>
            </a:r>
            <a:endParaRPr lang="en-US"/>
          </a:p>
          <a:p>
            <a:pPr marL="0" indent="0" algn="ctr">
              <a:buNone/>
            </a:pPr>
            <a:endParaRPr lang="en-US"/>
          </a:p>
        </p:txBody>
      </p:sp>
    </p:spTree>
    <p:extLst>
      <p:ext uri="{BB962C8B-B14F-4D97-AF65-F5344CB8AC3E}">
        <p14:creationId xmlns:p14="http://schemas.microsoft.com/office/powerpoint/2010/main" val="3890141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046D-0CA6-4EFA-8CE1-7A25A7566105}"/>
              </a:ext>
            </a:extLst>
          </p:cNvPr>
          <p:cNvSpPr>
            <a:spLocks noGrp="1"/>
          </p:cNvSpPr>
          <p:nvPr>
            <p:ph type="title"/>
          </p:nvPr>
        </p:nvSpPr>
        <p:spPr/>
        <p:txBody>
          <a:bodyPr/>
          <a:lstStyle/>
          <a:p>
            <a:r>
              <a:rPr lang="en-US"/>
              <a:t>Buses</a:t>
            </a:r>
          </a:p>
        </p:txBody>
      </p:sp>
      <p:sp>
        <p:nvSpPr>
          <p:cNvPr id="3" name="Content Placeholder 2">
            <a:extLst>
              <a:ext uri="{FF2B5EF4-FFF2-40B4-BE49-F238E27FC236}">
                <a16:creationId xmlns:a16="http://schemas.microsoft.com/office/drawing/2014/main" id="{37CD6953-52AF-49E4-A651-C1C41E16DBAF}"/>
              </a:ext>
            </a:extLst>
          </p:cNvPr>
          <p:cNvSpPr>
            <a:spLocks noGrp="1"/>
          </p:cNvSpPr>
          <p:nvPr>
            <p:ph idx="1"/>
          </p:nvPr>
        </p:nvSpPr>
        <p:spPr>
          <a:xfrm>
            <a:off x="484632" y="1736277"/>
            <a:ext cx="5137955" cy="1692723"/>
          </a:xfrm>
        </p:spPr>
        <p:txBody>
          <a:bodyPr/>
          <a:lstStyle/>
          <a:p>
            <a:pPr marL="0" indent="0">
              <a:buNone/>
            </a:pPr>
            <a:r>
              <a:rPr lang="en-US"/>
              <a:t>Two most common types of buses</a:t>
            </a:r>
          </a:p>
          <a:p>
            <a:pPr marL="514350" indent="-514350">
              <a:buFont typeface="+mj-lt"/>
              <a:buAutoNum type="arabicPeriod"/>
            </a:pPr>
            <a:r>
              <a:rPr lang="en-US"/>
              <a:t>Local mass transit buses</a:t>
            </a:r>
          </a:p>
          <a:p>
            <a:pPr marL="514350" indent="-514350">
              <a:buFont typeface="+mj-lt"/>
              <a:buAutoNum type="arabicPeriod"/>
            </a:pPr>
            <a:r>
              <a:rPr lang="en-US"/>
              <a:t>School buses</a:t>
            </a:r>
          </a:p>
        </p:txBody>
      </p:sp>
      <p:sp>
        <p:nvSpPr>
          <p:cNvPr id="4" name="Content Placeholder 2">
            <a:extLst>
              <a:ext uri="{FF2B5EF4-FFF2-40B4-BE49-F238E27FC236}">
                <a16:creationId xmlns:a16="http://schemas.microsoft.com/office/drawing/2014/main" id="{D0D6015B-A6AD-4D0F-9040-C8C110AD432D}"/>
              </a:ext>
            </a:extLst>
          </p:cNvPr>
          <p:cNvSpPr txBox="1">
            <a:spLocks/>
          </p:cNvSpPr>
          <p:nvPr/>
        </p:nvSpPr>
        <p:spPr>
          <a:xfrm>
            <a:off x="5419344" y="3712612"/>
            <a:ext cx="6399308" cy="27736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Laws Governing School Buses</a:t>
            </a:r>
          </a:p>
          <a:p>
            <a:pPr marL="514350" indent="-514350">
              <a:buFont typeface="+mj-lt"/>
              <a:buAutoNum type="arabicPeriod"/>
            </a:pPr>
            <a:r>
              <a:rPr lang="en-US"/>
              <a:t>Traffic going in both direction on a two-way street needs to stop when a school bus stops to load or unload passengers</a:t>
            </a:r>
          </a:p>
          <a:p>
            <a:pPr marL="514350" indent="-514350">
              <a:buFont typeface="+mj-lt"/>
              <a:buAutoNum type="arabicPeriod"/>
            </a:pPr>
            <a:r>
              <a:rPr lang="en-US"/>
              <a:t>Follow the school zone speed limit posted around schools</a:t>
            </a:r>
          </a:p>
        </p:txBody>
      </p:sp>
      <p:pic>
        <p:nvPicPr>
          <p:cNvPr id="6" name="Picture 5" descr="Image of mass transportation bus.  Royalty free image from pexels.com">
            <a:extLst>
              <a:ext uri="{FF2B5EF4-FFF2-40B4-BE49-F238E27FC236}">
                <a16:creationId xmlns:a16="http://schemas.microsoft.com/office/drawing/2014/main" id="{A1F5C805-2ED6-4738-BF66-3017064DE7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820" b="17527"/>
          <a:stretch/>
        </p:blipFill>
        <p:spPr>
          <a:xfrm>
            <a:off x="638783" y="3317133"/>
            <a:ext cx="3514928" cy="3356042"/>
          </a:xfrm>
          <a:prstGeom prst="rect">
            <a:avLst/>
          </a:prstGeom>
        </p:spPr>
      </p:pic>
      <p:pic>
        <p:nvPicPr>
          <p:cNvPr id="8" name="Picture 7" descr="Image of school bus.  Royalty free image from pexels.com">
            <a:extLst>
              <a:ext uri="{FF2B5EF4-FFF2-40B4-BE49-F238E27FC236}">
                <a16:creationId xmlns:a16="http://schemas.microsoft.com/office/drawing/2014/main" id="{E1BA4112-38E4-4817-9EA3-B64735DC19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675"/>
          <a:stretch/>
        </p:blipFill>
        <p:spPr>
          <a:xfrm>
            <a:off x="6705880" y="567224"/>
            <a:ext cx="3069387" cy="3145388"/>
          </a:xfrm>
          <a:prstGeom prst="rect">
            <a:avLst/>
          </a:prstGeom>
        </p:spPr>
      </p:pic>
    </p:spTree>
    <p:extLst>
      <p:ext uri="{BB962C8B-B14F-4D97-AF65-F5344CB8AC3E}">
        <p14:creationId xmlns:p14="http://schemas.microsoft.com/office/powerpoint/2010/main" val="2812732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330E-883A-4E32-B95E-9738A065F5CB}"/>
              </a:ext>
            </a:extLst>
          </p:cNvPr>
          <p:cNvSpPr>
            <a:spLocks noGrp="1"/>
          </p:cNvSpPr>
          <p:nvPr>
            <p:ph type="title"/>
          </p:nvPr>
        </p:nvSpPr>
        <p:spPr/>
        <p:txBody>
          <a:bodyPr/>
          <a:lstStyle/>
          <a:p>
            <a:r>
              <a:rPr lang="en-US"/>
              <a:t>Farm Vehicles</a:t>
            </a:r>
          </a:p>
        </p:txBody>
      </p:sp>
      <p:sp>
        <p:nvSpPr>
          <p:cNvPr id="3" name="Content Placeholder 2">
            <a:extLst>
              <a:ext uri="{FF2B5EF4-FFF2-40B4-BE49-F238E27FC236}">
                <a16:creationId xmlns:a16="http://schemas.microsoft.com/office/drawing/2014/main" id="{2A9646A0-79D4-4117-B13F-9A577A940663}"/>
              </a:ext>
            </a:extLst>
          </p:cNvPr>
          <p:cNvSpPr>
            <a:spLocks noGrp="1"/>
          </p:cNvSpPr>
          <p:nvPr>
            <p:ph idx="1"/>
          </p:nvPr>
        </p:nvSpPr>
        <p:spPr>
          <a:xfrm>
            <a:off x="484632" y="1736277"/>
            <a:ext cx="7667147" cy="4440685"/>
          </a:xfrm>
        </p:spPr>
        <p:txBody>
          <a:bodyPr/>
          <a:lstStyle/>
          <a:p>
            <a:r>
              <a:rPr lang="en-US"/>
              <a:t>Are often going well below the speed limit</a:t>
            </a:r>
          </a:p>
          <a:p>
            <a:endParaRPr lang="en-US"/>
          </a:p>
          <a:p>
            <a:r>
              <a:rPr lang="en-US"/>
              <a:t>Expect to see them a lot during the Spring (for planting) and the Fall (for harvesting) when driving on country roads</a:t>
            </a:r>
          </a:p>
          <a:p>
            <a:endParaRPr lang="en-US"/>
          </a:p>
          <a:p>
            <a:r>
              <a:rPr lang="en-US"/>
              <a:t>When passing, make sure you have a clear line of sight—give them plenty of room!!</a:t>
            </a:r>
          </a:p>
        </p:txBody>
      </p:sp>
      <p:pic>
        <p:nvPicPr>
          <p:cNvPr id="5" name="Picture 4" descr="Image of a large farm vehicle.  Royalty free picture from pexels.com">
            <a:extLst>
              <a:ext uri="{FF2B5EF4-FFF2-40B4-BE49-F238E27FC236}">
                <a16:creationId xmlns:a16="http://schemas.microsoft.com/office/drawing/2014/main" id="{E9D2764A-9091-471B-85A2-F708047D2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917" y="1711895"/>
            <a:ext cx="4085451" cy="2611704"/>
          </a:xfrm>
          <a:prstGeom prst="rect">
            <a:avLst/>
          </a:prstGeom>
        </p:spPr>
      </p:pic>
    </p:spTree>
    <p:extLst>
      <p:ext uri="{BB962C8B-B14F-4D97-AF65-F5344CB8AC3E}">
        <p14:creationId xmlns:p14="http://schemas.microsoft.com/office/powerpoint/2010/main" val="4043067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EFF0-7D10-4864-A715-1C75971CB050}"/>
              </a:ext>
            </a:extLst>
          </p:cNvPr>
          <p:cNvSpPr>
            <a:spLocks noGrp="1"/>
          </p:cNvSpPr>
          <p:nvPr>
            <p:ph type="title"/>
          </p:nvPr>
        </p:nvSpPr>
        <p:spPr/>
        <p:txBody>
          <a:bodyPr/>
          <a:lstStyle/>
          <a:p>
            <a:r>
              <a:rPr lang="en-US"/>
              <a:t>Animals – Horse Drawn Carriages</a:t>
            </a:r>
          </a:p>
        </p:txBody>
      </p:sp>
      <p:sp>
        <p:nvSpPr>
          <p:cNvPr id="3" name="Content Placeholder 2">
            <a:extLst>
              <a:ext uri="{FF2B5EF4-FFF2-40B4-BE49-F238E27FC236}">
                <a16:creationId xmlns:a16="http://schemas.microsoft.com/office/drawing/2014/main" id="{D1427FCC-519F-4FE3-AA70-2099AFBE053F}"/>
              </a:ext>
            </a:extLst>
          </p:cNvPr>
          <p:cNvSpPr>
            <a:spLocks noGrp="1"/>
          </p:cNvSpPr>
          <p:nvPr>
            <p:ph idx="1"/>
          </p:nvPr>
        </p:nvSpPr>
        <p:spPr>
          <a:xfrm>
            <a:off x="484632" y="1736277"/>
            <a:ext cx="4204100" cy="4440685"/>
          </a:xfrm>
        </p:spPr>
        <p:txBody>
          <a:bodyPr/>
          <a:lstStyle/>
          <a:p>
            <a:pPr marL="0" indent="0">
              <a:buNone/>
            </a:pPr>
            <a:r>
              <a:rPr lang="en-US"/>
              <a:t>Limitations:</a:t>
            </a:r>
          </a:p>
          <a:p>
            <a:r>
              <a:rPr lang="en-US"/>
              <a:t>Sight</a:t>
            </a:r>
          </a:p>
          <a:p>
            <a:r>
              <a:rPr lang="en-US"/>
              <a:t>Speed</a:t>
            </a:r>
          </a:p>
          <a:p>
            <a:r>
              <a:rPr lang="en-US"/>
              <a:t>Erratic behavior when frightened</a:t>
            </a:r>
          </a:p>
        </p:txBody>
      </p:sp>
      <p:sp>
        <p:nvSpPr>
          <p:cNvPr id="4" name="Content Placeholder 2">
            <a:extLst>
              <a:ext uri="{FF2B5EF4-FFF2-40B4-BE49-F238E27FC236}">
                <a16:creationId xmlns:a16="http://schemas.microsoft.com/office/drawing/2014/main" id="{22645F75-3E2C-4090-AD60-E783C8B765F7}"/>
              </a:ext>
            </a:extLst>
          </p:cNvPr>
          <p:cNvSpPr txBox="1">
            <a:spLocks/>
          </p:cNvSpPr>
          <p:nvPr/>
        </p:nvSpPr>
        <p:spPr>
          <a:xfrm>
            <a:off x="5530044" y="1711895"/>
            <a:ext cx="6177323" cy="3083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Special Considerations</a:t>
            </a:r>
          </a:p>
          <a:p>
            <a:r>
              <a:rPr lang="en-US" dirty="0"/>
              <a:t>Horses and horse-drawn carriages</a:t>
            </a:r>
            <a:endParaRPr lang="en-US" dirty="0">
              <a:cs typeface="Calibri"/>
            </a:endParaRPr>
          </a:p>
          <a:p>
            <a:pPr lvl="1"/>
            <a:r>
              <a:rPr lang="en-US" dirty="0"/>
              <a:t>Visibility issues</a:t>
            </a:r>
            <a:endParaRPr lang="en-US" dirty="0">
              <a:cs typeface="Calibri"/>
            </a:endParaRPr>
          </a:p>
          <a:p>
            <a:pPr lvl="1"/>
            <a:r>
              <a:rPr lang="en-US" dirty="0"/>
              <a:t>Easily scared</a:t>
            </a:r>
            <a:endParaRPr lang="en-US" dirty="0">
              <a:cs typeface="Calibri"/>
            </a:endParaRPr>
          </a:p>
          <a:p>
            <a:pPr lvl="1"/>
            <a:r>
              <a:rPr lang="en-US" dirty="0"/>
              <a:t>Don’t beep at them</a:t>
            </a:r>
            <a:endParaRPr lang="en-US" dirty="0">
              <a:cs typeface="Calibri"/>
            </a:endParaRPr>
          </a:p>
          <a:p>
            <a:pPr lvl="1"/>
            <a:r>
              <a:rPr lang="en-US" dirty="0"/>
              <a:t>Slow down</a:t>
            </a:r>
            <a:endParaRPr lang="en-US" dirty="0">
              <a:cs typeface="Calibri"/>
            </a:endParaRPr>
          </a:p>
          <a:p>
            <a:pPr lvl="1"/>
            <a:r>
              <a:rPr lang="en-US" dirty="0"/>
              <a:t>Give extra room when passing</a:t>
            </a:r>
            <a:endParaRPr lang="en-US" dirty="0">
              <a:cs typeface="Calibri"/>
            </a:endParaRPr>
          </a:p>
        </p:txBody>
      </p:sp>
      <p:pic>
        <p:nvPicPr>
          <p:cNvPr id="6" name="Picture 5" descr="Image of carriage.  Royalty free image from pexels.com">
            <a:extLst>
              <a:ext uri="{FF2B5EF4-FFF2-40B4-BE49-F238E27FC236}">
                <a16:creationId xmlns:a16="http://schemas.microsoft.com/office/drawing/2014/main" id="{EA43A5D6-E921-41E8-9B5F-548CCCF92D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882" y="4211534"/>
            <a:ext cx="3765415" cy="2510277"/>
          </a:xfrm>
          <a:prstGeom prst="rect">
            <a:avLst/>
          </a:prstGeom>
        </p:spPr>
      </p:pic>
    </p:spTree>
    <p:extLst>
      <p:ext uri="{BB962C8B-B14F-4D97-AF65-F5344CB8AC3E}">
        <p14:creationId xmlns:p14="http://schemas.microsoft.com/office/powerpoint/2010/main" val="913567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7427C-9040-4F63-AD72-775ADFE601BD}"/>
              </a:ext>
            </a:extLst>
          </p:cNvPr>
          <p:cNvSpPr>
            <a:spLocks noGrp="1"/>
          </p:cNvSpPr>
          <p:nvPr>
            <p:ph type="title"/>
          </p:nvPr>
        </p:nvSpPr>
        <p:spPr/>
        <p:txBody>
          <a:bodyPr/>
          <a:lstStyle/>
          <a:p>
            <a:r>
              <a:rPr lang="en-US"/>
              <a:t>Animals – Wild and Domestic</a:t>
            </a:r>
          </a:p>
        </p:txBody>
      </p:sp>
      <p:sp>
        <p:nvSpPr>
          <p:cNvPr id="3" name="Content Placeholder 2">
            <a:extLst>
              <a:ext uri="{FF2B5EF4-FFF2-40B4-BE49-F238E27FC236}">
                <a16:creationId xmlns:a16="http://schemas.microsoft.com/office/drawing/2014/main" id="{450B1F3A-3699-4447-B8E9-3BB3997C74DA}"/>
              </a:ext>
            </a:extLst>
          </p:cNvPr>
          <p:cNvSpPr>
            <a:spLocks noGrp="1"/>
          </p:cNvSpPr>
          <p:nvPr>
            <p:ph idx="1"/>
          </p:nvPr>
        </p:nvSpPr>
        <p:spPr>
          <a:xfrm>
            <a:off x="484632" y="1736277"/>
            <a:ext cx="7093215" cy="4440685"/>
          </a:xfrm>
        </p:spPr>
        <p:txBody>
          <a:bodyPr/>
          <a:lstStyle/>
          <a:p>
            <a:pPr marL="0" indent="0">
              <a:buNone/>
            </a:pPr>
            <a:r>
              <a:rPr lang="en-US"/>
              <a:t>Characteristics:</a:t>
            </a:r>
          </a:p>
          <a:p>
            <a:pPr lvl="1"/>
            <a:r>
              <a:rPr lang="en-US" sz="2800"/>
              <a:t>Vary in size</a:t>
            </a:r>
          </a:p>
          <a:p>
            <a:pPr lvl="2"/>
            <a:r>
              <a:rPr lang="en-US" sz="2800"/>
              <a:t>Small = squirrel, cat, dog, raccoon, etc.</a:t>
            </a:r>
          </a:p>
          <a:p>
            <a:pPr lvl="2"/>
            <a:r>
              <a:rPr lang="en-US" sz="2800"/>
              <a:t>Large = Moose, horse, cow, etc.</a:t>
            </a:r>
          </a:p>
          <a:p>
            <a:pPr lvl="2"/>
            <a:endParaRPr lang="en-US" sz="2800"/>
          </a:p>
          <a:p>
            <a:pPr lvl="1"/>
            <a:r>
              <a:rPr lang="en-US" sz="2800"/>
              <a:t>May be pets (duty to inform)</a:t>
            </a:r>
          </a:p>
          <a:p>
            <a:pPr lvl="1"/>
            <a:endParaRPr lang="en-US" sz="2800"/>
          </a:p>
          <a:p>
            <a:pPr lvl="1"/>
            <a:r>
              <a:rPr lang="en-US" sz="2800"/>
              <a:t>Drivers swerve to miss</a:t>
            </a:r>
          </a:p>
        </p:txBody>
      </p:sp>
      <p:pic>
        <p:nvPicPr>
          <p:cNvPr id="5" name="Picture 4" descr="Image of cow crossing the road.  Royalty free image from pexels.com&#10;">
            <a:extLst>
              <a:ext uri="{FF2B5EF4-FFF2-40B4-BE49-F238E27FC236}">
                <a16:creationId xmlns:a16="http://schemas.microsoft.com/office/drawing/2014/main" id="{498762F9-97DE-4466-93E3-3B3BC88CC1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099" y="3284064"/>
            <a:ext cx="4339347" cy="2892898"/>
          </a:xfrm>
          <a:prstGeom prst="rect">
            <a:avLst/>
          </a:prstGeom>
        </p:spPr>
      </p:pic>
    </p:spTree>
    <p:extLst>
      <p:ext uri="{BB962C8B-B14F-4D97-AF65-F5344CB8AC3E}">
        <p14:creationId xmlns:p14="http://schemas.microsoft.com/office/powerpoint/2010/main" val="1159222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9134-600C-43FD-917C-910AFFD76D9F}"/>
              </a:ext>
            </a:extLst>
          </p:cNvPr>
          <p:cNvSpPr>
            <a:spLocks noGrp="1"/>
          </p:cNvSpPr>
          <p:nvPr>
            <p:ph type="title"/>
          </p:nvPr>
        </p:nvSpPr>
        <p:spPr/>
        <p:txBody>
          <a:bodyPr/>
          <a:lstStyle/>
          <a:p>
            <a:r>
              <a:rPr lang="en-US"/>
              <a:t>Avoiding Collisions with Animals</a:t>
            </a:r>
          </a:p>
        </p:txBody>
      </p:sp>
      <p:sp>
        <p:nvSpPr>
          <p:cNvPr id="3" name="Content Placeholder 2">
            <a:extLst>
              <a:ext uri="{FF2B5EF4-FFF2-40B4-BE49-F238E27FC236}">
                <a16:creationId xmlns:a16="http://schemas.microsoft.com/office/drawing/2014/main" id="{50A66882-0962-4E67-92AD-57A03809736A}"/>
              </a:ext>
            </a:extLst>
          </p:cNvPr>
          <p:cNvSpPr>
            <a:spLocks noGrp="1"/>
          </p:cNvSpPr>
          <p:nvPr>
            <p:ph idx="1"/>
          </p:nvPr>
        </p:nvSpPr>
        <p:spPr/>
        <p:txBody>
          <a:bodyPr>
            <a:normAutofit lnSpcReduction="10000"/>
          </a:bodyPr>
          <a:lstStyle/>
          <a:p>
            <a:r>
              <a:rPr lang="en-US"/>
              <a:t>Vary in size</a:t>
            </a:r>
          </a:p>
          <a:p>
            <a:r>
              <a:rPr lang="en-US"/>
              <a:t>Large animals are more active first thing in the morning, in the evening and at night</a:t>
            </a:r>
          </a:p>
          <a:p>
            <a:r>
              <a:rPr lang="en-US"/>
              <a:t>Large animals are particularly active during rut – hunting season</a:t>
            </a:r>
          </a:p>
          <a:p>
            <a:r>
              <a:rPr lang="en-US"/>
              <a:t>Do not swerve to avoid hitting a large animal and risk losing control of your vehicle</a:t>
            </a:r>
          </a:p>
          <a:p>
            <a:endParaRPr lang="en-US"/>
          </a:p>
          <a:p>
            <a:pPr marL="0" indent="0">
              <a:buNone/>
            </a:pPr>
            <a:r>
              <a:rPr lang="en-US"/>
              <a:t>If you hit a dog, cat, horse, or an animal such as cattle – you must inform the owner of the animal or a police officer.  Give your name, address, proof of insurance, and license number.</a:t>
            </a:r>
          </a:p>
        </p:txBody>
      </p:sp>
    </p:spTree>
    <p:extLst>
      <p:ext uri="{BB962C8B-B14F-4D97-AF65-F5344CB8AC3E}">
        <p14:creationId xmlns:p14="http://schemas.microsoft.com/office/powerpoint/2010/main" val="863244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77AC-3B90-4BA3-9CC8-0661F2389019}"/>
              </a:ext>
            </a:extLst>
          </p:cNvPr>
          <p:cNvSpPr>
            <a:spLocks noGrp="1"/>
          </p:cNvSpPr>
          <p:nvPr>
            <p:ph type="title"/>
          </p:nvPr>
        </p:nvSpPr>
        <p:spPr/>
        <p:txBody>
          <a:bodyPr/>
          <a:lstStyle/>
          <a:p>
            <a:r>
              <a:rPr lang="en-US"/>
              <a:t>Railroad Crossings</a:t>
            </a:r>
          </a:p>
        </p:txBody>
      </p:sp>
      <p:sp>
        <p:nvSpPr>
          <p:cNvPr id="3" name="Content Placeholder 2">
            <a:extLst>
              <a:ext uri="{FF2B5EF4-FFF2-40B4-BE49-F238E27FC236}">
                <a16:creationId xmlns:a16="http://schemas.microsoft.com/office/drawing/2014/main" id="{DC568FF8-2840-48D9-B5DF-1D0814781E9B}"/>
              </a:ext>
            </a:extLst>
          </p:cNvPr>
          <p:cNvSpPr>
            <a:spLocks noGrp="1"/>
          </p:cNvSpPr>
          <p:nvPr>
            <p:ph idx="1"/>
          </p:nvPr>
        </p:nvSpPr>
        <p:spPr/>
        <p:txBody>
          <a:bodyPr vert="horz" lIns="91440" tIns="45720" rIns="91440" bIns="45720" rtlCol="0" anchor="t">
            <a:normAutofit/>
          </a:bodyPr>
          <a:lstStyle/>
          <a:p>
            <a:r>
              <a:rPr lang="en-US" dirty="0"/>
              <a:t>Trains can’t change lanes and it takes them 3/4 of a mile to stop with an average load.  Hence, on the road drivers must be vigilant and adhere to safety rules.</a:t>
            </a:r>
          </a:p>
          <a:p>
            <a:endParaRPr lang="en-US"/>
          </a:p>
          <a:p>
            <a:r>
              <a:rPr lang="en-US" dirty="0"/>
              <a:t>Train intersection collisions occur each year because of drivers who are impatient and who try to beat the safety precautions set up to protect drivers.</a:t>
            </a:r>
            <a:endParaRPr lang="en-US" dirty="0">
              <a:cs typeface="Calibri"/>
            </a:endParaRPr>
          </a:p>
          <a:p>
            <a:endParaRPr lang="en-US"/>
          </a:p>
          <a:p>
            <a:pPr marL="0" indent="0" algn="ctr">
              <a:buNone/>
            </a:pPr>
            <a:r>
              <a:rPr lang="en-US" dirty="0"/>
              <a:t>What controls can be found at a train intersection?</a:t>
            </a:r>
            <a:endParaRPr lang="en-US" dirty="0">
              <a:cs typeface="Calibri"/>
            </a:endParaRPr>
          </a:p>
        </p:txBody>
      </p:sp>
    </p:spTree>
    <p:extLst>
      <p:ext uri="{BB962C8B-B14F-4D97-AF65-F5344CB8AC3E}">
        <p14:creationId xmlns:p14="http://schemas.microsoft.com/office/powerpoint/2010/main" val="1208562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2F276-6F36-486A-A8C6-FAEFAD847CD6}"/>
              </a:ext>
            </a:extLst>
          </p:cNvPr>
          <p:cNvSpPr>
            <a:spLocks noGrp="1"/>
          </p:cNvSpPr>
          <p:nvPr>
            <p:ph type="title"/>
          </p:nvPr>
        </p:nvSpPr>
        <p:spPr/>
        <p:txBody>
          <a:bodyPr/>
          <a:lstStyle/>
          <a:p>
            <a:r>
              <a:rPr lang="en-US"/>
              <a:t>Rail Signs and Signals</a:t>
            </a:r>
          </a:p>
        </p:txBody>
      </p:sp>
      <p:sp>
        <p:nvSpPr>
          <p:cNvPr id="3" name="Content Placeholder 2">
            <a:extLst>
              <a:ext uri="{FF2B5EF4-FFF2-40B4-BE49-F238E27FC236}">
                <a16:creationId xmlns:a16="http://schemas.microsoft.com/office/drawing/2014/main" id="{53C1AE13-436A-4F0E-A6E6-F5F275B250FA}"/>
              </a:ext>
            </a:extLst>
          </p:cNvPr>
          <p:cNvSpPr>
            <a:spLocks noGrp="1"/>
          </p:cNvSpPr>
          <p:nvPr>
            <p:ph idx="1"/>
          </p:nvPr>
        </p:nvSpPr>
        <p:spPr/>
        <p:txBody>
          <a:bodyPr/>
          <a:lstStyle/>
          <a:p>
            <a:r>
              <a:rPr lang="en-US"/>
              <a:t>Active Signs: electronic devices that warn of the approach, or presence, of rail traffic at grade crossings</a:t>
            </a:r>
          </a:p>
          <a:p>
            <a:endParaRPr lang="en-US"/>
          </a:p>
          <a:p>
            <a:r>
              <a:rPr lang="en-US"/>
              <a:t>Passive Signs:  signs that alert motorists that they are approaching a highway-rail grade crossing</a:t>
            </a:r>
          </a:p>
        </p:txBody>
      </p:sp>
    </p:spTree>
    <p:extLst>
      <p:ext uri="{BB962C8B-B14F-4D97-AF65-F5344CB8AC3E}">
        <p14:creationId xmlns:p14="http://schemas.microsoft.com/office/powerpoint/2010/main" val="3436743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CE650-786B-48F1-A659-7DCAD97347BB}"/>
              </a:ext>
            </a:extLst>
          </p:cNvPr>
          <p:cNvSpPr>
            <a:spLocks noGrp="1"/>
          </p:cNvSpPr>
          <p:nvPr>
            <p:ph type="title"/>
          </p:nvPr>
        </p:nvSpPr>
        <p:spPr/>
        <p:txBody>
          <a:bodyPr/>
          <a:lstStyle/>
          <a:p>
            <a:r>
              <a:rPr lang="en-US"/>
              <a:t>Signs: Before the Crossing</a:t>
            </a:r>
          </a:p>
        </p:txBody>
      </p:sp>
      <p:sp>
        <p:nvSpPr>
          <p:cNvPr id="3" name="Content Placeholder 2">
            <a:extLst>
              <a:ext uri="{FF2B5EF4-FFF2-40B4-BE49-F238E27FC236}">
                <a16:creationId xmlns:a16="http://schemas.microsoft.com/office/drawing/2014/main" id="{CE3B00B8-848C-4E2B-9786-346AE8141E49}"/>
              </a:ext>
            </a:extLst>
          </p:cNvPr>
          <p:cNvSpPr>
            <a:spLocks noGrp="1"/>
          </p:cNvSpPr>
          <p:nvPr>
            <p:ph idx="1"/>
          </p:nvPr>
        </p:nvSpPr>
        <p:spPr/>
        <p:txBody>
          <a:bodyPr/>
          <a:lstStyle/>
          <a:p>
            <a:pPr marL="0" indent="0">
              <a:buNone/>
            </a:pPr>
            <a:r>
              <a:rPr lang="en-US"/>
              <a:t>Watch for these signs:</a:t>
            </a:r>
          </a:p>
        </p:txBody>
      </p:sp>
      <p:pic>
        <p:nvPicPr>
          <p:cNvPr id="4" name="512D0475-73D1-41A8-07D7-094570776653" descr="Image of railroad crossing sign">
            <a:extLst>
              <a:ext uri="{FF2B5EF4-FFF2-40B4-BE49-F238E27FC236}">
                <a16:creationId xmlns:a16="http://schemas.microsoft.com/office/drawing/2014/main" id="{75FA39E4-99B4-468E-AFBB-EB56DABA0047}"/>
              </a:ext>
            </a:extLst>
          </p:cNvPr>
          <p:cNvPicPr>
            <a:picLocks noChangeAspect="1"/>
          </p:cNvPicPr>
          <p:nvPr/>
        </p:nvPicPr>
        <p:blipFill>
          <a:blip r:embed="rId2" cstate="print">
            <a:extLst>
              <a:ext uri="{409BFF37-7C3E-4392-BE65-8EF5764B765C}"/>
            </a:extLst>
          </a:blip>
          <a:stretch>
            <a:fillRect/>
          </a:stretch>
        </p:blipFill>
        <p:spPr>
          <a:xfrm>
            <a:off x="4740612" y="2166228"/>
            <a:ext cx="3048000" cy="2676525"/>
          </a:xfrm>
          <a:prstGeom prst="rect">
            <a:avLst/>
          </a:prstGeom>
        </p:spPr>
      </p:pic>
      <p:sp>
        <p:nvSpPr>
          <p:cNvPr id="7" name="TextBox 6">
            <a:extLst>
              <a:ext uri="{FF2B5EF4-FFF2-40B4-BE49-F238E27FC236}">
                <a16:creationId xmlns:a16="http://schemas.microsoft.com/office/drawing/2014/main" id="{AD772BFB-95C0-4B17-9A9A-6B997B3F6823}"/>
              </a:ext>
            </a:extLst>
          </p:cNvPr>
          <p:cNvSpPr txBox="1"/>
          <p:nvPr/>
        </p:nvSpPr>
        <p:spPr>
          <a:xfrm>
            <a:off x="6504914" y="4716855"/>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New York Operation Lifesaver Inc.</a:t>
            </a:r>
          </a:p>
        </p:txBody>
      </p:sp>
    </p:spTree>
    <p:extLst>
      <p:ext uri="{BB962C8B-B14F-4D97-AF65-F5344CB8AC3E}">
        <p14:creationId xmlns:p14="http://schemas.microsoft.com/office/powerpoint/2010/main" val="3634221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DBB6-3EFA-4D68-B3FD-9E2CF758A74D}"/>
              </a:ext>
            </a:extLst>
          </p:cNvPr>
          <p:cNvSpPr>
            <a:spLocks noGrp="1"/>
          </p:cNvSpPr>
          <p:nvPr>
            <p:ph type="title"/>
          </p:nvPr>
        </p:nvSpPr>
        <p:spPr/>
        <p:txBody>
          <a:bodyPr/>
          <a:lstStyle/>
          <a:p>
            <a:r>
              <a:rPr lang="en-US"/>
              <a:t>On the Road: Pavement Markings</a:t>
            </a:r>
          </a:p>
        </p:txBody>
      </p:sp>
      <p:sp>
        <p:nvSpPr>
          <p:cNvPr id="3" name="Content Placeholder 2">
            <a:extLst>
              <a:ext uri="{FF2B5EF4-FFF2-40B4-BE49-F238E27FC236}">
                <a16:creationId xmlns:a16="http://schemas.microsoft.com/office/drawing/2014/main" id="{26E94DD1-4264-4D40-B5C2-3FC1BE94848A}"/>
              </a:ext>
            </a:extLst>
          </p:cNvPr>
          <p:cNvSpPr>
            <a:spLocks noGrp="1"/>
          </p:cNvSpPr>
          <p:nvPr>
            <p:ph idx="1"/>
          </p:nvPr>
        </p:nvSpPr>
        <p:spPr>
          <a:xfrm>
            <a:off x="484632" y="1736277"/>
            <a:ext cx="5274142" cy="4440685"/>
          </a:xfrm>
        </p:spPr>
        <p:txBody>
          <a:bodyPr/>
          <a:lstStyle/>
          <a:p>
            <a:pPr marL="0" indent="0">
              <a:buNone/>
            </a:pPr>
            <a:r>
              <a:rPr lang="en-US"/>
              <a:t>Be alert for these pavement markings:</a:t>
            </a:r>
          </a:p>
        </p:txBody>
      </p:sp>
      <p:pic>
        <p:nvPicPr>
          <p:cNvPr id="5" name="7483CB0D-8C80-46FD-98DF-16A02821B075" descr="Image of painted road railroad crossing sign">
            <a:extLst>
              <a:ext uri="{FF2B5EF4-FFF2-40B4-BE49-F238E27FC236}">
                <a16:creationId xmlns:a16="http://schemas.microsoft.com/office/drawing/2014/main" id="{65DF9204-9A86-48D1-96D5-9B00C89C3A2B}"/>
              </a:ext>
            </a:extLst>
          </p:cNvPr>
          <p:cNvPicPr>
            <a:picLocks noChangeAspect="1"/>
          </p:cNvPicPr>
          <p:nvPr/>
        </p:nvPicPr>
        <p:blipFill>
          <a:blip r:embed="rId2" cstate="print">
            <a:extLst>
              <a:ext uri="{7820008B-9972-4597-B6BE-608687E5A70B}"/>
            </a:extLst>
          </a:blip>
          <a:stretch>
            <a:fillRect/>
          </a:stretch>
        </p:blipFill>
        <p:spPr>
          <a:xfrm>
            <a:off x="5573950" y="1572496"/>
            <a:ext cx="2761642" cy="4968544"/>
          </a:xfrm>
          <a:prstGeom prst="rect">
            <a:avLst/>
          </a:prstGeom>
        </p:spPr>
      </p:pic>
      <p:sp>
        <p:nvSpPr>
          <p:cNvPr id="7" name="TextBox 6">
            <a:extLst>
              <a:ext uri="{FF2B5EF4-FFF2-40B4-BE49-F238E27FC236}">
                <a16:creationId xmlns:a16="http://schemas.microsoft.com/office/drawing/2014/main" id="{24FF3708-C88B-4A0A-8D2E-5D598EE922C7}"/>
              </a:ext>
            </a:extLst>
          </p:cNvPr>
          <p:cNvSpPr txBox="1"/>
          <p:nvPr/>
        </p:nvSpPr>
        <p:spPr>
          <a:xfrm>
            <a:off x="7855389" y="6225766"/>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New York Operation Lifesaver Inc.</a:t>
            </a:r>
          </a:p>
        </p:txBody>
      </p:sp>
    </p:spTree>
    <p:extLst>
      <p:ext uri="{BB962C8B-B14F-4D97-AF65-F5344CB8AC3E}">
        <p14:creationId xmlns:p14="http://schemas.microsoft.com/office/powerpoint/2010/main" val="74202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155C-231C-4E86-82C1-2C188D420DF1}"/>
              </a:ext>
            </a:extLst>
          </p:cNvPr>
          <p:cNvSpPr>
            <a:spLocks noGrp="1"/>
          </p:cNvSpPr>
          <p:nvPr>
            <p:ph type="title"/>
          </p:nvPr>
        </p:nvSpPr>
        <p:spPr/>
        <p:txBody>
          <a:bodyPr/>
          <a:lstStyle/>
          <a:p>
            <a:r>
              <a:rPr lang="en-US" dirty="0">
                <a:ea typeface="+mj-lt"/>
                <a:cs typeface="+mj-lt"/>
              </a:rPr>
              <a:t>Key Vocabulary &amp; Topics</a:t>
            </a:r>
            <a:endParaRPr lang="en-US" dirty="0"/>
          </a:p>
        </p:txBody>
      </p:sp>
      <p:sp>
        <p:nvSpPr>
          <p:cNvPr id="3" name="Content Placeholder 2">
            <a:extLst>
              <a:ext uri="{FF2B5EF4-FFF2-40B4-BE49-F238E27FC236}">
                <a16:creationId xmlns:a16="http://schemas.microsoft.com/office/drawing/2014/main" id="{B3349B59-2C69-447B-BD54-FE827C25EFB5}"/>
              </a:ext>
            </a:extLst>
          </p:cNvPr>
          <p:cNvSpPr>
            <a:spLocks noGrp="1"/>
          </p:cNvSpPr>
          <p:nvPr>
            <p:ph sz="half" idx="1"/>
          </p:nvPr>
        </p:nvSpPr>
        <p:spPr/>
        <p:txBody>
          <a:bodyPr vert="horz" lIns="91440" tIns="45720" rIns="91440" bIns="45720" rtlCol="0" anchor="t">
            <a:normAutofit/>
          </a:bodyPr>
          <a:lstStyle/>
          <a:p>
            <a:r>
              <a:rPr lang="en-US" dirty="0">
                <a:ea typeface="+mn-lt"/>
                <a:cs typeface="+mn-lt"/>
              </a:rPr>
              <a:t>Braking Time/Distance</a:t>
            </a:r>
          </a:p>
          <a:p>
            <a:pPr lvl="1"/>
            <a:r>
              <a:rPr lang="en-US" dirty="0">
                <a:ea typeface="+mn-lt"/>
                <a:cs typeface="+mn-lt"/>
              </a:rPr>
              <a:t>Total stopping distance  </a:t>
            </a:r>
          </a:p>
          <a:p>
            <a:r>
              <a:rPr lang="en-US" dirty="0">
                <a:ea typeface="+mn-lt"/>
                <a:cs typeface="+mn-lt"/>
              </a:rPr>
              <a:t>Truck escape ramp (TER)  </a:t>
            </a:r>
          </a:p>
          <a:p>
            <a:r>
              <a:rPr lang="en-US" dirty="0">
                <a:ea typeface="+mn-lt"/>
                <a:cs typeface="+mn-lt"/>
              </a:rPr>
              <a:t>Turbulence  </a:t>
            </a:r>
          </a:p>
          <a:p>
            <a:r>
              <a:rPr lang="en-US" dirty="0">
                <a:ea typeface="+mn-lt"/>
                <a:cs typeface="+mn-lt"/>
              </a:rPr>
              <a:t>Underride collision  </a:t>
            </a:r>
          </a:p>
          <a:p>
            <a:r>
              <a:rPr lang="en-US" dirty="0">
                <a:ea typeface="+mn-lt"/>
                <a:cs typeface="+mn-lt"/>
              </a:rPr>
              <a:t>Work zone</a:t>
            </a:r>
          </a:p>
          <a:p>
            <a:r>
              <a:rPr lang="en-US" dirty="0">
                <a:ea typeface="+mn-lt"/>
                <a:cs typeface="+mn-lt"/>
              </a:rPr>
              <a:t>Stop line vs crosswalk</a:t>
            </a:r>
          </a:p>
          <a:p>
            <a:r>
              <a:rPr lang="en-US" dirty="0">
                <a:ea typeface="+mn-lt"/>
                <a:cs typeface="+mn-lt"/>
              </a:rPr>
              <a:t>Crossing, Joining, Leaving Traffic</a:t>
            </a:r>
          </a:p>
          <a:p>
            <a:endParaRPr lang="en-US" dirty="0">
              <a:ea typeface="+mn-lt"/>
              <a:cs typeface="+mn-lt"/>
            </a:endParaRPr>
          </a:p>
          <a:p>
            <a:endParaRPr lang="en-US" dirty="0">
              <a:ea typeface="+mn-lt"/>
              <a:cs typeface="+mn-lt"/>
            </a:endParaRPr>
          </a:p>
        </p:txBody>
      </p:sp>
      <p:sp>
        <p:nvSpPr>
          <p:cNvPr id="4" name="Content Placeholder 3">
            <a:extLst>
              <a:ext uri="{FF2B5EF4-FFF2-40B4-BE49-F238E27FC236}">
                <a16:creationId xmlns:a16="http://schemas.microsoft.com/office/drawing/2014/main" id="{E39B3597-4A16-45A1-BBD6-07BB34A24555}"/>
              </a:ext>
            </a:extLst>
          </p:cNvPr>
          <p:cNvSpPr>
            <a:spLocks noGrp="1"/>
          </p:cNvSpPr>
          <p:nvPr>
            <p:ph sz="half" idx="2"/>
          </p:nvPr>
        </p:nvSpPr>
        <p:spPr/>
        <p:txBody>
          <a:bodyPr vert="horz" lIns="91440" tIns="45720" rIns="91440" bIns="45720" rtlCol="0" anchor="t">
            <a:normAutofit/>
          </a:bodyPr>
          <a:lstStyle/>
          <a:p>
            <a:r>
              <a:rPr lang="en-US" dirty="0">
                <a:cs typeface="Calibri"/>
              </a:rPr>
              <a:t>Five Traffic Conflict Situations</a:t>
            </a:r>
            <a:endParaRPr lang="en-US">
              <a:ea typeface="+mn-lt"/>
              <a:cs typeface="+mn-lt"/>
            </a:endParaRPr>
          </a:p>
          <a:p>
            <a:pPr lvl="1"/>
            <a:r>
              <a:rPr lang="en-US" dirty="0">
                <a:cs typeface="Calibri"/>
              </a:rPr>
              <a:t>Intersection vehicles and pedestrians</a:t>
            </a:r>
            <a:endParaRPr lang="en-US">
              <a:ea typeface="+mn-lt"/>
              <a:cs typeface="+mn-lt"/>
            </a:endParaRPr>
          </a:p>
          <a:p>
            <a:pPr lvl="1"/>
            <a:r>
              <a:rPr lang="en-US" dirty="0">
                <a:cs typeface="Calibri"/>
              </a:rPr>
              <a:t>Oncoming vehicles</a:t>
            </a:r>
            <a:endParaRPr lang="en-US" dirty="0">
              <a:ea typeface="+mn-lt"/>
              <a:cs typeface="+mn-lt"/>
            </a:endParaRPr>
          </a:p>
          <a:p>
            <a:pPr lvl="1"/>
            <a:r>
              <a:rPr lang="en-US" dirty="0">
                <a:cs typeface="Calibri"/>
              </a:rPr>
              <a:t>Entering and existing vehicles</a:t>
            </a:r>
            <a:endParaRPr lang="en-US" dirty="0">
              <a:ea typeface="+mn-lt"/>
              <a:cs typeface="+mn-lt"/>
            </a:endParaRPr>
          </a:p>
          <a:p>
            <a:pPr lvl="1"/>
            <a:r>
              <a:rPr lang="en-US" dirty="0">
                <a:cs typeface="Calibri"/>
              </a:rPr>
              <a:t>Vehicles ahead of you</a:t>
            </a:r>
            <a:endParaRPr lang="en-US" dirty="0">
              <a:ea typeface="+mn-lt"/>
              <a:cs typeface="+mn-lt"/>
            </a:endParaRPr>
          </a:p>
          <a:p>
            <a:pPr lvl="1"/>
            <a:r>
              <a:rPr lang="en-US" dirty="0">
                <a:cs typeface="Calibri"/>
              </a:rPr>
              <a:t>Vehicles behind you</a:t>
            </a:r>
            <a:endParaRPr lang="en-US" dirty="0"/>
          </a:p>
        </p:txBody>
      </p:sp>
    </p:spTree>
    <p:extLst>
      <p:ext uri="{BB962C8B-B14F-4D97-AF65-F5344CB8AC3E}">
        <p14:creationId xmlns:p14="http://schemas.microsoft.com/office/powerpoint/2010/main" val="3311273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417D-7B6C-42F5-9BFD-CEA6A8277D63}"/>
              </a:ext>
            </a:extLst>
          </p:cNvPr>
          <p:cNvSpPr>
            <a:spLocks noGrp="1"/>
          </p:cNvSpPr>
          <p:nvPr>
            <p:ph type="title"/>
          </p:nvPr>
        </p:nvSpPr>
        <p:spPr/>
        <p:txBody>
          <a:bodyPr/>
          <a:lstStyle/>
          <a:p>
            <a:r>
              <a:rPr lang="en-US"/>
              <a:t>Signs: At the Crossing</a:t>
            </a:r>
          </a:p>
        </p:txBody>
      </p:sp>
      <p:sp>
        <p:nvSpPr>
          <p:cNvPr id="3" name="Content Placeholder 2">
            <a:extLst>
              <a:ext uri="{FF2B5EF4-FFF2-40B4-BE49-F238E27FC236}">
                <a16:creationId xmlns:a16="http://schemas.microsoft.com/office/drawing/2014/main" id="{708DC4B3-557F-485E-980D-6604A8531540}"/>
              </a:ext>
            </a:extLst>
          </p:cNvPr>
          <p:cNvSpPr>
            <a:spLocks noGrp="1"/>
          </p:cNvSpPr>
          <p:nvPr>
            <p:ph idx="1"/>
          </p:nvPr>
        </p:nvSpPr>
        <p:spPr>
          <a:xfrm>
            <a:off x="484632" y="1736277"/>
            <a:ext cx="3941453" cy="4440685"/>
          </a:xfrm>
        </p:spPr>
        <p:txBody>
          <a:bodyPr/>
          <a:lstStyle/>
          <a:p>
            <a:pPr marL="0" indent="0">
              <a:buNone/>
            </a:pPr>
            <a:r>
              <a:rPr lang="en-US"/>
              <a:t>Watch for these signs:</a:t>
            </a:r>
          </a:p>
        </p:txBody>
      </p:sp>
      <p:grpSp>
        <p:nvGrpSpPr>
          <p:cNvPr id="8" name="Group 7" descr="Images of common traffic signs">
            <a:extLst>
              <a:ext uri="{FF2B5EF4-FFF2-40B4-BE49-F238E27FC236}">
                <a16:creationId xmlns:a16="http://schemas.microsoft.com/office/drawing/2014/main" id="{0EC7E0D2-32FB-4589-A4D9-AA671A980E67}"/>
              </a:ext>
            </a:extLst>
          </p:cNvPr>
          <p:cNvGrpSpPr/>
          <p:nvPr/>
        </p:nvGrpSpPr>
        <p:grpSpPr>
          <a:xfrm>
            <a:off x="4186849" y="1867711"/>
            <a:ext cx="4570477" cy="3676650"/>
            <a:chOff x="4186849" y="1867711"/>
            <a:chExt cx="4570477" cy="3676650"/>
          </a:xfrm>
        </p:grpSpPr>
        <p:pic>
          <p:nvPicPr>
            <p:cNvPr id="4" name="D1881EBF-636D-4A90-4525-61D2AEA6F169">
              <a:extLst>
                <a:ext uri="{FF2B5EF4-FFF2-40B4-BE49-F238E27FC236}">
                  <a16:creationId xmlns:a16="http://schemas.microsoft.com/office/drawing/2014/main" id="{AEC3927E-A1E8-4B54-B6F5-F701463A7A71}"/>
                </a:ext>
              </a:extLst>
            </p:cNvPr>
            <p:cNvPicPr>
              <a:picLocks noChangeAspect="1"/>
            </p:cNvPicPr>
            <p:nvPr/>
          </p:nvPicPr>
          <p:blipFill>
            <a:blip r:embed="rId2" cstate="print">
              <a:extLst>
                <a:ext uri="{0DDE6ECA-FC64-4987-274F-37EE6B7421CE}"/>
              </a:extLst>
            </a:blip>
            <a:stretch>
              <a:fillRect/>
            </a:stretch>
          </p:blipFill>
          <p:spPr>
            <a:xfrm>
              <a:off x="4186849" y="1867711"/>
              <a:ext cx="2057400" cy="3590925"/>
            </a:xfrm>
            <a:prstGeom prst="rect">
              <a:avLst/>
            </a:prstGeom>
          </p:spPr>
        </p:pic>
        <p:pic>
          <p:nvPicPr>
            <p:cNvPr id="5" name="1AFF4891-9FF4-46D9-DE5C-DE3F200263A0">
              <a:extLst>
                <a:ext uri="{FF2B5EF4-FFF2-40B4-BE49-F238E27FC236}">
                  <a16:creationId xmlns:a16="http://schemas.microsoft.com/office/drawing/2014/main" id="{F1E20146-824A-4952-8CF2-C8D8110A25F9}"/>
                </a:ext>
              </a:extLst>
            </p:cNvPr>
            <p:cNvPicPr>
              <a:picLocks noChangeAspect="1"/>
            </p:cNvPicPr>
            <p:nvPr/>
          </p:nvPicPr>
          <p:blipFill>
            <a:blip r:embed="rId3" cstate="print">
              <a:extLst>
                <a:ext uri="{FF7BAC97-72C7-45D5-3CD2-3A03DE45FF1E}"/>
              </a:extLst>
            </a:blip>
            <a:stretch>
              <a:fillRect/>
            </a:stretch>
          </p:blipFill>
          <p:spPr>
            <a:xfrm>
              <a:off x="7042825" y="2010586"/>
              <a:ext cx="1666875" cy="2171700"/>
            </a:xfrm>
            <a:prstGeom prst="rect">
              <a:avLst/>
            </a:prstGeom>
          </p:spPr>
        </p:pic>
        <p:pic>
          <p:nvPicPr>
            <p:cNvPr id="6" name="F430E849-9EC3-43B8-4099-4780FB445C09">
              <a:extLst>
                <a:ext uri="{FF2B5EF4-FFF2-40B4-BE49-F238E27FC236}">
                  <a16:creationId xmlns:a16="http://schemas.microsoft.com/office/drawing/2014/main" id="{BA8E1C1E-7AAD-4B60-9F17-CA8561EC4A41}"/>
                </a:ext>
              </a:extLst>
            </p:cNvPr>
            <p:cNvPicPr>
              <a:picLocks noChangeAspect="1"/>
            </p:cNvPicPr>
            <p:nvPr/>
          </p:nvPicPr>
          <p:blipFill>
            <a:blip r:embed="rId4" cstate="print">
              <a:extLst>
                <a:ext uri="{C5008096-AE7D-406A-9A88-8C8725E99E83}"/>
              </a:extLst>
            </a:blip>
            <a:stretch>
              <a:fillRect/>
            </a:stretch>
          </p:blipFill>
          <p:spPr>
            <a:xfrm>
              <a:off x="7080926" y="4525186"/>
              <a:ext cx="1676400" cy="1019175"/>
            </a:xfrm>
            <a:prstGeom prst="rect">
              <a:avLst/>
            </a:prstGeom>
          </p:spPr>
        </p:pic>
      </p:grpSp>
      <p:sp>
        <p:nvSpPr>
          <p:cNvPr id="9" name="TextBox 8">
            <a:extLst>
              <a:ext uri="{FF2B5EF4-FFF2-40B4-BE49-F238E27FC236}">
                <a16:creationId xmlns:a16="http://schemas.microsoft.com/office/drawing/2014/main" id="{9E3F0B7B-9F51-4CC7-B70E-07C903F94100}"/>
              </a:ext>
            </a:extLst>
          </p:cNvPr>
          <p:cNvSpPr txBox="1"/>
          <p:nvPr/>
        </p:nvSpPr>
        <p:spPr>
          <a:xfrm>
            <a:off x="7319726" y="5644835"/>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New York Operation Lifesaver Inc.</a:t>
            </a:r>
          </a:p>
        </p:txBody>
      </p:sp>
    </p:spTree>
    <p:extLst>
      <p:ext uri="{BB962C8B-B14F-4D97-AF65-F5344CB8AC3E}">
        <p14:creationId xmlns:p14="http://schemas.microsoft.com/office/powerpoint/2010/main" val="1471187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0A71-216C-43C8-B66C-917339D4ECC2}"/>
              </a:ext>
            </a:extLst>
          </p:cNvPr>
          <p:cNvSpPr>
            <a:spLocks noGrp="1"/>
          </p:cNvSpPr>
          <p:nvPr>
            <p:ph type="title"/>
          </p:nvPr>
        </p:nvSpPr>
        <p:spPr/>
        <p:txBody>
          <a:bodyPr/>
          <a:lstStyle/>
          <a:p>
            <a:r>
              <a:rPr lang="en-US"/>
              <a:t>Devices: At the Crossing</a:t>
            </a:r>
          </a:p>
        </p:txBody>
      </p:sp>
      <p:sp>
        <p:nvSpPr>
          <p:cNvPr id="3" name="Content Placeholder 2">
            <a:extLst>
              <a:ext uri="{FF2B5EF4-FFF2-40B4-BE49-F238E27FC236}">
                <a16:creationId xmlns:a16="http://schemas.microsoft.com/office/drawing/2014/main" id="{1A5E9C72-B215-49CF-BF68-84E0DAB97481}"/>
              </a:ext>
            </a:extLst>
          </p:cNvPr>
          <p:cNvSpPr>
            <a:spLocks noGrp="1"/>
          </p:cNvSpPr>
          <p:nvPr>
            <p:ph idx="1"/>
          </p:nvPr>
        </p:nvSpPr>
        <p:spPr/>
        <p:txBody>
          <a:bodyPr/>
          <a:lstStyle/>
          <a:p>
            <a:pPr marL="0" indent="0">
              <a:buNone/>
            </a:pPr>
            <a:r>
              <a:rPr lang="en-US"/>
              <a:t>Some crossings have active warning devices</a:t>
            </a:r>
          </a:p>
        </p:txBody>
      </p:sp>
      <p:pic>
        <p:nvPicPr>
          <p:cNvPr id="5" name="60174891-2F32-4A93-8EC9-2269E3A817B2" descr="Image of railroad crossing bar">
            <a:extLst>
              <a:ext uri="{FF2B5EF4-FFF2-40B4-BE49-F238E27FC236}">
                <a16:creationId xmlns:a16="http://schemas.microsoft.com/office/drawing/2014/main" id="{36505D6E-EF0B-4207-AE27-DF7D1C319594}"/>
              </a:ext>
            </a:extLst>
          </p:cNvPr>
          <p:cNvPicPr>
            <a:picLocks noChangeAspect="1"/>
          </p:cNvPicPr>
          <p:nvPr/>
        </p:nvPicPr>
        <p:blipFill>
          <a:blip r:embed="rId2" cstate="print">
            <a:extLst>
              <a:ext uri="{C7F1C111-44E4-41D3-5BF6-88FDBDAD4E5E}"/>
            </a:extLst>
          </a:blip>
          <a:stretch>
            <a:fillRect/>
          </a:stretch>
        </p:blipFill>
        <p:spPr>
          <a:xfrm>
            <a:off x="3785680" y="2479945"/>
            <a:ext cx="3971925" cy="2343150"/>
          </a:xfrm>
          <a:prstGeom prst="rect">
            <a:avLst/>
          </a:prstGeom>
        </p:spPr>
      </p:pic>
      <p:sp>
        <p:nvSpPr>
          <p:cNvPr id="6" name="TextBox 5">
            <a:extLst>
              <a:ext uri="{FF2B5EF4-FFF2-40B4-BE49-F238E27FC236}">
                <a16:creationId xmlns:a16="http://schemas.microsoft.com/office/drawing/2014/main" id="{EF4DFE56-6897-454F-8A5E-67B2E135DE4C}"/>
              </a:ext>
            </a:extLst>
          </p:cNvPr>
          <p:cNvSpPr txBox="1"/>
          <p:nvPr/>
        </p:nvSpPr>
        <p:spPr>
          <a:xfrm>
            <a:off x="7128329" y="4960258"/>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New York Operation Lifesaver Inc.</a:t>
            </a:r>
            <a:endParaRPr lang="en-US" sz="1000" dirty="0">
              <a:cs typeface="Calibri"/>
            </a:endParaRPr>
          </a:p>
        </p:txBody>
      </p:sp>
    </p:spTree>
    <p:extLst>
      <p:ext uri="{BB962C8B-B14F-4D97-AF65-F5344CB8AC3E}">
        <p14:creationId xmlns:p14="http://schemas.microsoft.com/office/powerpoint/2010/main" val="3240616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116FD-7713-4050-A6E6-8E4E47874EA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AC4BA4F-703D-4B3C-B405-380E9513543B}"/>
              </a:ext>
            </a:extLst>
          </p:cNvPr>
          <p:cNvSpPr>
            <a:spLocks noGrp="1"/>
          </p:cNvSpPr>
          <p:nvPr>
            <p:ph idx="1"/>
          </p:nvPr>
        </p:nvSpPr>
        <p:spPr/>
        <p:txBody>
          <a:bodyPr vert="horz" lIns="91440" tIns="45720" rIns="91440" bIns="45720" rtlCol="0" anchor="t">
            <a:normAutofit/>
          </a:bodyPr>
          <a:lstStyle/>
          <a:p>
            <a:pPr marL="457200" indent="-457200"/>
            <a:r>
              <a:rPr lang="en-US" altLang="zh-CN" dirty="0">
                <a:ea typeface="等线"/>
              </a:rPr>
              <a:t>Governor’s Traffic Safety Committee. Slow Down, Move Over Public Service Announcement. </a:t>
            </a:r>
            <a:endParaRPr lang="en-US" altLang="zh-CN">
              <a:ea typeface="等线"/>
              <a:cs typeface="Calibri" panose="020F0502020204030204"/>
            </a:endParaRPr>
          </a:p>
          <a:p>
            <a:pPr marL="457200" marR="0" indent="-457200"/>
            <a:endParaRPr lang="en-US" altLang="zh-CN" dirty="0">
              <a:ea typeface="等线"/>
              <a:cs typeface="Calibri" panose="020F0502020204030204"/>
            </a:endParaRPr>
          </a:p>
          <a:p>
            <a:pPr marL="457200" indent="-457200"/>
            <a:endParaRPr lang="en-US">
              <a:cs typeface="Calibri" panose="020F0502020204030204"/>
            </a:endParaRPr>
          </a:p>
        </p:txBody>
      </p:sp>
    </p:spTree>
    <p:extLst>
      <p:ext uri="{BB962C8B-B14F-4D97-AF65-F5344CB8AC3E}">
        <p14:creationId xmlns:p14="http://schemas.microsoft.com/office/powerpoint/2010/main" val="124468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4DBDC-974E-46E7-ADB4-773AB574F195}"/>
              </a:ext>
            </a:extLst>
          </p:cNvPr>
          <p:cNvSpPr>
            <a:spLocks noGrp="1"/>
          </p:cNvSpPr>
          <p:nvPr>
            <p:ph type="title"/>
          </p:nvPr>
        </p:nvSpPr>
        <p:spPr/>
        <p:txBody>
          <a:bodyPr/>
          <a:lstStyle/>
          <a:p>
            <a:r>
              <a:rPr lang="en-US"/>
              <a:t>Importance of Communication</a:t>
            </a:r>
          </a:p>
        </p:txBody>
      </p:sp>
      <p:sp>
        <p:nvSpPr>
          <p:cNvPr id="3" name="Content Placeholder 2">
            <a:extLst>
              <a:ext uri="{FF2B5EF4-FFF2-40B4-BE49-F238E27FC236}">
                <a16:creationId xmlns:a16="http://schemas.microsoft.com/office/drawing/2014/main" id="{CA904E98-F277-4BC9-AF5B-E917F250BEB4}"/>
              </a:ext>
            </a:extLst>
          </p:cNvPr>
          <p:cNvSpPr>
            <a:spLocks noGrp="1"/>
          </p:cNvSpPr>
          <p:nvPr>
            <p:ph idx="1"/>
          </p:nvPr>
        </p:nvSpPr>
        <p:spPr/>
        <p:txBody>
          <a:bodyPr>
            <a:normAutofit/>
          </a:bodyPr>
          <a:lstStyle/>
          <a:p>
            <a:r>
              <a:rPr lang="en-US"/>
              <a:t>Good communication involves a sender of information and a receiver of information.  Without these two components, communication did not happen.</a:t>
            </a:r>
          </a:p>
          <a:p>
            <a:endParaRPr lang="en-US"/>
          </a:p>
          <a:p>
            <a:r>
              <a:rPr lang="en-US"/>
              <a:t>Good communication on the sender’s part is timely and specific to the receiver.</a:t>
            </a:r>
          </a:p>
          <a:p>
            <a:endParaRPr lang="en-US"/>
          </a:p>
        </p:txBody>
      </p:sp>
    </p:spTree>
    <p:extLst>
      <p:ext uri="{BB962C8B-B14F-4D97-AF65-F5344CB8AC3E}">
        <p14:creationId xmlns:p14="http://schemas.microsoft.com/office/powerpoint/2010/main" val="309674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0B39-C633-448E-B284-A69D16E26DB0}"/>
              </a:ext>
            </a:extLst>
          </p:cNvPr>
          <p:cNvSpPr>
            <a:spLocks noGrp="1"/>
          </p:cNvSpPr>
          <p:nvPr>
            <p:ph type="title"/>
          </p:nvPr>
        </p:nvSpPr>
        <p:spPr/>
        <p:txBody>
          <a:bodyPr/>
          <a:lstStyle/>
          <a:p>
            <a:r>
              <a:rPr lang="en-US"/>
              <a:t>Methods of Communicating</a:t>
            </a:r>
          </a:p>
        </p:txBody>
      </p:sp>
      <p:sp>
        <p:nvSpPr>
          <p:cNvPr id="3" name="Content Placeholder 2">
            <a:extLst>
              <a:ext uri="{FF2B5EF4-FFF2-40B4-BE49-F238E27FC236}">
                <a16:creationId xmlns:a16="http://schemas.microsoft.com/office/drawing/2014/main" id="{170A1EC2-DA79-49B2-9C41-F7B7867905C6}"/>
              </a:ext>
            </a:extLst>
          </p:cNvPr>
          <p:cNvSpPr>
            <a:spLocks noGrp="1"/>
          </p:cNvSpPr>
          <p:nvPr>
            <p:ph idx="1"/>
          </p:nvPr>
        </p:nvSpPr>
        <p:spPr/>
        <p:txBody>
          <a:bodyPr/>
          <a:lstStyle/>
          <a:p>
            <a:r>
              <a:rPr lang="en-US"/>
              <a:t>Signaling devices (traffic lights, pedestrian signals)</a:t>
            </a:r>
          </a:p>
          <a:p>
            <a:r>
              <a:rPr lang="en-US"/>
              <a:t>Vehicle Lights used to signal other drivers signals (e.g. turn signals, brake lights)</a:t>
            </a:r>
          </a:p>
          <a:p>
            <a:r>
              <a:rPr lang="en-US"/>
              <a:t>The horn sounds warnings (e.g. quick taps, lasting blast)</a:t>
            </a:r>
          </a:p>
          <a:p>
            <a:r>
              <a:rPr lang="en-US"/>
              <a:t>Headlights (e.g. flashing on and off, low beam to high beam)</a:t>
            </a:r>
          </a:p>
          <a:p>
            <a:r>
              <a:rPr lang="en-US"/>
              <a:t>Body actions (e.g. hand signals, nodding)</a:t>
            </a:r>
          </a:p>
          <a:p>
            <a:r>
              <a:rPr lang="en-US"/>
              <a:t>Vehicle position (e.g. lane choice, position in the lane, direction of front tires)</a:t>
            </a:r>
          </a:p>
        </p:txBody>
      </p:sp>
    </p:spTree>
    <p:extLst>
      <p:ext uri="{BB962C8B-B14F-4D97-AF65-F5344CB8AC3E}">
        <p14:creationId xmlns:p14="http://schemas.microsoft.com/office/powerpoint/2010/main" val="36180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7304-C1DD-4C23-9578-C0E7A581E5AD}"/>
              </a:ext>
            </a:extLst>
          </p:cNvPr>
          <p:cNvSpPr>
            <a:spLocks noGrp="1"/>
          </p:cNvSpPr>
          <p:nvPr>
            <p:ph type="title"/>
          </p:nvPr>
        </p:nvSpPr>
        <p:spPr/>
        <p:txBody>
          <a:bodyPr/>
          <a:lstStyle/>
          <a:p>
            <a:r>
              <a:rPr lang="en-US"/>
              <a:t>Common Messages</a:t>
            </a:r>
          </a:p>
        </p:txBody>
      </p:sp>
      <p:sp>
        <p:nvSpPr>
          <p:cNvPr id="3" name="Content Placeholder 2">
            <a:extLst>
              <a:ext uri="{FF2B5EF4-FFF2-40B4-BE49-F238E27FC236}">
                <a16:creationId xmlns:a16="http://schemas.microsoft.com/office/drawing/2014/main" id="{4EE56863-CF7C-4D35-B073-00FF7A030BC0}"/>
              </a:ext>
            </a:extLst>
          </p:cNvPr>
          <p:cNvSpPr>
            <a:spLocks noGrp="1"/>
          </p:cNvSpPr>
          <p:nvPr>
            <p:ph idx="1"/>
          </p:nvPr>
        </p:nvSpPr>
        <p:spPr>
          <a:xfrm>
            <a:off x="484632" y="1736277"/>
            <a:ext cx="10802204" cy="4440685"/>
          </a:xfrm>
        </p:spPr>
        <p:txBody>
          <a:bodyPr/>
          <a:lstStyle/>
          <a:p>
            <a:r>
              <a:rPr lang="en-US"/>
              <a:t>Show what you intend to do/where you intend to go</a:t>
            </a:r>
          </a:p>
          <a:p>
            <a:r>
              <a:rPr lang="en-US"/>
              <a:t>Reveal hazards to oncoming drivers/pedestrians, etc.</a:t>
            </a:r>
          </a:p>
          <a:p>
            <a:r>
              <a:rPr lang="en-US"/>
              <a:t>Acknowledgement of other road user’s messages</a:t>
            </a:r>
          </a:p>
          <a:p>
            <a:r>
              <a:rPr lang="en-US"/>
              <a:t>Use messages that allow you to see and be seen</a:t>
            </a:r>
          </a:p>
        </p:txBody>
      </p:sp>
    </p:spTree>
    <p:extLst>
      <p:ext uri="{BB962C8B-B14F-4D97-AF65-F5344CB8AC3E}">
        <p14:creationId xmlns:p14="http://schemas.microsoft.com/office/powerpoint/2010/main" val="67303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7304-C1DD-4C23-9578-C0E7A581E5AD}"/>
              </a:ext>
            </a:extLst>
          </p:cNvPr>
          <p:cNvSpPr>
            <a:spLocks noGrp="1"/>
          </p:cNvSpPr>
          <p:nvPr>
            <p:ph type="title"/>
          </p:nvPr>
        </p:nvSpPr>
        <p:spPr/>
        <p:txBody>
          <a:bodyPr/>
          <a:lstStyle/>
          <a:p>
            <a:r>
              <a:rPr lang="en-US"/>
              <a:t>Anticipating Errors</a:t>
            </a:r>
          </a:p>
        </p:txBody>
      </p:sp>
      <p:sp>
        <p:nvSpPr>
          <p:cNvPr id="3" name="Content Placeholder 2">
            <a:extLst>
              <a:ext uri="{FF2B5EF4-FFF2-40B4-BE49-F238E27FC236}">
                <a16:creationId xmlns:a16="http://schemas.microsoft.com/office/drawing/2014/main" id="{4EE56863-CF7C-4D35-B073-00FF7A030BC0}"/>
              </a:ext>
            </a:extLst>
          </p:cNvPr>
          <p:cNvSpPr>
            <a:spLocks noGrp="1"/>
          </p:cNvSpPr>
          <p:nvPr>
            <p:ph idx="1"/>
          </p:nvPr>
        </p:nvSpPr>
        <p:spPr>
          <a:xfrm>
            <a:off x="484632" y="1736277"/>
            <a:ext cx="10802204" cy="4440685"/>
          </a:xfrm>
        </p:spPr>
        <p:txBody>
          <a:bodyPr vert="horz" lIns="91440" tIns="45720" rIns="91440" bIns="45720" rtlCol="0" anchor="t">
            <a:normAutofit/>
          </a:bodyPr>
          <a:lstStyle/>
          <a:p>
            <a:pPr marL="0" indent="0">
              <a:buNone/>
            </a:pPr>
            <a:r>
              <a:rPr lang="en-US"/>
              <a:t>Let's brainstorm anticipation errors that could put us at risk...</a:t>
            </a:r>
          </a:p>
          <a:p>
            <a:r>
              <a:rPr lang="en-US"/>
              <a:t>Failure to “See and Be Seen”</a:t>
            </a:r>
          </a:p>
          <a:p>
            <a:r>
              <a:rPr lang="en-US"/>
              <a:t>Improper signaling</a:t>
            </a:r>
          </a:p>
          <a:p>
            <a:r>
              <a:rPr lang="en-US"/>
              <a:t>Improper following distance</a:t>
            </a:r>
          </a:p>
          <a:p>
            <a:r>
              <a:rPr lang="en-US"/>
              <a:t>Sudden braking</a:t>
            </a:r>
          </a:p>
          <a:p>
            <a:r>
              <a:rPr lang="en-US"/>
              <a:t>Failure to yield to other roadway users</a:t>
            </a:r>
          </a:p>
        </p:txBody>
      </p:sp>
    </p:spTree>
    <p:extLst>
      <p:ext uri="{BB962C8B-B14F-4D97-AF65-F5344CB8AC3E}">
        <p14:creationId xmlns:p14="http://schemas.microsoft.com/office/powerpoint/2010/main" val="1482197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DD4D-76F4-478C-AECE-88747AB184A1}"/>
              </a:ext>
            </a:extLst>
          </p:cNvPr>
          <p:cNvSpPr>
            <a:spLocks noGrp="1"/>
          </p:cNvSpPr>
          <p:nvPr>
            <p:ph type="title"/>
          </p:nvPr>
        </p:nvSpPr>
        <p:spPr/>
        <p:txBody>
          <a:bodyPr/>
          <a:lstStyle/>
          <a:p>
            <a:r>
              <a:rPr lang="en-US"/>
              <a:t>Sharing the Road</a:t>
            </a:r>
          </a:p>
        </p:txBody>
      </p:sp>
      <p:sp>
        <p:nvSpPr>
          <p:cNvPr id="3" name="Content Placeholder 2">
            <a:extLst>
              <a:ext uri="{FF2B5EF4-FFF2-40B4-BE49-F238E27FC236}">
                <a16:creationId xmlns:a16="http://schemas.microsoft.com/office/drawing/2014/main" id="{326E5EFF-253A-46FB-8FF6-956DC9EDA72F}"/>
              </a:ext>
            </a:extLst>
          </p:cNvPr>
          <p:cNvSpPr>
            <a:spLocks noGrp="1"/>
          </p:cNvSpPr>
          <p:nvPr>
            <p:ph idx="1"/>
          </p:nvPr>
        </p:nvSpPr>
        <p:spPr/>
        <p:txBody>
          <a:bodyPr vert="horz" lIns="91440" tIns="45720" rIns="91440" bIns="45720" rtlCol="0" anchor="t">
            <a:normAutofit/>
          </a:bodyPr>
          <a:lstStyle/>
          <a:p>
            <a:pPr marL="0" indent="0">
              <a:buNone/>
            </a:pPr>
            <a:r>
              <a:rPr lang="en-US"/>
              <a:t>Can you name some common traffic situations where a driver might encounter risk? Such as…</a:t>
            </a:r>
          </a:p>
          <a:p>
            <a:r>
              <a:rPr lang="en-US"/>
              <a:t>Anticipating the behaviors of other roadway users:</a:t>
            </a:r>
          </a:p>
          <a:p>
            <a:pPr lvl="1"/>
            <a:r>
              <a:rPr lang="en-US"/>
              <a:t>Approaching a 4-way intersection</a:t>
            </a:r>
          </a:p>
          <a:p>
            <a:pPr lvl="1"/>
            <a:r>
              <a:rPr lang="en-US"/>
              <a:t>Merging onto a Highway</a:t>
            </a:r>
          </a:p>
          <a:p>
            <a:pPr lvl="1"/>
            <a:r>
              <a:rPr lang="en-US"/>
              <a:t>Entering a traffic circles</a:t>
            </a:r>
          </a:p>
        </p:txBody>
      </p:sp>
    </p:spTree>
    <p:extLst>
      <p:ext uri="{BB962C8B-B14F-4D97-AF65-F5344CB8AC3E}">
        <p14:creationId xmlns:p14="http://schemas.microsoft.com/office/powerpoint/2010/main" val="396482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DETemplate.potx" id="{3F8790EA-24EE-442F-973A-301FD94654F4}" vid="{88D5A31E-5201-41E3-B478-0AD2E9E9A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2092</Words>
  <Application>Microsoft Office PowerPoint</Application>
  <PresentationFormat>Widescreen</PresentationFormat>
  <Paragraphs>259</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PowerPoint Presentation</vt:lpstr>
      <vt:lpstr>Session Goals</vt:lpstr>
      <vt:lpstr>Key Vocabulary &amp; Topics</vt:lpstr>
      <vt:lpstr>Key Vocabulary &amp; Topics</vt:lpstr>
      <vt:lpstr>Importance of Communication</vt:lpstr>
      <vt:lpstr>Methods of Communicating</vt:lpstr>
      <vt:lpstr>Common Messages</vt:lpstr>
      <vt:lpstr>Anticipating Errors</vt:lpstr>
      <vt:lpstr>Sharing the Road</vt:lpstr>
      <vt:lpstr>Sharing the Road with Pedestrians: Key Points</vt:lpstr>
      <vt:lpstr>Pedestrians: Special Considerations</vt:lpstr>
      <vt:lpstr>Intersections Video</vt:lpstr>
      <vt:lpstr>Distractions Video</vt:lpstr>
      <vt:lpstr>Visibility Video</vt:lpstr>
      <vt:lpstr>See!  Be Seen!  Video Discussion</vt:lpstr>
      <vt:lpstr>Sharing the Road with Bicyclists: Key Points</vt:lpstr>
      <vt:lpstr>Sharing the Road with Bicyclists: Key Points</vt:lpstr>
      <vt:lpstr>Sharing the Road with Mopeds/Motor Scooters: Special Considerations</vt:lpstr>
      <vt:lpstr>Motorcycles:  Key Points and Special Considerations</vt:lpstr>
      <vt:lpstr>Motorcycles: Special Considerations</vt:lpstr>
      <vt:lpstr>Discussion</vt:lpstr>
      <vt:lpstr>Large Trucks: Special Considerations</vt:lpstr>
      <vt:lpstr>Distance to Stop</vt:lpstr>
      <vt:lpstr>Approaching Large Trucks</vt:lpstr>
      <vt:lpstr>Passing Large Trucks</vt:lpstr>
      <vt:lpstr>Stopping Behind Large Trucks</vt:lpstr>
      <vt:lpstr>Special Purpose Vehicles</vt:lpstr>
      <vt:lpstr>Other Special Purpose Vehicles</vt:lpstr>
      <vt:lpstr>Emergency Vehicles</vt:lpstr>
      <vt:lpstr>Emergency Vehicles</vt:lpstr>
      <vt:lpstr>Buses</vt:lpstr>
      <vt:lpstr>Farm Vehicles</vt:lpstr>
      <vt:lpstr>Animals – Horse Drawn Carriages</vt:lpstr>
      <vt:lpstr>Animals – Wild and Domestic</vt:lpstr>
      <vt:lpstr>Avoiding Collisions with Animals</vt:lpstr>
      <vt:lpstr>Railroad Crossings</vt:lpstr>
      <vt:lpstr>Rail Signs and Signals</vt:lpstr>
      <vt:lpstr>Signs: Before the Crossing</vt:lpstr>
      <vt:lpstr>On the Road: Pavement Markings</vt:lpstr>
      <vt:lpstr>Signs: At the Crossing</vt:lpstr>
      <vt:lpstr>Devices: At the Crossing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Kielar</dc:creator>
  <cp:lastModifiedBy>Tilley, Laura J (HEALTH)</cp:lastModifiedBy>
  <cp:revision>57</cp:revision>
  <dcterms:created xsi:type="dcterms:W3CDTF">2021-04-24T11:33:04Z</dcterms:created>
  <dcterms:modified xsi:type="dcterms:W3CDTF">2022-02-08T16:45:40Z</dcterms:modified>
</cp:coreProperties>
</file>